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4" r:id="rId7"/>
    <p:sldId id="265" r:id="rId8"/>
    <p:sldId id="266" r:id="rId9"/>
    <p:sldId id="261" r:id="rId10"/>
    <p:sldId id="262" r:id="rId11"/>
    <p:sldId id="263" r:id="rId12"/>
    <p:sldId id="267" r:id="rId13"/>
    <p:sldId id="268" r:id="rId14"/>
    <p:sldId id="307" r:id="rId15"/>
    <p:sldId id="308" r:id="rId16"/>
    <p:sldId id="296" r:id="rId17"/>
    <p:sldId id="297" r:id="rId18"/>
    <p:sldId id="298" r:id="rId19"/>
    <p:sldId id="299" r:id="rId20"/>
    <p:sldId id="30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32"/>
    <p:restoredTop sz="94595"/>
  </p:normalViewPr>
  <p:slideViewPr>
    <p:cSldViewPr snapToGrid="0" snapToObjects="1">
      <p:cViewPr varScale="1">
        <p:scale>
          <a:sx n="96" d="100"/>
          <a:sy n="96" d="100"/>
        </p:scale>
        <p:origin x="73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62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9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4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5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3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0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95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3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7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4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ABED1-327E-E34F-87C9-38AA2B67AFAC}" type="datetimeFigureOut">
              <a:rPr lang="en-US" smtClean="0"/>
              <a:pPr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7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2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tif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692" y="1239651"/>
            <a:ext cx="8274184" cy="2129458"/>
          </a:xfrm>
          <a:ln w="76200" cmpd="tri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6600" i="1" dirty="0"/>
              <a:t>3dQwarp</a:t>
            </a:r>
            <a:r>
              <a:rPr lang="en-US" sz="6600" dirty="0"/>
              <a:t> </a:t>
            </a:r>
            <a:br>
              <a:rPr lang="en-US" sz="4800" dirty="0"/>
            </a:br>
            <a:r>
              <a:rPr lang="en-US" sz="4800" dirty="0"/>
              <a:t>and Its </a:t>
            </a:r>
            <a:r>
              <a:rPr lang="en-US" sz="4800" i="1" dirty="0" err="1"/>
              <a:t>Nwarp</a:t>
            </a:r>
            <a:r>
              <a:rPr lang="en-US" sz="4800" dirty="0"/>
              <a:t> Friends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5531" y="3886200"/>
            <a:ext cx="7026973" cy="1194082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Or, How I Learned to Stop Worrying and Love Getting My Datasets all Warped</a:t>
            </a:r>
          </a:p>
        </p:txBody>
      </p:sp>
    </p:spTree>
    <p:extLst>
      <p:ext uri="{BB962C8B-B14F-4D97-AF65-F5344CB8AC3E}">
        <p14:creationId xmlns:p14="http://schemas.microsoft.com/office/powerpoint/2010/main" val="86449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Make a Template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7409"/>
            <a:ext cx="8229600" cy="5847545"/>
          </a:xfrm>
        </p:spPr>
        <p:txBody>
          <a:bodyPr/>
          <a:lstStyle/>
          <a:p>
            <a:r>
              <a:rPr lang="en-US" dirty="0"/>
              <a:t>Given a collection of skull-stripped structural (T</a:t>
            </a:r>
            <a:r>
              <a:rPr lang="en-US" baseline="-25000" dirty="0"/>
              <a:t>1</a:t>
            </a:r>
            <a:r>
              <a:rPr lang="en-US" dirty="0"/>
              <a:t>-weighted) datasets</a:t>
            </a:r>
          </a:p>
          <a:p>
            <a:r>
              <a:rPr lang="en-US" dirty="0"/>
              <a:t>Script </a:t>
            </a:r>
            <a:r>
              <a:rPr lang="en-US" i="1" dirty="0"/>
              <a:t>@</a:t>
            </a:r>
            <a:r>
              <a:rPr lang="en-US" i="1" dirty="0" err="1"/>
              <a:t>toMNI_Awarp</a:t>
            </a:r>
            <a:r>
              <a:rPr lang="en-US" dirty="0"/>
              <a:t> pre-processes each dataset (</a:t>
            </a:r>
            <a:r>
              <a:rPr lang="en-US" i="1" dirty="0"/>
              <a:t>3dUnifize</a:t>
            </a:r>
            <a:r>
              <a:rPr lang="en-US" dirty="0"/>
              <a:t> and </a:t>
            </a:r>
            <a:r>
              <a:rPr lang="en-US" i="1" dirty="0"/>
              <a:t>@</a:t>
            </a:r>
            <a:r>
              <a:rPr lang="en-US" i="1" dirty="0" err="1"/>
              <a:t>auto_tlrc</a:t>
            </a:r>
            <a:r>
              <a:rPr lang="en-US" dirty="0"/>
              <a:t>)</a:t>
            </a:r>
          </a:p>
          <a:p>
            <a:pPr lvl="1"/>
            <a:r>
              <a:rPr lang="en-US" i="1" dirty="0"/>
              <a:t>3dUnifize</a:t>
            </a:r>
            <a:r>
              <a:rPr lang="en-US" dirty="0"/>
              <a:t> make the image intensity more uniform over the volume</a:t>
            </a:r>
          </a:p>
          <a:p>
            <a:r>
              <a:rPr lang="en-US" dirty="0"/>
              <a:t>Script </a:t>
            </a:r>
            <a:r>
              <a:rPr lang="en-US" i="1" dirty="0"/>
              <a:t>@</a:t>
            </a:r>
            <a:r>
              <a:rPr lang="en-US" i="1" dirty="0" err="1"/>
              <a:t>toMNI_Qwarpar</a:t>
            </a:r>
            <a:r>
              <a:rPr lang="en-US" i="1" dirty="0"/>
              <a:t> </a:t>
            </a:r>
            <a:r>
              <a:rPr lang="en-US" dirty="0"/>
              <a:t>runs </a:t>
            </a:r>
            <a:r>
              <a:rPr lang="en-US" i="1" dirty="0"/>
              <a:t>3dQwarp</a:t>
            </a:r>
            <a:r>
              <a:rPr lang="en-US" dirty="0"/>
              <a:t> to collectively warp them together over finer and finer patch levels</a:t>
            </a:r>
          </a:p>
          <a:p>
            <a:r>
              <a:rPr lang="en-US" dirty="0"/>
              <a:t>Has been used to create Haskins pediatric brain atlas (now distributed with AFNI)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008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Else to Do with a Warp?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6299"/>
            <a:ext cx="8229600" cy="597461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Warp another dataset the same way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3dNwarpApply</a:t>
            </a:r>
            <a:r>
              <a:rPr lang="en-US" dirty="0"/>
              <a:t> (e.g., carry EPI to template)</a:t>
            </a:r>
          </a:p>
          <a:p>
            <a:pPr>
              <a:lnSpc>
                <a:spcPct val="90000"/>
              </a:lnSpc>
            </a:pPr>
            <a:r>
              <a:rPr lang="en-US" dirty="0"/>
              <a:t>Warp some discrete points the same way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3dNwarpXYZ</a:t>
            </a:r>
            <a:r>
              <a:rPr lang="en-US" dirty="0"/>
              <a:t> (e.g., </a:t>
            </a:r>
            <a:r>
              <a:rPr lang="en-US" dirty="0" err="1"/>
              <a:t>eCog</a:t>
            </a:r>
            <a:r>
              <a:rPr lang="en-US" dirty="0"/>
              <a:t> electrode locations)</a:t>
            </a:r>
          </a:p>
          <a:p>
            <a:pPr>
              <a:lnSpc>
                <a:spcPct val="90000"/>
              </a:lnSpc>
            </a:pPr>
            <a:r>
              <a:rPr lang="en-US" dirty="0"/>
              <a:t>Compute voxel-wise functions of a warp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3dNwarpFuncs</a:t>
            </a:r>
            <a:r>
              <a:rPr lang="en-US" dirty="0"/>
              <a:t> (e.g., volume distortion)</a:t>
            </a:r>
          </a:p>
          <a:p>
            <a:pPr>
              <a:lnSpc>
                <a:spcPct val="90000"/>
              </a:lnSpc>
            </a:pPr>
            <a:r>
              <a:rPr lang="en-US" dirty="0"/>
              <a:t>Compose multiple warps together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3dNwarpCat</a:t>
            </a:r>
            <a:r>
              <a:rPr lang="en-US" dirty="0"/>
              <a:t> and </a:t>
            </a:r>
            <a:r>
              <a:rPr lang="en-US" i="1" dirty="0"/>
              <a:t>3dNwarpCalc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Can compute inverse warp W</a:t>
            </a:r>
            <a:r>
              <a:rPr lang="en-US" baseline="30000" dirty="0"/>
              <a:t>-1</a:t>
            </a:r>
            <a:r>
              <a:rPr lang="en-US" dirty="0"/>
              <a:t>(x), to map locations in S(x) to matching locations in B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</a:rPr>
              <a:t>  S(W(x)) ≈ B(x) 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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 </a:t>
            </a:r>
            <a:r>
              <a:rPr lang="en-US" dirty="0">
                <a:solidFill>
                  <a:srgbClr val="0000FF"/>
                </a:solidFill>
              </a:rPr>
              <a:t>S(x) ≈ B(W</a:t>
            </a:r>
            <a:r>
              <a:rPr lang="en-US" baseline="30000" dirty="0">
                <a:solidFill>
                  <a:srgbClr val="0000FF"/>
                </a:solidFill>
              </a:rPr>
              <a:t>-1</a:t>
            </a:r>
            <a:r>
              <a:rPr lang="en-US" dirty="0">
                <a:solidFill>
                  <a:srgbClr val="0000FF"/>
                </a:solidFill>
              </a:rPr>
              <a:t>(x))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286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Use </a:t>
            </a:r>
            <a:r>
              <a:rPr lang="en-US" i="1" dirty="0"/>
              <a:t>3dQwarp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11" y="851785"/>
            <a:ext cx="8863068" cy="59174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Run it yourself (</a:t>
            </a:r>
            <a:r>
              <a:rPr lang="en-US" sz="2800" dirty="0"/>
              <a:t>the “old school” or “real man” way</a:t>
            </a:r>
            <a:r>
              <a:rPr lang="en-US" dirty="0"/>
              <a:t>)</a:t>
            </a:r>
          </a:p>
          <a:p>
            <a:r>
              <a:rPr lang="en-US" i="1" dirty="0" err="1"/>
              <a:t>auto_warp.py</a:t>
            </a:r>
            <a:r>
              <a:rPr lang="en-US" i="1" dirty="0"/>
              <a:t> </a:t>
            </a:r>
            <a:r>
              <a:rPr lang="en-US" dirty="0"/>
              <a:t>(easier, less flexible)</a:t>
            </a:r>
          </a:p>
          <a:p>
            <a:pPr>
              <a:buClr>
                <a:srgbClr val="FF0000"/>
              </a:buClr>
              <a:buSzPct val="120000"/>
              <a:buFont typeface="ArialUnicodeMS" charset="0"/>
              <a:buChar char="☛"/>
            </a:pPr>
            <a:r>
              <a:rPr lang="en-US" dirty="0"/>
              <a:t> Use </a:t>
            </a:r>
            <a:r>
              <a:rPr lang="en-US" i="1" dirty="0"/>
              <a:t>@</a:t>
            </a:r>
            <a:r>
              <a:rPr lang="en-US" i="1" dirty="0" err="1"/>
              <a:t>SSwarper</a:t>
            </a:r>
            <a:r>
              <a:rPr lang="en-US" i="1" dirty="0"/>
              <a:t> </a:t>
            </a:r>
            <a:r>
              <a:rPr lang="en-US" dirty="0"/>
              <a:t>script to </a:t>
            </a:r>
            <a:r>
              <a:rPr lang="en-US" b="1" i="1" dirty="0">
                <a:solidFill>
                  <a:srgbClr val="C00000"/>
                </a:solidFill>
              </a:rPr>
              <a:t>S</a:t>
            </a:r>
            <a:r>
              <a:rPr lang="en-US" dirty="0"/>
              <a:t>kull </a:t>
            </a:r>
            <a:r>
              <a:rPr lang="en-US" b="1" i="1" dirty="0">
                <a:solidFill>
                  <a:srgbClr val="C00000"/>
                </a:solidFill>
              </a:rPr>
              <a:t>S</a:t>
            </a:r>
            <a:r>
              <a:rPr lang="en-US" dirty="0"/>
              <a:t>trip and </a:t>
            </a:r>
            <a:r>
              <a:rPr lang="en-US" b="1" i="1" dirty="0">
                <a:solidFill>
                  <a:srgbClr val="C00000"/>
                </a:solidFill>
              </a:rPr>
              <a:t>W</a:t>
            </a:r>
            <a:r>
              <a:rPr lang="en-US" i="1" dirty="0"/>
              <a:t>arp</a:t>
            </a:r>
            <a:r>
              <a:rPr lang="en-US" dirty="0"/>
              <a:t> to MNI template</a:t>
            </a:r>
          </a:p>
          <a:p>
            <a:r>
              <a:rPr lang="en-US" dirty="0"/>
              <a:t>Use ‘</a:t>
            </a:r>
            <a:r>
              <a:rPr lang="en-US" i="1" dirty="0"/>
              <a:t>-</a:t>
            </a:r>
            <a:r>
              <a:rPr lang="en-US" i="1" dirty="0" err="1"/>
              <a:t>tlrc_NL_warp</a:t>
            </a:r>
            <a:r>
              <a:rPr lang="en-US" dirty="0"/>
              <a:t>’ option in </a:t>
            </a:r>
            <a:r>
              <a:rPr lang="en-US" i="1" dirty="0" err="1"/>
              <a:t>afni_proc.py</a:t>
            </a:r>
            <a:r>
              <a:rPr lang="en-US" dirty="0"/>
              <a:t> to have transformation to template space be done via </a:t>
            </a:r>
            <a:r>
              <a:rPr lang="en-US" i="1" dirty="0" err="1"/>
              <a:t>auto_warp.py</a:t>
            </a:r>
            <a:endParaRPr lang="en-US" i="1" dirty="0"/>
          </a:p>
          <a:p>
            <a:r>
              <a:rPr lang="en-US" dirty="0"/>
              <a:t>Use </a:t>
            </a:r>
            <a:r>
              <a:rPr lang="en-US" i="1" dirty="0"/>
              <a:t>@</a:t>
            </a:r>
            <a:r>
              <a:rPr lang="en-US" i="1" dirty="0" err="1"/>
              <a:t>toMNI_Awarp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@</a:t>
            </a:r>
            <a:r>
              <a:rPr lang="en-US" i="1" dirty="0" err="1"/>
              <a:t>toMNI_Qwarpar</a:t>
            </a:r>
            <a:r>
              <a:rPr lang="en-US" i="1" dirty="0"/>
              <a:t> </a:t>
            </a:r>
            <a:r>
              <a:rPr lang="en-US" dirty="0"/>
              <a:t>to create a study (</a:t>
            </a:r>
            <a:r>
              <a:rPr lang="en-US" sz="2800" dirty="0"/>
              <a:t>or population</a:t>
            </a:r>
            <a:r>
              <a:rPr lang="en-US" dirty="0"/>
              <a:t>) specific template</a:t>
            </a:r>
          </a:p>
          <a:p>
            <a:r>
              <a:rPr lang="en-US" dirty="0"/>
              <a:t>Use ‘</a:t>
            </a:r>
            <a:r>
              <a:rPr lang="en-US" i="1" dirty="0"/>
              <a:t>-</a:t>
            </a:r>
            <a:r>
              <a:rPr lang="en-US" i="1" dirty="0" err="1"/>
              <a:t>plusminus</a:t>
            </a:r>
            <a:r>
              <a:rPr lang="en-US" i="1" dirty="0"/>
              <a:t>’</a:t>
            </a:r>
            <a:r>
              <a:rPr lang="en-US" dirty="0"/>
              <a:t> option in </a:t>
            </a:r>
            <a:r>
              <a:rPr lang="en-US" i="1" dirty="0"/>
              <a:t>3dQwarp</a:t>
            </a:r>
            <a:r>
              <a:rPr lang="en-US" dirty="0"/>
              <a:t> to warp blip-up and blip-down EPI datasets to “meet in the middle” (</a:t>
            </a:r>
            <a:r>
              <a:rPr lang="en-US" sz="2800" dirty="0"/>
              <a:t>script </a:t>
            </a:r>
            <a:r>
              <a:rPr lang="en-US" sz="2800" i="1" dirty="0" err="1"/>
              <a:t>unWarpEPI.py</a:t>
            </a:r>
            <a:r>
              <a:rPr lang="en-US" dirty="0"/>
              <a:t>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106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>
            <a:normAutofit fontScale="90000"/>
          </a:bodyPr>
          <a:lstStyle/>
          <a:p>
            <a:r>
              <a:rPr lang="en-US" dirty="0"/>
              <a:t>Yet to Be Done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1785"/>
            <a:ext cx="8229600" cy="5917401"/>
          </a:xfrm>
        </p:spPr>
        <p:txBody>
          <a:bodyPr/>
          <a:lstStyle/>
          <a:p>
            <a:r>
              <a:rPr lang="en-US" strike="sngStrike" dirty="0"/>
              <a:t>Incorporate more fully into </a:t>
            </a:r>
            <a:r>
              <a:rPr lang="en-US" i="1" strike="sngStrike" dirty="0" err="1"/>
              <a:t>afni_proc.py</a:t>
            </a:r>
            <a:r>
              <a:rPr lang="en-US" strike="sngStrike" dirty="0"/>
              <a:t> and </a:t>
            </a:r>
            <a:r>
              <a:rPr lang="en-US" i="1" strike="sngStrike" dirty="0" err="1"/>
              <a:t>uber_subject.py</a:t>
            </a:r>
            <a:endParaRPr lang="en-US" i="1" strike="sngStrike" dirty="0"/>
          </a:p>
          <a:p>
            <a:pPr lvl="1"/>
            <a:r>
              <a:rPr lang="en-US" strike="sngStrike" dirty="0"/>
              <a:t>Warping to template; un-warping EPI distortions</a:t>
            </a:r>
          </a:p>
          <a:p>
            <a:r>
              <a:rPr lang="en-US" dirty="0"/>
              <a:t>Explore how much nonlinear warping to a template can improve group analysis in functional and anatomical MRI</a:t>
            </a:r>
          </a:p>
          <a:p>
            <a:pPr lvl="1"/>
            <a:r>
              <a:rPr lang="en-US" dirty="0"/>
              <a:t>And improvements to </a:t>
            </a:r>
            <a:r>
              <a:rPr lang="en-US" i="1" dirty="0"/>
              <a:t>3dSeg</a:t>
            </a:r>
            <a:r>
              <a:rPr lang="en-US" dirty="0"/>
              <a:t> (segmentation)</a:t>
            </a:r>
          </a:p>
          <a:p>
            <a:r>
              <a:rPr lang="en-US" dirty="0"/>
              <a:t>Extend matching algorithm to allow label-based matches, vs. existing intensity-based</a:t>
            </a:r>
          </a:p>
          <a:p>
            <a:r>
              <a:rPr lang="en-US" dirty="0"/>
              <a:t>Speed the damn thing up</a:t>
            </a:r>
            <a:r>
              <a:rPr lang="en-US" i="1" dirty="0"/>
              <a:t>!</a:t>
            </a:r>
            <a:r>
              <a:rPr lang="en-US" dirty="0"/>
              <a:t> </a:t>
            </a:r>
          </a:p>
          <a:p>
            <a:r>
              <a:rPr lang="en-US" dirty="0"/>
              <a:t>Write a paper about it</a:t>
            </a:r>
            <a:r>
              <a:rPr lang="en-US" i="1" dirty="0"/>
              <a:t>! </a:t>
            </a:r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291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>
            <a:normAutofit fontScale="90000"/>
          </a:bodyPr>
          <a:lstStyle/>
          <a:p>
            <a:r>
              <a:rPr lang="en-US" dirty="0"/>
              <a:t>Distortion Correction of EPI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1785"/>
            <a:ext cx="8229600" cy="5917401"/>
          </a:xfrm>
        </p:spPr>
        <p:txBody>
          <a:bodyPr>
            <a:normAutofit/>
          </a:bodyPr>
          <a:lstStyle/>
          <a:p>
            <a:r>
              <a:rPr lang="en-US" dirty="0"/>
              <a:t>Acquire a few 3D images with opposite phase encoding method (“blip up” and “blip down”)</a:t>
            </a:r>
          </a:p>
          <a:p>
            <a:pPr lvl="1"/>
            <a:r>
              <a:rPr lang="en-US" dirty="0"/>
              <a:t>This will reverse the distortions of the EPI data</a:t>
            </a:r>
          </a:p>
          <a:p>
            <a:pPr lvl="1"/>
            <a:r>
              <a:rPr lang="en-US" dirty="0"/>
              <a:t>You don’t need many opposite blip images</a:t>
            </a:r>
          </a:p>
          <a:p>
            <a:pPr lvl="1"/>
            <a:r>
              <a:rPr lang="en-US" dirty="0"/>
              <a:t>Ideally, also reverse the slice-selection gradient to also reverse the small slice-selection distortions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33" y="3869635"/>
            <a:ext cx="3782023" cy="28995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5196" y="5276417"/>
            <a:ext cx="2790379" cy="113877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EPI scanning method</a:t>
            </a:r>
          </a:p>
          <a:p>
            <a:pPr algn="ctr"/>
            <a:r>
              <a:rPr lang="en-US" sz="2000" dirty="0"/>
              <a:t>(in Fourier k-space)</a:t>
            </a:r>
          </a:p>
          <a:p>
            <a:pPr algn="ctr"/>
            <a:r>
              <a:rPr lang="en-US" sz="2400" dirty="0"/>
              <a:t>”Blip up”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06957" y="6161282"/>
            <a:ext cx="1842052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8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>
            <a:normAutofit fontScale="90000"/>
          </a:bodyPr>
          <a:lstStyle/>
          <a:p>
            <a:r>
              <a:rPr lang="en-US" dirty="0"/>
              <a:t>Distortion Correction of EPI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1785"/>
            <a:ext cx="8229600" cy="5917401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i="1" dirty="0" err="1"/>
              <a:t>unWarpEPI.py</a:t>
            </a:r>
            <a:r>
              <a:rPr lang="en-US" dirty="0"/>
              <a:t> to fix the distortions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00" y="1528649"/>
            <a:ext cx="6320374" cy="495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06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71502"/>
            <a:ext cx="7886700" cy="79247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Nonlinear Warping to MNI Template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1" y="1252220"/>
            <a:ext cx="7904480" cy="48976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 err="1"/>
              <a:t>afni_proc.py</a:t>
            </a:r>
            <a:r>
              <a:rPr lang="en-US" sz="2800" dirty="0"/>
              <a:t> </a:t>
            </a:r>
            <a:r>
              <a:rPr lang="en-US" sz="2800" i="1" dirty="0">
                <a:solidFill>
                  <a:srgbClr val="7030A0"/>
                </a:solidFill>
              </a:rPr>
              <a:t>can</a:t>
            </a:r>
            <a:r>
              <a:rPr lang="en-US" sz="2800" dirty="0"/>
              <a:t> do the nonlinear warping for you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But, nonlinear warping is slow (in fact, slowly slow)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If you need to re-rerun subject analysis, nonlinear warping will slow the re-run script down </a:t>
            </a:r>
            <a:r>
              <a:rPr lang="en-US" sz="2400" i="1" dirty="0">
                <a:solidFill>
                  <a:srgbClr val="7030A0"/>
                </a:solidFill>
              </a:rPr>
              <a:t>a lot</a:t>
            </a:r>
            <a:endParaRPr lang="en-US" sz="2400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800" dirty="0"/>
              <a:t>Solution: do the nonlinear warping </a:t>
            </a:r>
            <a:r>
              <a:rPr lang="en-US" sz="2800" i="1" dirty="0">
                <a:solidFill>
                  <a:srgbClr val="7030A0"/>
                </a:solidFill>
              </a:rPr>
              <a:t>before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using </a:t>
            </a:r>
            <a:r>
              <a:rPr lang="en-US" sz="2800" dirty="0" err="1"/>
              <a:t>afni_proc.py</a:t>
            </a:r>
            <a:r>
              <a:rPr lang="en-US" sz="2800" dirty="0"/>
              <a:t>, then supply the warping results so that </a:t>
            </a:r>
            <a:r>
              <a:rPr lang="en-US" sz="2800" dirty="0" err="1"/>
              <a:t>afni_proc.py</a:t>
            </a:r>
            <a:r>
              <a:rPr lang="en-US" sz="2800" dirty="0"/>
              <a:t> will skip doing the warping itself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Mechanism: the </a:t>
            </a:r>
            <a:r>
              <a:rPr lang="en-US" sz="2800" b="1" dirty="0"/>
              <a:t>@</a:t>
            </a:r>
            <a:r>
              <a:rPr lang="en-US" sz="2800" b="1" dirty="0" err="1"/>
              <a:t>SSwarper</a:t>
            </a:r>
            <a:r>
              <a:rPr lang="en-US" sz="2800" b="1" dirty="0"/>
              <a:t> </a:t>
            </a:r>
            <a:r>
              <a:rPr lang="en-US" sz="2800" dirty="0"/>
              <a:t>script (</a:t>
            </a:r>
            <a:r>
              <a:rPr lang="en-US" sz="2800" dirty="0" err="1"/>
              <a:t>tcsh</a:t>
            </a:r>
            <a:r>
              <a:rPr lang="en-US" sz="28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Does Skull Stripping (”SS”) and nonlinear warping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Base dataset is </a:t>
            </a:r>
            <a:r>
              <a:rPr lang="en-US" sz="2400" b="1" dirty="0">
                <a:solidFill>
                  <a:srgbClr val="7030A0"/>
                </a:solidFill>
              </a:rPr>
              <a:t>MNI152_2009_template_SSW.nii.gz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Nonlinearly warped, not too blurry</a:t>
            </a:r>
          </a:p>
        </p:txBody>
      </p:sp>
    </p:spTree>
    <p:extLst>
      <p:ext uri="{BB962C8B-B14F-4D97-AF65-F5344CB8AC3E}">
        <p14:creationId xmlns:p14="http://schemas.microsoft.com/office/powerpoint/2010/main" val="2031736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43692"/>
            <a:ext cx="7886700" cy="484271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/>
              <a:t>Two MNI Templates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10301" r="10419" b="10431"/>
          <a:stretch/>
        </p:blipFill>
        <p:spPr>
          <a:xfrm>
            <a:off x="1254264" y="1382552"/>
            <a:ext cx="2887610" cy="35358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11" y="1360043"/>
            <a:ext cx="3007927" cy="3580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5119" y="5156678"/>
            <a:ext cx="3065904" cy="81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33" b="1" dirty="0">
                <a:solidFill>
                  <a:srgbClr val="7030A0"/>
                </a:solidFill>
              </a:rPr>
              <a:t>MNI152_1mm_uni+tlrc</a:t>
            </a:r>
          </a:p>
          <a:p>
            <a:pPr algn="ctr"/>
            <a:r>
              <a:rPr lang="en-US" sz="2333" dirty="0"/>
              <a:t>Affine alignments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7861" y="5156678"/>
            <a:ext cx="3943837" cy="81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 b="1" dirty="0">
                <a:solidFill>
                  <a:srgbClr val="7030A0"/>
                </a:solidFill>
              </a:rPr>
              <a:t>MNI152_2009_template.nii.gz</a:t>
            </a:r>
          </a:p>
          <a:p>
            <a:pPr algn="ctr"/>
            <a:r>
              <a:rPr lang="en-US" sz="2333" dirty="0"/>
              <a:t>Nonlinear alignments</a:t>
            </a:r>
          </a:p>
        </p:txBody>
      </p:sp>
    </p:spTree>
    <p:extLst>
      <p:ext uri="{BB962C8B-B14F-4D97-AF65-F5344CB8AC3E}">
        <p14:creationId xmlns:p14="http://schemas.microsoft.com/office/powerpoint/2010/main" val="256422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530" y="160689"/>
            <a:ext cx="7886700" cy="668675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/>
              <a:t>What @</a:t>
            </a:r>
            <a:r>
              <a:rPr lang="en-US" u="sng" dirty="0" err="1"/>
              <a:t>SSwarper</a:t>
            </a:r>
            <a:r>
              <a:rPr lang="en-US" u="sng" dirty="0"/>
              <a:t> Reads and Writes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30" y="864238"/>
            <a:ext cx="8772939" cy="5788353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en-US" sz="2400" dirty="0"/>
              <a:t>Inputs:</a:t>
            </a:r>
          </a:p>
          <a:p>
            <a:pPr lvl="1">
              <a:lnSpc>
                <a:spcPct val="95000"/>
              </a:lnSpc>
            </a:pPr>
            <a:r>
              <a:rPr lang="en-US" sz="2400" dirty="0"/>
              <a:t>T1-weighted anatomical image of subject (skull-on)</a:t>
            </a:r>
          </a:p>
          <a:p>
            <a:pPr lvl="1">
              <a:lnSpc>
                <a:spcPct val="95000"/>
              </a:lnSpc>
            </a:pPr>
            <a:r>
              <a:rPr lang="en-US" sz="2400" dirty="0"/>
              <a:t>Subject ID code, for names of output files</a:t>
            </a:r>
          </a:p>
          <a:p>
            <a:pPr>
              <a:lnSpc>
                <a:spcPct val="95000"/>
              </a:lnSpc>
            </a:pPr>
            <a:r>
              <a:rPr lang="en-US" sz="2400" dirty="0"/>
              <a:t>Outputs (subject ID  =  </a:t>
            </a:r>
            <a:r>
              <a:rPr lang="en-US" sz="2400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sub007</a:t>
            </a:r>
            <a:r>
              <a:rPr lang="en-US" sz="2400" dirty="0"/>
              <a:t>):</a:t>
            </a:r>
          </a:p>
          <a:p>
            <a:pPr lvl="1">
              <a:lnSpc>
                <a:spcPct val="95000"/>
              </a:lnSpc>
            </a:pP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anatSS.</a:t>
            </a:r>
            <a:r>
              <a:rPr lang="en-US" sz="2000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sub007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lvl="2">
              <a:lnSpc>
                <a:spcPct val="95000"/>
              </a:lnSpc>
            </a:pPr>
            <a:r>
              <a:rPr lang="en-US" dirty="0"/>
              <a:t>skull-stripped dataset in original coordinates</a:t>
            </a:r>
          </a:p>
          <a:p>
            <a:pPr lvl="1">
              <a:lnSpc>
                <a:spcPct val="95000"/>
              </a:lnSpc>
              <a:buFont typeface="Arial" charset="0"/>
              <a:buChar char="•"/>
            </a:pP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anatQQ.</a:t>
            </a:r>
            <a:r>
              <a:rPr lang="en-US" sz="2000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sub007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lvl="2">
              <a:lnSpc>
                <a:spcPct val="95000"/>
              </a:lnSpc>
              <a:buFont typeface="Arial" charset="0"/>
              <a:buChar char="•"/>
            </a:pPr>
            <a:r>
              <a:rPr lang="en-US" dirty="0">
                <a:ea typeface="Courier New" charset="0"/>
                <a:cs typeface="Courier New" charset="0"/>
              </a:rPr>
              <a:t>skull-stripped dataset, nonlinearly warped to MNI template</a:t>
            </a:r>
          </a:p>
          <a:p>
            <a:pPr lvl="1">
              <a:lnSpc>
                <a:spcPct val="95000"/>
              </a:lnSpc>
              <a:buFont typeface="Arial" charset="0"/>
              <a:buChar char="•"/>
            </a:pP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anatQQ.</a:t>
            </a:r>
            <a:r>
              <a:rPr lang="en-US" sz="2000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sub007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.aff12.1D</a:t>
            </a:r>
          </a:p>
          <a:p>
            <a:pPr lvl="2">
              <a:lnSpc>
                <a:spcPct val="95000"/>
              </a:lnSpc>
              <a:buFont typeface="Arial" charset="0"/>
              <a:buChar char="•"/>
            </a:pPr>
            <a:r>
              <a:rPr lang="en-US" dirty="0">
                <a:ea typeface="Courier New" charset="0"/>
                <a:cs typeface="Courier New" charset="0"/>
              </a:rPr>
              <a:t>affine matrix to transform original dataset to MNI template</a:t>
            </a:r>
          </a:p>
          <a:p>
            <a:pPr lvl="1">
              <a:lnSpc>
                <a:spcPct val="95000"/>
              </a:lnSpc>
              <a:buFont typeface="Arial" charset="0"/>
              <a:buChar char="•"/>
            </a:pP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anatQQ.</a:t>
            </a:r>
            <a:r>
              <a:rPr lang="en-US" sz="2000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sub007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_WARP.nii</a:t>
            </a:r>
          </a:p>
          <a:p>
            <a:pPr lvl="2">
              <a:lnSpc>
                <a:spcPct val="95000"/>
              </a:lnSpc>
              <a:buFont typeface="Arial" charset="0"/>
              <a:buChar char="•"/>
            </a:pPr>
            <a:r>
              <a:rPr lang="en-US" dirty="0">
                <a:ea typeface="Courier New" charset="0"/>
                <a:cs typeface="Courier New" charset="0"/>
              </a:rPr>
              <a:t>incremental warp from affine transformation to nonlinearly aligned dataset</a:t>
            </a:r>
          </a:p>
          <a:p>
            <a:pPr>
              <a:lnSpc>
                <a:spcPct val="95000"/>
              </a:lnSpc>
              <a:buFont typeface="Arial" charset="0"/>
              <a:buChar char="•"/>
            </a:pPr>
            <a:r>
              <a:rPr lang="en-US" sz="2400" dirty="0">
                <a:ea typeface="Courier New" charset="0"/>
                <a:cs typeface="Courier New" charset="0"/>
              </a:rPr>
              <a:t>These files are needed for later use in </a:t>
            </a:r>
            <a:r>
              <a:rPr lang="en-US" sz="2400" dirty="0" err="1">
                <a:ea typeface="Courier New" charset="0"/>
                <a:cs typeface="Courier New" charset="0"/>
              </a:rPr>
              <a:t>afni_proc.py</a:t>
            </a:r>
            <a:endParaRPr lang="en-US" sz="2400" dirty="0"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39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2941"/>
            <a:ext cx="7886700" cy="539229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/>
              <a:t>@</a:t>
            </a:r>
            <a:r>
              <a:rPr lang="en-US" u="sng" dirty="0" err="1"/>
              <a:t>SSwarper</a:t>
            </a:r>
            <a:r>
              <a:rPr lang="en-US" u="sng" dirty="0"/>
              <a:t>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1520" y="5079622"/>
            <a:ext cx="3589829" cy="81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 dirty="0"/>
              <a:t>sub00440 from Beijing-</a:t>
            </a:r>
            <a:r>
              <a:rPr lang="en-US" sz="2333" dirty="0" err="1"/>
              <a:t>Zang</a:t>
            </a:r>
            <a:endParaRPr lang="en-US" sz="2333" dirty="0"/>
          </a:p>
          <a:p>
            <a:r>
              <a:rPr lang="en-US" sz="2333" dirty="0"/>
              <a:t>in the FCON-1000 collection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2" y="1202170"/>
            <a:ext cx="3036878" cy="360334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02" y="1202169"/>
            <a:ext cx="3603342" cy="36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12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89836" y="1868006"/>
            <a:ext cx="2127975" cy="423351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>
            <a:normAutofit fontScale="90000"/>
          </a:bodyPr>
          <a:lstStyle/>
          <a:p>
            <a:r>
              <a:rPr lang="en-US" dirty="0"/>
              <a:t>Linear and Nonlinear Warping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33" y="851785"/>
            <a:ext cx="8517541" cy="5734329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The Central Equation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S(x) = source image    B(x) = base image</a:t>
            </a:r>
          </a:p>
          <a:p>
            <a:pPr lvl="1">
              <a:buClr>
                <a:schemeClr val="tx1"/>
              </a:buClr>
              <a:buFont typeface="Wingdings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 S(W(x)) ≈ B(x)  </a:t>
            </a:r>
            <a:r>
              <a:rPr lang="en-US" dirty="0"/>
              <a:t>where W(x) = desired warp function = shows where each point x in </a:t>
            </a:r>
            <a:r>
              <a:rPr lang="en-US" dirty="0">
                <a:solidFill>
                  <a:srgbClr val="0000FF"/>
                </a:solidFill>
              </a:rPr>
              <a:t>B</a:t>
            </a:r>
            <a:r>
              <a:rPr lang="en-US" dirty="0"/>
              <a:t> maps to in </a:t>
            </a:r>
            <a:r>
              <a:rPr lang="en-US" dirty="0">
                <a:solidFill>
                  <a:srgbClr val="0000FF"/>
                </a:solidFill>
              </a:rPr>
              <a:t>S</a:t>
            </a:r>
          </a:p>
          <a:p>
            <a:pPr>
              <a:buClr>
                <a:schemeClr val="tx1"/>
              </a:buClr>
            </a:pPr>
            <a:r>
              <a:rPr lang="en-US" i="1" u="sng" dirty="0"/>
              <a:t>3dAllineate</a:t>
            </a:r>
            <a:r>
              <a:rPr lang="en-US" dirty="0"/>
              <a:t>: W(x) = </a:t>
            </a:r>
            <a:r>
              <a:rPr lang="en-US" b="1" dirty="0" err="1"/>
              <a:t>M</a:t>
            </a:r>
            <a:r>
              <a:rPr lang="en-US" dirty="0" err="1"/>
              <a:t>x</a:t>
            </a:r>
            <a:r>
              <a:rPr lang="en-US" dirty="0"/>
              <a:t>  where </a:t>
            </a:r>
            <a:r>
              <a:rPr lang="en-US" b="1" dirty="0"/>
              <a:t>M</a:t>
            </a:r>
            <a:r>
              <a:rPr lang="en-US" dirty="0"/>
              <a:t> = 4x3 matrix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M has 12 parameters to optimize</a:t>
            </a:r>
          </a:p>
          <a:p>
            <a:pPr>
              <a:buClr>
                <a:schemeClr val="tx1"/>
              </a:buClr>
            </a:pPr>
            <a:r>
              <a:rPr lang="en-US" i="1" u="sng" dirty="0"/>
              <a:t>3dQwarp</a:t>
            </a:r>
            <a:r>
              <a:rPr lang="en-US" dirty="0"/>
              <a:t>: W(x) = W</a:t>
            </a:r>
            <a:r>
              <a:rPr lang="en-US" baseline="-25000" dirty="0"/>
              <a:t>1</a:t>
            </a:r>
            <a:r>
              <a:rPr lang="en-US" dirty="0"/>
              <a:t>( W</a:t>
            </a:r>
            <a:r>
              <a:rPr lang="en-US" baseline="-25000" dirty="0"/>
              <a:t>2</a:t>
            </a:r>
            <a:r>
              <a:rPr lang="en-US" dirty="0"/>
              <a:t>( … W</a:t>
            </a:r>
            <a:r>
              <a:rPr lang="en-US" baseline="-25000" dirty="0"/>
              <a:t>n-1</a:t>
            </a:r>
            <a:r>
              <a:rPr lang="en-US" dirty="0"/>
              <a:t>(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(x) )) … ))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Each </a:t>
            </a:r>
            <a:r>
              <a:rPr lang="en-US" dirty="0" err="1"/>
              <a:t>W</a:t>
            </a:r>
            <a:r>
              <a:rPr lang="en-US" baseline="-25000" dirty="0" err="1"/>
              <a:t>k</a:t>
            </a:r>
            <a:r>
              <a:rPr lang="en-US" dirty="0"/>
              <a:t>(x) is a 3D polynomial function over a “patch” that covers part of the 3D brain volume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Patches start big [W</a:t>
            </a:r>
            <a:r>
              <a:rPr lang="en-US" baseline="-25000" dirty="0"/>
              <a:t>1</a:t>
            </a:r>
            <a:r>
              <a:rPr lang="en-US" dirty="0"/>
              <a:t>(x)] and shrink and shrink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Cubic patch = 24 parameters ; Quintic = 81 </a:t>
            </a:r>
            <a:r>
              <a:rPr lang="en-US" dirty="0" err="1"/>
              <a:t>params</a:t>
            </a:r>
            <a:endParaRPr lang="en-US" dirty="0"/>
          </a:p>
          <a:p>
            <a:pPr lvl="1">
              <a:buClr>
                <a:schemeClr val="tx1"/>
              </a:buClr>
            </a:pPr>
            <a:r>
              <a:rPr lang="en-US" dirty="0"/>
              <a:t>By the end, 1000s of parameters have been used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415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1203960"/>
            <a:ext cx="3604260" cy="3604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1203960"/>
            <a:ext cx="3040380" cy="3607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80" y="744351"/>
            <a:ext cx="7886700" cy="328189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/>
              <a:t>MNI Template Slices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767" y="5071061"/>
            <a:ext cx="2071529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 dirty="0"/>
              <a:t>For comparison</a:t>
            </a:r>
          </a:p>
        </p:txBody>
      </p:sp>
    </p:spTree>
    <p:extLst>
      <p:ext uri="{BB962C8B-B14F-4D97-AF65-F5344CB8AC3E}">
        <p14:creationId xmlns:p14="http://schemas.microsoft.com/office/powerpoint/2010/main" val="1838515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>
            <a:normAutofit fontScale="90000"/>
          </a:bodyPr>
          <a:lstStyle/>
          <a:p>
            <a:r>
              <a:rPr lang="en-US" dirty="0"/>
              <a:t>The Good and The Ugly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9" y="943321"/>
            <a:ext cx="9067951" cy="57343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u="sng" dirty="0"/>
              <a:t>the Good</a:t>
            </a:r>
            <a:r>
              <a:rPr lang="en-US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Nonlinear warping can match anatomical structures between subjects more closely than linear transformation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also be used for intra-subject warping for high accuracy matching (e.g., pre- and post-surgery)</a:t>
            </a:r>
          </a:p>
          <a:p>
            <a:pPr>
              <a:lnSpc>
                <a:spcPct val="90000"/>
              </a:lnSpc>
            </a:pPr>
            <a:r>
              <a:rPr lang="en-US" u="sng" dirty="0"/>
              <a:t>the Ugly</a:t>
            </a:r>
            <a:r>
              <a:rPr lang="en-US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Nonlinear warping can seriously distort when it tries to match in regions that don’t really “fit together” (e.g., 2 gyri in one person, 1 gyrus in another)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Extraneous small features can drive warping in strange ways (unlike linear transformation)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Partial brain coverage is a problem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33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>
            <a:normAutofit fontScale="90000"/>
          </a:bodyPr>
          <a:lstStyle/>
          <a:p>
            <a:r>
              <a:rPr lang="en-US" dirty="0"/>
              <a:t>Start: Looking Good</a:t>
            </a:r>
          </a:p>
        </p:txBody>
      </p:sp>
      <p:pic>
        <p:nvPicPr>
          <p:cNvPr id="3" name="QvsFrender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40" y="951611"/>
            <a:ext cx="3627560" cy="3054787"/>
          </a:xfrm>
          <a:prstGeom prst="rect">
            <a:avLst/>
          </a:prstGeom>
        </p:spPr>
      </p:pic>
      <p:pic>
        <p:nvPicPr>
          <p:cNvPr id="4" name="QvsFaxial.mpg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2063" y="951612"/>
            <a:ext cx="5225888" cy="3054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939" y="4578338"/>
            <a:ext cx="7474122" cy="954107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Compare FSL </a:t>
            </a:r>
            <a:r>
              <a:rPr lang="en-US" sz="2800" i="1" dirty="0"/>
              <a:t>FNIRT</a:t>
            </a:r>
            <a:r>
              <a:rPr lang="en-US" sz="2800" dirty="0"/>
              <a:t> </a:t>
            </a:r>
            <a:r>
              <a:rPr lang="en-US" sz="2800" dirty="0" err="1"/>
              <a:t>vs</a:t>
            </a:r>
            <a:r>
              <a:rPr lang="en-US" sz="2800" dirty="0"/>
              <a:t> AFNI </a:t>
            </a:r>
            <a:r>
              <a:rPr lang="en-US" sz="2800" i="1" dirty="0"/>
              <a:t>3dQwarp</a:t>
            </a:r>
          </a:p>
          <a:p>
            <a:pPr algn="ctr"/>
            <a:r>
              <a:rPr lang="en-US" sz="2800" dirty="0"/>
              <a:t>Average of 101 brain volumes warped to template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2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546" y="174921"/>
            <a:ext cx="8385221" cy="676864"/>
          </a:xfrm>
        </p:spPr>
        <p:txBody>
          <a:bodyPr>
            <a:normAutofit fontScale="90000"/>
          </a:bodyPr>
          <a:lstStyle/>
          <a:p>
            <a:r>
              <a:rPr lang="en-US" dirty="0"/>
              <a:t>Good Matches to Anatomical Labels</a:t>
            </a:r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53235" y="957104"/>
            <a:ext cx="9032775" cy="5747459"/>
            <a:chOff x="-278092" y="20776979"/>
            <a:chExt cx="28227348" cy="17960808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21323299"/>
              <a:ext cx="27432000" cy="15718456"/>
            </a:xfrm>
            <a:prstGeom prst="rect">
              <a:avLst/>
            </a:prstGeom>
            <a:pattFill prst="diagBrick">
              <a:fgClr>
                <a:srgbClr val="A2FE94"/>
              </a:fgClr>
              <a:bgClr>
                <a:prstClr val="white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0" y="21168535"/>
              <a:ext cx="27432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-1536" y="21294959"/>
              <a:ext cx="27432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2336102" y="20776979"/>
              <a:ext cx="18541561" cy="1827425"/>
            </a:xfrm>
            <a:prstGeom prst="rect">
              <a:avLst/>
            </a:prstGeom>
            <a:solidFill>
              <a:srgbClr val="FFFD7D"/>
            </a:solidFill>
            <a:ln w="38100" cmpd="dbl"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Align </a:t>
              </a:r>
              <a:r>
                <a:rPr lang="en-US" sz="1600" dirty="0" err="1"/>
                <a:t>MindBoggle</a:t>
              </a:r>
              <a:r>
                <a:rPr lang="en-US" sz="1600" dirty="0"/>
                <a:t> 101 T</a:t>
              </a:r>
              <a:r>
                <a:rPr lang="en-US" sz="1600" baseline="-25000" dirty="0"/>
                <a:t>1</a:t>
              </a:r>
              <a:r>
                <a:rPr lang="en-US" sz="1600" dirty="0"/>
                <a:t> Datasets to Separate Template:</a:t>
              </a:r>
            </a:p>
            <a:p>
              <a:pPr algn="ctr"/>
              <a:r>
                <a:rPr lang="en-US" sz="1600" dirty="0"/>
                <a:t>Overlap Probability Maps for 3 of the Labeled Regions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536" y="37061369"/>
              <a:ext cx="27432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0" y="37156043"/>
              <a:ext cx="27432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12" name="Picture 11" descr="101axi_ANT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7" t="6682" r="9806" b="9755"/>
            <a:stretch/>
          </p:blipFill>
          <p:spPr>
            <a:xfrm>
              <a:off x="731519" y="22942295"/>
              <a:ext cx="5778363" cy="7201605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3" name="Picture 12" descr="101axi_DARTEL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2" t="6682" r="9839" b="9755"/>
            <a:stretch/>
          </p:blipFill>
          <p:spPr>
            <a:xfrm>
              <a:off x="7477124" y="22942295"/>
              <a:ext cx="5778363" cy="7201605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4" name="Picture 13" descr="101axi_FNIR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5" t="6682" r="9827" b="9755"/>
            <a:stretch/>
          </p:blipFill>
          <p:spPr>
            <a:xfrm>
              <a:off x="14222730" y="22942294"/>
              <a:ext cx="5778363" cy="7201606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5" name="Picture 14" descr="101axi_QWARP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7" t="6682" r="9814" b="9755"/>
            <a:stretch/>
          </p:blipFill>
          <p:spPr>
            <a:xfrm>
              <a:off x="20968333" y="22942295"/>
              <a:ext cx="5778363" cy="7201605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6" name="Picture 15" descr="101cor_ANTS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5" t="17705" r="9806" b="9898"/>
            <a:stretch/>
          </p:blipFill>
          <p:spPr>
            <a:xfrm>
              <a:off x="731519" y="29988972"/>
              <a:ext cx="5778363" cy="5209066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7" name="Picture 16" descr="101cor_DARTEL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4" t="17713" r="9838" b="9890"/>
            <a:stretch/>
          </p:blipFill>
          <p:spPr>
            <a:xfrm>
              <a:off x="7477124" y="29988972"/>
              <a:ext cx="5778363" cy="5209066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8" name="Picture 17" descr="101cor_FNIRT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5" t="17805" r="9828" b="9799"/>
            <a:stretch/>
          </p:blipFill>
          <p:spPr>
            <a:xfrm>
              <a:off x="14222729" y="29988972"/>
              <a:ext cx="5778363" cy="5209066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9" name="Picture 18" descr="101cor_QWARP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7" t="17771" r="9814" b="9832"/>
            <a:stretch/>
          </p:blipFill>
          <p:spPr>
            <a:xfrm>
              <a:off x="20968333" y="29988972"/>
              <a:ext cx="5778363" cy="5209066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97981" y="22856966"/>
              <a:ext cx="1615877" cy="865622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/>
                <a:t>ANTS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87814" y="22856966"/>
              <a:ext cx="3316485" cy="865622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/>
                <a:t>DARTEL/SPM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277394" y="22856966"/>
              <a:ext cx="2615337" cy="865622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/>
                <a:t>FNIRT/FSL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58180" y="22856966"/>
              <a:ext cx="2782902" cy="865622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0000FF"/>
                  </a:solidFill>
                </a:rPr>
                <a:t>3dQwarp</a:t>
              </a:r>
            </a:p>
          </p:txBody>
        </p:sp>
        <p:pic>
          <p:nvPicPr>
            <p:cNvPr id="24" name="Picture 23" descr="101prob_pbar.tiff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211"/>
            <a:stretch/>
          </p:blipFill>
          <p:spPr>
            <a:xfrm>
              <a:off x="-278092" y="27440466"/>
              <a:ext cx="1449690" cy="7633437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6963833" y="35440731"/>
              <a:ext cx="13504337" cy="2885406"/>
            </a:xfrm>
            <a:prstGeom prst="rect">
              <a:avLst/>
            </a:prstGeom>
            <a:solidFill>
              <a:srgbClr val="FFFF00"/>
            </a:solidFill>
            <a:ln w="38100" cmpd="dbl">
              <a:solidFill>
                <a:srgbClr val="800000"/>
              </a:solidFill>
            </a:ln>
            <a:effectLst>
              <a:glow rad="254000">
                <a:srgbClr val="800000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0000FF"/>
                  </a:solidFill>
                </a:rPr>
                <a:t> </a:t>
              </a:r>
              <a:r>
                <a:rPr lang="en-US" b="1" i="1" dirty="0">
                  <a:solidFill>
                    <a:srgbClr val="0000FF"/>
                  </a:solidFill>
                </a:rPr>
                <a:t>3dQwarp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/>
                <a:t>distribution of overlap probabilities is 2</a:t>
              </a:r>
              <a:r>
                <a:rPr lang="en-US" baseline="30000" dirty="0"/>
                <a:t>nd </a:t>
              </a:r>
              <a:r>
                <a:rPr lang="en-US" dirty="0"/>
                <a:t>order stochastically dominant in a majority of 62 labeled regions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050203" y="20776979"/>
              <a:ext cx="6245506" cy="2019784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LH</a:t>
              </a:r>
              <a:r>
                <a:rPr lang="en-US" sz="1200" dirty="0"/>
                <a:t>: lateral orbital frontal</a:t>
              </a:r>
            </a:p>
            <a:p>
              <a:r>
                <a:rPr lang="en-US" sz="1200" b="1" dirty="0"/>
                <a:t>RH</a:t>
              </a:r>
              <a:r>
                <a:rPr lang="en-US" sz="1200" dirty="0"/>
                <a:t>: caudal anterior cingulate</a:t>
              </a:r>
            </a:p>
            <a:p>
              <a:r>
                <a:rPr lang="en-US" sz="1200" b="1" dirty="0"/>
                <a:t>RH</a:t>
              </a:r>
              <a:r>
                <a:rPr lang="en-US" sz="1200" dirty="0"/>
                <a:t>: insula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877663" y="35563840"/>
              <a:ext cx="6215193" cy="2452594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More </a:t>
              </a:r>
              <a:r>
                <a:rPr lang="en-US" sz="1500" dirty="0">
                  <a:effectLst>
                    <a:glow rad="101600">
                      <a:srgbClr val="FFFF00"/>
                    </a:glow>
                  </a:effectLst>
                </a:rPr>
                <a:t>yellow</a:t>
              </a:r>
              <a:r>
                <a:rPr lang="en-US" sz="1500" dirty="0"/>
                <a:t> in the overlay means more 90+% overlap in labels</a:t>
              </a:r>
            </a:p>
          </p:txBody>
        </p:sp>
        <p:sp>
          <p:nvSpPr>
            <p:cNvPr id="29" name="Right Arrow 28"/>
            <p:cNvSpPr/>
            <p:nvPr/>
          </p:nvSpPr>
          <p:spPr bwMode="auto">
            <a:xfrm rot="16200000">
              <a:off x="23147276" y="34473831"/>
              <a:ext cx="1560519" cy="731199"/>
            </a:xfrm>
            <a:prstGeom prst="rightArrow">
              <a:avLst/>
            </a:prstGeom>
            <a:pattFill prst="wdDnDiag">
              <a:fgClr>
                <a:schemeClr val="accent2">
                  <a:lumMod val="60000"/>
                  <a:lumOff val="40000"/>
                </a:schemeClr>
              </a:fgClr>
              <a:bgClr>
                <a:srgbClr val="FFFF00"/>
              </a:bgClr>
            </a:patt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56567" y="35563840"/>
              <a:ext cx="4541132" cy="3173947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i="1" dirty="0"/>
                <a:t>ANTS</a:t>
              </a:r>
              <a:r>
                <a:rPr lang="en-US" sz="1500" dirty="0"/>
                <a:t> &amp; </a:t>
              </a:r>
              <a:r>
                <a:rPr lang="en-US" sz="1500" i="1" dirty="0"/>
                <a:t>DARTEL</a:t>
              </a:r>
              <a:r>
                <a:rPr lang="en-US" sz="1500" dirty="0"/>
                <a:t> &amp; </a:t>
              </a:r>
              <a:r>
                <a:rPr lang="en-US" sz="1500" i="1" dirty="0"/>
                <a:t>FNIRT</a:t>
              </a:r>
            </a:p>
            <a:p>
              <a:pPr algn="ctr"/>
              <a:r>
                <a:rPr lang="en-US" sz="1500" dirty="0"/>
                <a:t>run with default settings</a:t>
              </a:r>
            </a:p>
          </p:txBody>
        </p:sp>
        <p:sp>
          <p:nvSpPr>
            <p:cNvPr id="31" name="5-Point Star 30"/>
            <p:cNvSpPr/>
            <p:nvPr/>
          </p:nvSpPr>
          <p:spPr bwMode="auto">
            <a:xfrm>
              <a:off x="6542310" y="34856587"/>
              <a:ext cx="914400" cy="914400"/>
            </a:xfrm>
            <a:prstGeom prst="star5">
              <a:avLst/>
            </a:prstGeom>
            <a:pattFill prst="solidDmnd">
              <a:fgClr>
                <a:srgbClr val="FF0000"/>
              </a:fgClr>
              <a:bgClr>
                <a:srgbClr val="FFFF00"/>
              </a:bgClr>
            </a:pattFill>
            <a:ln w="38100" cap="flat" cmpd="dbl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5-Point Star 31"/>
            <p:cNvSpPr/>
            <p:nvPr/>
          </p:nvSpPr>
          <p:spPr bwMode="auto">
            <a:xfrm>
              <a:off x="20029476" y="34856587"/>
              <a:ext cx="914400" cy="914400"/>
            </a:xfrm>
            <a:prstGeom prst="star5">
              <a:avLst/>
            </a:prstGeom>
            <a:pattFill prst="solidDmnd">
              <a:fgClr>
                <a:srgbClr val="FF0000"/>
              </a:fgClr>
              <a:bgClr>
                <a:srgbClr val="FFFF00"/>
              </a:bgClr>
            </a:pattFill>
            <a:ln w="38100" cap="flat" cmpd="dbl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" name="Picture 33" descr="101prob_pbar.tiff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211"/>
            <a:stretch/>
          </p:blipFill>
          <p:spPr>
            <a:xfrm>
              <a:off x="26499566" y="27440466"/>
              <a:ext cx="1449690" cy="7633437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</p:grpSp>
      <p:cxnSp>
        <p:nvCxnSpPr>
          <p:cNvPr id="35" name="Straight Connector 3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119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753"/>
            <a:ext cx="8229600" cy="715337"/>
          </a:xfrm>
        </p:spPr>
        <p:txBody>
          <a:bodyPr>
            <a:normAutofit fontScale="90000"/>
          </a:bodyPr>
          <a:lstStyle/>
          <a:p>
            <a:r>
              <a:rPr lang="en-US" dirty="0"/>
              <a:t>Maybe Even Useful: Neurosurgery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9432" y="5883543"/>
            <a:ext cx="3065137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Pre-surgical volume</a:t>
            </a:r>
            <a:endParaRPr lang="en-US" dirty="0"/>
          </a:p>
        </p:txBody>
      </p:sp>
      <p:pic>
        <p:nvPicPr>
          <p:cNvPr id="4" name="Picture 3" descr="presu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55" y="940523"/>
            <a:ext cx="5011091" cy="472744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04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753"/>
            <a:ext cx="8229600" cy="715337"/>
          </a:xfrm>
        </p:spPr>
        <p:txBody>
          <a:bodyPr>
            <a:normAutofit fontScale="90000"/>
          </a:bodyPr>
          <a:lstStyle/>
          <a:p>
            <a:r>
              <a:rPr lang="en-US" dirty="0"/>
              <a:t>Neurosurgery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66320" y="5883543"/>
            <a:ext cx="321136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Post-surgical volume</a:t>
            </a:r>
            <a:endParaRPr lang="en-US" dirty="0"/>
          </a:p>
        </p:txBody>
      </p:sp>
      <p:pic>
        <p:nvPicPr>
          <p:cNvPr id="5" name="Picture 4" descr="postsu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44" y="941832"/>
            <a:ext cx="5011091" cy="47274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4287" y="1969894"/>
            <a:ext cx="1477388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Manually</a:t>
            </a:r>
          </a:p>
          <a:p>
            <a:pPr algn="ctr"/>
            <a:r>
              <a:rPr lang="en-US" sz="2400" dirty="0"/>
              <a:t>drawn</a:t>
            </a:r>
          </a:p>
          <a:p>
            <a:pPr algn="ctr"/>
            <a:r>
              <a:rPr lang="en-US" sz="2400" dirty="0"/>
              <a:t>“exclusion</a:t>
            </a:r>
          </a:p>
          <a:p>
            <a:pPr algn="ctr"/>
            <a:r>
              <a:rPr lang="en-US" sz="2400" dirty="0"/>
              <a:t>Mask"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71675" y="2403918"/>
            <a:ext cx="141946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079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753"/>
            <a:ext cx="8229600" cy="715337"/>
          </a:xfrm>
        </p:spPr>
        <p:txBody>
          <a:bodyPr>
            <a:normAutofit fontScale="90000"/>
          </a:bodyPr>
          <a:lstStyle/>
          <a:p>
            <a:r>
              <a:rPr lang="en-US" dirty="0"/>
              <a:t>Neurosurgery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40340" y="5780565"/>
            <a:ext cx="6263328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Pre-surgical volume</a:t>
            </a:r>
          </a:p>
          <a:p>
            <a:pPr algn="ctr"/>
            <a:r>
              <a:rPr lang="en-US" sz="2800" b="1" i="1" dirty="0"/>
              <a:t>3dQwarp</a:t>
            </a:r>
            <a:r>
              <a:rPr lang="en-US" sz="2800" dirty="0"/>
              <a:t>-aligned to Post-surgical volume</a:t>
            </a:r>
            <a:endParaRPr lang="en-US" dirty="0"/>
          </a:p>
        </p:txBody>
      </p:sp>
      <p:pic>
        <p:nvPicPr>
          <p:cNvPr id="5" name="Picture 4" descr="presurgQ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44" y="941832"/>
            <a:ext cx="5011091" cy="47274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4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>
            <a:normAutofit fontScale="90000"/>
          </a:bodyPr>
          <a:lstStyle/>
          <a:p>
            <a:r>
              <a:rPr lang="en-US" dirty="0"/>
              <a:t>But … Some Ugly</a:t>
            </a:r>
          </a:p>
        </p:txBody>
      </p:sp>
      <p:pic>
        <p:nvPicPr>
          <p:cNvPr id="4" name="QwarpAll10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7" y="1147133"/>
            <a:ext cx="3783505" cy="4471416"/>
          </a:xfrm>
          <a:prstGeom prst="rect">
            <a:avLst/>
          </a:prstGeom>
        </p:spPr>
      </p:pic>
      <p:pic>
        <p:nvPicPr>
          <p:cNvPr id="5" name="Picture 4" descr="QwarpMean1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09" y="1147134"/>
            <a:ext cx="3733015" cy="4471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5112" y="5779962"/>
            <a:ext cx="2186867" cy="830997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All 101 Volumes</a:t>
            </a:r>
          </a:p>
          <a:p>
            <a:pPr algn="ctr"/>
            <a:r>
              <a:rPr lang="en-US" sz="2400" dirty="0"/>
              <a:t>After Warping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0769" y="5779962"/>
            <a:ext cx="2918738" cy="830997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Mean of 101 Volumes</a:t>
            </a:r>
          </a:p>
          <a:p>
            <a:pPr algn="ctr"/>
            <a:r>
              <a:rPr lang="en-US" sz="2400" dirty="0"/>
              <a:t>After Warping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4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1106</Words>
  <Application>Microsoft Macintosh PowerPoint</Application>
  <PresentationFormat>On-screen Show (4:3)</PresentationFormat>
  <Paragraphs>129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ArialUnicodeMS</vt:lpstr>
      <vt:lpstr>ＭＳ Ｐゴシック</vt:lpstr>
      <vt:lpstr>Arial</vt:lpstr>
      <vt:lpstr>Calibri</vt:lpstr>
      <vt:lpstr>Courier New</vt:lpstr>
      <vt:lpstr>Wingdings</vt:lpstr>
      <vt:lpstr>Office Theme</vt:lpstr>
      <vt:lpstr>3dQwarp  and Its Nwarp Friends</vt:lpstr>
      <vt:lpstr>Linear and Nonlinear Warping</vt:lpstr>
      <vt:lpstr>The Good and The Ugly</vt:lpstr>
      <vt:lpstr>Start: Looking Good</vt:lpstr>
      <vt:lpstr>Good Matches to Anatomical Labels</vt:lpstr>
      <vt:lpstr>Maybe Even Useful: Neurosurgery</vt:lpstr>
      <vt:lpstr>Neurosurgery</vt:lpstr>
      <vt:lpstr>Neurosurgery</vt:lpstr>
      <vt:lpstr>But … Some Ugly</vt:lpstr>
      <vt:lpstr>How to Make a Template</vt:lpstr>
      <vt:lpstr>What Else to Do with a Warp?</vt:lpstr>
      <vt:lpstr>How to Use 3dQwarp</vt:lpstr>
      <vt:lpstr>Yet to Be Done</vt:lpstr>
      <vt:lpstr>Distortion Correction of EPI</vt:lpstr>
      <vt:lpstr>Distortion Correction of EPI</vt:lpstr>
      <vt:lpstr>Nonlinear Warping to MNI Template</vt:lpstr>
      <vt:lpstr>Two MNI Templates</vt:lpstr>
      <vt:lpstr>What @SSwarper Reads and Writes</vt:lpstr>
      <vt:lpstr>@SSwarper Results</vt:lpstr>
      <vt:lpstr>MNI Template Slices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3dQwarp and Its Nwarp Friends</dc:title>
  <dc:creator>Robert Cox</dc:creator>
  <cp:lastModifiedBy>Microsoft Office User</cp:lastModifiedBy>
  <cp:revision>66</cp:revision>
  <dcterms:created xsi:type="dcterms:W3CDTF">2014-09-26T23:14:30Z</dcterms:created>
  <dcterms:modified xsi:type="dcterms:W3CDTF">2018-11-14T19:41:35Z</dcterms:modified>
</cp:coreProperties>
</file>