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2.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23.xml" ContentType="application/vnd.openxmlformats-officedocument.presentationml.notesSlide+xml"/>
  <Override PartName="/ppt/embeddings/oleObject5.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44" r:id="rId1"/>
  </p:sldMasterIdLst>
  <p:notesMasterIdLst>
    <p:notesMasterId r:id="rId40"/>
  </p:notesMasterIdLst>
  <p:handoutMasterIdLst>
    <p:handoutMasterId r:id="rId41"/>
  </p:handoutMasterIdLst>
  <p:sldIdLst>
    <p:sldId id="257" r:id="rId2"/>
    <p:sldId id="258" r:id="rId3"/>
    <p:sldId id="279" r:id="rId4"/>
    <p:sldId id="260" r:id="rId5"/>
    <p:sldId id="259" r:id="rId6"/>
    <p:sldId id="263" r:id="rId7"/>
    <p:sldId id="266" r:id="rId8"/>
    <p:sldId id="267" r:id="rId9"/>
    <p:sldId id="268" r:id="rId10"/>
    <p:sldId id="264" r:id="rId11"/>
    <p:sldId id="265" r:id="rId12"/>
    <p:sldId id="274" r:id="rId13"/>
    <p:sldId id="275" r:id="rId14"/>
    <p:sldId id="271" r:id="rId15"/>
    <p:sldId id="273" r:id="rId16"/>
    <p:sldId id="277" r:id="rId17"/>
    <p:sldId id="278" r:id="rId18"/>
    <p:sldId id="299" r:id="rId19"/>
    <p:sldId id="269" r:id="rId20"/>
    <p:sldId id="276" r:id="rId21"/>
    <p:sldId id="272" r:id="rId22"/>
    <p:sldId id="280" r:id="rId23"/>
    <p:sldId id="284" r:id="rId24"/>
    <p:sldId id="289" r:id="rId25"/>
    <p:sldId id="287" r:id="rId26"/>
    <p:sldId id="288" r:id="rId27"/>
    <p:sldId id="290" r:id="rId28"/>
    <p:sldId id="291" r:id="rId29"/>
    <p:sldId id="281" r:id="rId30"/>
    <p:sldId id="292" r:id="rId31"/>
    <p:sldId id="285" r:id="rId32"/>
    <p:sldId id="300" r:id="rId33"/>
    <p:sldId id="293" r:id="rId34"/>
    <p:sldId id="294" r:id="rId35"/>
    <p:sldId id="295" r:id="rId36"/>
    <p:sldId id="297" r:id="rId37"/>
    <p:sldId id="262" r:id="rId38"/>
    <p:sldId id="30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9F502"/>
    <a:srgbClr val="1CFF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2" d="100"/>
          <a:sy n="132" d="100"/>
        </p:scale>
        <p:origin x="-96" y="-3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746D13-A1E3-A64B-AC5B-259ABA9C2C52}" type="datetime1">
              <a:rPr lang="en-US" smtClean="0"/>
              <a:t>3/23/12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364E6B-AC29-CC4E-AC8B-BF82BA182075}" type="slidenum">
              <a:rPr lang="en-US" smtClean="0"/>
              <a:t>‹#›</a:t>
            </a:fld>
            <a:endParaRPr lang="en-US"/>
          </a:p>
        </p:txBody>
      </p:sp>
    </p:spTree>
    <p:extLst>
      <p:ext uri="{BB962C8B-B14F-4D97-AF65-F5344CB8AC3E}">
        <p14:creationId xmlns:p14="http://schemas.microsoft.com/office/powerpoint/2010/main" val="615637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D7EC3-E641-3742-8E99-3E9D1B8545C5}" type="datetime1">
              <a:rPr lang="en-US" smtClean="0"/>
              <a:t>3/23/12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1A521-EB86-B64C-B97E-5D4F16FBA431}" type="slidenum">
              <a:rPr lang="en-US" smtClean="0"/>
              <a:t>‹#›</a:t>
            </a:fld>
            <a:endParaRPr lang="en-US"/>
          </a:p>
        </p:txBody>
      </p:sp>
    </p:spTree>
    <p:extLst>
      <p:ext uri="{BB962C8B-B14F-4D97-AF65-F5344CB8AC3E}">
        <p14:creationId xmlns:p14="http://schemas.microsoft.com/office/powerpoint/2010/main" val="41288196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11F1D688-05A0-C542-ACF7-6E3441433206}" type="slidenum">
              <a:rPr lang="en-US" sz="1200"/>
              <a:pPr/>
              <a:t>1</a:t>
            </a:fld>
            <a:endParaRPr lang="en-US" sz="120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10</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11</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12</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13</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14</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15</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16</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17</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174183F-EA55-C14C-BCBD-853EDCFB8990}" type="slidenum">
              <a:rPr lang="en-US" sz="1200"/>
              <a:pPr/>
              <a:t>18</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19</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4BC82C2-64F2-AA41-94D4-E677E134B8DE}" type="slidenum">
              <a:rPr lang="en-US" sz="1200"/>
              <a:pPr/>
              <a:t>2</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20</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21</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22</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3DB9CB5-3183-5C41-96B7-F7D489DDB8D9}" type="slidenum">
              <a:rPr lang="en-US" sz="1200"/>
              <a:pPr/>
              <a:t>23</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1E7F0ECD-2C0C-D649-AE0D-285BFC87B553}" type="slidenum">
              <a:rPr lang="en-US" sz="1200"/>
              <a:pPr/>
              <a:t>24</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9E945E16-6921-CE40-8234-BD50563FABE3}" type="slidenum">
              <a:rPr lang="en-US" sz="1200"/>
              <a:pPr/>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F3A1476F-C380-A244-B617-72E6F0D3061F}" type="slidenum">
              <a:rPr lang="en-US" sz="1200"/>
              <a:pPr/>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A750E26-8BBE-254F-BD30-549EDF5B8091}" type="slidenum">
              <a:rPr lang="en-US" sz="1200"/>
              <a:pPr/>
              <a:t>27</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1DF48B97-487A-0B4D-A40C-3E14CC920C40}" type="slidenum">
              <a:rPr lang="en-US" sz="1200"/>
              <a:pPr/>
              <a:t>28</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29</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4BC82C2-64F2-AA41-94D4-E677E134B8DE}" type="slidenum">
              <a:rPr lang="en-US" sz="1200"/>
              <a:pPr/>
              <a:t>3</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30</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7AAA3E19-5EC4-5247-A984-75B75EBF7F61}" type="slidenum">
              <a:rPr lang="en-US" sz="1200"/>
              <a:pPr/>
              <a:t>31</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F5B012D1-7872-BD41-9204-1C4C548B5A60}" type="slidenum">
              <a:rPr lang="en-US" sz="1200"/>
              <a:pPr/>
              <a:t>32</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33</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34</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35</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36</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37</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4BC82C2-64F2-AA41-94D4-E677E134B8DE}" type="slidenum">
              <a:rPr lang="en-US" sz="1200"/>
              <a:pPr/>
              <a:t>38</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4</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5</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6</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7</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7914BEC1-AA89-D543-9359-4AC4A087377F}" type="slidenum">
              <a:rPr lang="en-US" sz="1200"/>
              <a:pPr/>
              <a:t>8</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51A2843E-E0EF-BE42-ADA6-9BFA8B860745}" type="slidenum">
              <a:rPr lang="en-US" sz="1200"/>
              <a:pPr/>
              <a:t>9</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5D40D2-FA00-9B4A-87E6-2A7DA2113233}" type="datetime1">
              <a:rPr lang="en-US" smtClean="0"/>
              <a:t>3/23/12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1546290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1F5BE-71D8-C148-9AD4-425512AA6BEF}" type="datetime1">
              <a:rPr lang="en-US" smtClean="0"/>
              <a:t>3/23/12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428040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C4EEB-FFC7-7544-B66E-64634DCA4A04}" type="datetime1">
              <a:rPr lang="en-US" smtClean="0"/>
              <a:t>3/23/12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120696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623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340E9-26AF-9D46-A0A2-22D521429CCF}" type="datetime1">
              <a:rPr lang="en-US" smtClean="0"/>
              <a:t>3/23/12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28901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6CF0C-1002-E348-8EE1-6DA8764671A1}" type="datetime1">
              <a:rPr lang="en-US" smtClean="0"/>
              <a:t>3/23/12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24955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31AAC-01F4-3544-81D4-D31DD56945F7}" type="datetime1">
              <a:rPr lang="en-US" smtClean="0"/>
              <a:t>3/23/12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182373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874042-DB78-1D41-A982-3BBA93568E9D}" type="datetime1">
              <a:rPr lang="en-US" smtClean="0"/>
              <a:t>3/23/12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19535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91E56E-D9BD-CE4E-9DE2-D86C26380D74}" type="datetime1">
              <a:rPr lang="en-US" smtClean="0"/>
              <a:t>3/23/12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70458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C2F42-EDA5-EA43-A677-183CB9967474}" type="datetime1">
              <a:rPr lang="en-US" smtClean="0"/>
              <a:t>3/23/12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94427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E0A2E-86C6-CA48-BCB2-514639F163C2}" type="datetime1">
              <a:rPr lang="en-US" smtClean="0"/>
              <a:t>3/23/12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58082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95E09-B1BC-F746-885B-EA0BCAE72CD8}" type="datetime1">
              <a:rPr lang="en-US" smtClean="0"/>
              <a:t>3/23/12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10072706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39A9C-2ADF-E042-9C24-420F31A72AA4}" type="datetime1">
              <a:rPr lang="en-US" smtClean="0"/>
              <a:t>3/23/12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42ECA-B25A-7D4E-AE0A-E9B57F978545}" type="slidenum">
              <a:rPr lang="en-US" smtClean="0"/>
              <a:t>‹#›</a:t>
            </a:fld>
            <a:endParaRPr lang="en-US"/>
          </a:p>
        </p:txBody>
      </p:sp>
    </p:spTree>
    <p:extLst>
      <p:ext uri="{BB962C8B-B14F-4D97-AF65-F5344CB8AC3E}">
        <p14:creationId xmlns:p14="http://schemas.microsoft.com/office/powerpoint/2010/main" val="385369169"/>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oleObject" Target="../embeddings/oleObject2.bin"/><Relationship Id="rId7"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4.xml"/><Relationship Id="rId5" Type="http://schemas.openxmlformats.org/officeDocument/2006/relationships/image" Target="../media/image14.jpg"/><Relationship Id="rId6" Type="http://schemas.openxmlformats.org/officeDocument/2006/relationships/image" Target="../media/image15.png"/><Relationship Id="rId1" Type="http://schemas.microsoft.com/office/2007/relationships/media" Target="file://localhost/Users/gangc/Princeton2012/hrfsum.gif" TargetMode="External"/><Relationship Id="rId2" Type="http://schemas.openxmlformats.org/officeDocument/2006/relationships/video" Target="file://localhost/Users/gangc/Princeton2012/hrfsum.gi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8.xml"/><Relationship Id="rId5" Type="http://schemas.openxmlformats.org/officeDocument/2006/relationships/image" Target="../media/image18.png"/><Relationship Id="rId1" Type="http://schemas.microsoft.com/office/2007/relationships/media" Target="file://localhost/Users/gangc/Princeton2012/multreg.gif" TargetMode="External"/><Relationship Id="rId2" Type="http://schemas.openxmlformats.org/officeDocument/2006/relationships/video" Target="file://localhost/Users/gangc/Princeton2012/multreg.gi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3.bin"/><Relationship Id="rId5" Type="http://schemas.openxmlformats.org/officeDocument/2006/relationships/image" Target="../media/image20.emf"/><Relationship Id="rId6" Type="http://schemas.openxmlformats.org/officeDocument/2006/relationships/oleObject" Target="../embeddings/oleObject4.bin"/><Relationship Id="rId7" Type="http://schemas.openxmlformats.org/officeDocument/2006/relationships/image" Target="../media/image2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5.bin"/><Relationship Id="rId5" Type="http://schemas.openxmlformats.org/officeDocument/2006/relationships/image" Target="../media/image2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26.xml"/><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 Type="http://schemas.microsoft.com/office/2007/relationships/media" Target="file://localhost/Users/gangc/Houston2010/beauchamp_videos.gif" TargetMode="External"/><Relationship Id="rId2" Type="http://schemas.openxmlformats.org/officeDocument/2006/relationships/video" Target="file://localhost/Users/gangc/Houston2010/beauchamp_videos.gi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6.bin"/><Relationship Id="rId5" Type="http://schemas.openxmlformats.org/officeDocument/2006/relationships/image" Target="../media/image30.emf"/><Relationship Id="rId6" Type="http://schemas.openxmlformats.org/officeDocument/2006/relationships/oleObject" Target="../embeddings/oleObject7.bin"/><Relationship Id="rId7" Type="http://schemas.openxmlformats.org/officeDocument/2006/relationships/oleObject" Target="../embeddings/oleObject8.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1135530" y="571036"/>
            <a:ext cx="7623175" cy="1752600"/>
          </a:xfrm>
        </p:spPr>
        <p:txBody>
          <a:bodyPr>
            <a:normAutofit/>
          </a:bodyPr>
          <a:lstStyle/>
          <a:p>
            <a:pPr algn="ctr" eaLnBrk="1" hangingPunct="1"/>
            <a:r>
              <a:rPr lang="en-US" sz="4800" dirty="0" smtClean="0">
                <a:solidFill>
                  <a:srgbClr val="000090"/>
                </a:solidFill>
                <a:latin typeface="Palatino"/>
                <a:ea typeface="ＭＳ Ｐゴシック" charset="0"/>
                <a:cs typeface="Palatino"/>
              </a:rPr>
              <a:t>FMRI </a:t>
            </a:r>
            <a:r>
              <a:rPr lang="en-US" sz="4800" dirty="0">
                <a:solidFill>
                  <a:srgbClr val="000090"/>
                </a:solidFill>
                <a:latin typeface="Palatino"/>
                <a:ea typeface="ＭＳ Ｐゴシック" charset="0"/>
                <a:cs typeface="Palatino"/>
              </a:rPr>
              <a:t>Data Analysis at Individual </a:t>
            </a:r>
            <a:r>
              <a:rPr lang="en-US" sz="4800" dirty="0" smtClean="0">
                <a:solidFill>
                  <a:srgbClr val="000090"/>
                </a:solidFill>
                <a:latin typeface="Palatino"/>
                <a:ea typeface="ＭＳ Ｐゴシック" charset="0"/>
                <a:cs typeface="Palatino"/>
              </a:rPr>
              <a:t>Level</a:t>
            </a:r>
            <a:endParaRPr lang="en-US" sz="4800" dirty="0">
              <a:solidFill>
                <a:srgbClr val="000090"/>
              </a:solidFill>
              <a:latin typeface="Palatino"/>
              <a:ea typeface="ＭＳ Ｐゴシック" charset="0"/>
              <a:cs typeface="Palatino"/>
            </a:endParaRPr>
          </a:p>
        </p:txBody>
      </p:sp>
      <p:sp>
        <p:nvSpPr>
          <p:cNvPr id="4098" name="Rectangle 3"/>
          <p:cNvSpPr>
            <a:spLocks noGrp="1" noChangeArrowheads="1"/>
          </p:cNvSpPr>
          <p:nvPr>
            <p:ph type="subTitle" idx="1"/>
          </p:nvPr>
        </p:nvSpPr>
        <p:spPr>
          <a:xfrm>
            <a:off x="1981200" y="3962400"/>
            <a:ext cx="6553200" cy="2514600"/>
          </a:xfrm>
        </p:spPr>
        <p:txBody>
          <a:bodyPr/>
          <a:lstStyle/>
          <a:p>
            <a:pPr algn="ctr" eaLnBrk="1" hangingPunct="1">
              <a:buFont typeface="Wingdings" charset="0"/>
              <a:buNone/>
            </a:pPr>
            <a:r>
              <a:rPr lang="en-US" sz="2400" dirty="0" smtClean="0">
                <a:latin typeface="Palatino"/>
                <a:ea typeface="ＭＳ Ｐゴシック" charset="0"/>
                <a:cs typeface="Palatino"/>
              </a:rPr>
              <a:t>SSCC</a:t>
            </a:r>
            <a:r>
              <a:rPr lang="en-US" sz="2400" dirty="0">
                <a:latin typeface="Palatino"/>
                <a:ea typeface="ＭＳ Ｐゴシック" charset="0"/>
                <a:cs typeface="Palatino"/>
              </a:rPr>
              <a:t>/NIMH/NIH/HHS</a:t>
            </a:r>
          </a:p>
        </p:txBody>
      </p:sp>
      <p:pic>
        <p:nvPicPr>
          <p:cNvPr id="40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953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953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4077682" y="4916757"/>
            <a:ext cx="1184293" cy="1184293"/>
          </a:xfrm>
          <a:prstGeom prst="rect">
            <a:avLst/>
          </a:prstGeom>
        </p:spPr>
      </p:pic>
    </p:spTree>
    <p:extLst>
      <p:ext uri="{BB962C8B-B14F-4D97-AF65-F5344CB8AC3E}">
        <p14:creationId xmlns:p14="http://schemas.microsoft.com/office/powerpoint/2010/main" val="28907548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FMRI Data</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lstStyle/>
          <a:p>
            <a:pPr>
              <a:lnSpc>
                <a:spcPct val="95000"/>
              </a:lnSpc>
              <a:spcBef>
                <a:spcPct val="5000"/>
              </a:spcBef>
              <a:buSzTx/>
            </a:pPr>
            <a:r>
              <a:rPr lang="en-US" sz="2400" dirty="0" smtClean="0">
                <a:latin typeface="Palatino"/>
                <a:ea typeface="ＭＳ Ｐゴシック" charset="0"/>
                <a:cs typeface="Palatino"/>
              </a:rPr>
              <a:t>Data partition: </a:t>
            </a:r>
            <a:r>
              <a:rPr lang="en-US" sz="2400" b="1" dirty="0" smtClean="0">
                <a:latin typeface="Palatino"/>
                <a:ea typeface="ＭＳ Ｐゴシック" charset="0"/>
                <a:cs typeface="Palatino"/>
              </a:rPr>
              <a:t>Data = Signal + Noise</a:t>
            </a:r>
          </a:p>
          <a:p>
            <a:pPr lvl="1">
              <a:lnSpc>
                <a:spcPct val="95000"/>
              </a:lnSpc>
              <a:spcBef>
                <a:spcPct val="5000"/>
              </a:spcBef>
              <a:buSzTx/>
              <a:buFont typeface="Wingdings" charset="2"/>
              <a:buChar char="Ø"/>
            </a:pPr>
            <a:r>
              <a:rPr lang="en-US" sz="2000" b="1" u="sng" dirty="0" smtClean="0">
                <a:solidFill>
                  <a:srgbClr val="000BEE"/>
                </a:solidFill>
                <a:latin typeface="Palatino"/>
                <a:ea typeface="ＭＳ Ｐゴシック" charset="0"/>
                <a:cs typeface="Palatino"/>
              </a:rPr>
              <a:t>Data</a:t>
            </a:r>
            <a:r>
              <a:rPr lang="en-US" sz="2000" dirty="0" smtClean="0">
                <a:latin typeface="Palatino"/>
                <a:ea typeface="ＭＳ Ｐゴシック" charset="0"/>
                <a:cs typeface="Palatino"/>
              </a:rPr>
              <a:t> </a:t>
            </a:r>
            <a:r>
              <a:rPr lang="en-US" sz="2000" dirty="0">
                <a:latin typeface="Palatino"/>
                <a:ea typeface="ＭＳ Ｐゴシック" charset="0"/>
                <a:cs typeface="Palatino"/>
              </a:rPr>
              <a:t>= acquisition from scanner (voxel-wise time series</a:t>
            </a:r>
            <a:r>
              <a:rPr lang="en-US" sz="2000" dirty="0" smtClean="0">
                <a:latin typeface="Palatino"/>
                <a:ea typeface="ＭＳ Ｐゴシック" charset="0"/>
                <a:cs typeface="Palatino"/>
              </a:rPr>
              <a:t>)</a:t>
            </a:r>
          </a:p>
          <a:p>
            <a:pPr lvl="2">
              <a:lnSpc>
                <a:spcPct val="95000"/>
              </a:lnSpc>
              <a:spcBef>
                <a:spcPct val="5000"/>
              </a:spcBef>
              <a:buSzTx/>
              <a:buFont typeface="Courier New"/>
              <a:buChar char="o"/>
            </a:pPr>
            <a:r>
              <a:rPr lang="en-US" sz="1800" dirty="0" smtClean="0">
                <a:latin typeface="Palatino"/>
                <a:ea typeface="ＭＳ Ｐゴシック" charset="0"/>
                <a:cs typeface="Palatino"/>
              </a:rPr>
              <a:t>What we have</a:t>
            </a:r>
          </a:p>
          <a:p>
            <a:pPr lvl="1">
              <a:lnSpc>
                <a:spcPct val="95000"/>
              </a:lnSpc>
              <a:spcBef>
                <a:spcPct val="5000"/>
              </a:spcBef>
              <a:buSzTx/>
              <a:buFont typeface="Wingdings" charset="2"/>
              <a:buChar char="Ø"/>
            </a:pPr>
            <a:r>
              <a:rPr lang="en-US" sz="2000" b="1" u="sng" dirty="0" smtClean="0">
                <a:solidFill>
                  <a:srgbClr val="000BEE"/>
                </a:solidFill>
                <a:latin typeface="Palatino"/>
                <a:ea typeface="ＭＳ Ｐゴシック" charset="0"/>
                <a:cs typeface="Palatino"/>
              </a:rPr>
              <a:t>Signal</a:t>
            </a:r>
            <a:r>
              <a:rPr lang="en-US" sz="2000" dirty="0" smtClean="0">
                <a:latin typeface="Palatino"/>
                <a:ea typeface="ＭＳ Ｐゴシック" charset="0"/>
                <a:cs typeface="Palatino"/>
              </a:rPr>
              <a:t> </a:t>
            </a:r>
            <a:r>
              <a:rPr lang="en-US" sz="2000" dirty="0">
                <a:latin typeface="Palatino"/>
                <a:ea typeface="ＭＳ Ｐゴシック" charset="0"/>
                <a:cs typeface="Palatino"/>
              </a:rPr>
              <a:t>= </a:t>
            </a:r>
            <a:r>
              <a:rPr lang="en-US" sz="2000" dirty="0" smtClean="0">
                <a:latin typeface="Palatino"/>
                <a:ea typeface="ＭＳ Ｐゴシック" charset="0"/>
                <a:cs typeface="Palatino"/>
              </a:rPr>
              <a:t>BOLD response </a:t>
            </a:r>
            <a:r>
              <a:rPr lang="en-US" sz="2000" dirty="0">
                <a:latin typeface="Palatino"/>
                <a:ea typeface="ＭＳ Ｐゴシック" charset="0"/>
                <a:cs typeface="Palatino"/>
              </a:rPr>
              <a:t>to stimulus; effects of </a:t>
            </a:r>
            <a:r>
              <a:rPr lang="en-US" sz="2000" dirty="0" smtClean="0">
                <a:latin typeface="Palatino"/>
                <a:ea typeface="ＭＳ Ｐゴシック" charset="0"/>
                <a:cs typeface="Palatino"/>
              </a:rPr>
              <a:t>interest + no interest</a:t>
            </a:r>
          </a:p>
          <a:p>
            <a:pPr lvl="2">
              <a:lnSpc>
                <a:spcPct val="95000"/>
              </a:lnSpc>
              <a:spcBef>
                <a:spcPct val="5000"/>
              </a:spcBef>
              <a:buSzTx/>
              <a:buFont typeface="Courier New"/>
              <a:buChar char="o"/>
            </a:pPr>
            <a:r>
              <a:rPr lang="en-US" sz="1800" dirty="0" smtClean="0">
                <a:solidFill>
                  <a:srgbClr val="FF0000"/>
                </a:solidFill>
                <a:latin typeface="Palatino"/>
                <a:ea typeface="ＭＳ Ｐゴシック" charset="0"/>
                <a:cs typeface="Palatino"/>
              </a:rPr>
              <a:t>We don’t really know the real signal!!!</a:t>
            </a:r>
          </a:p>
          <a:p>
            <a:pPr lvl="2">
              <a:lnSpc>
                <a:spcPct val="95000"/>
              </a:lnSpc>
              <a:spcBef>
                <a:spcPct val="5000"/>
              </a:spcBef>
              <a:buSzTx/>
              <a:buFont typeface="Courier New"/>
              <a:buChar char="o"/>
            </a:pPr>
            <a:r>
              <a:rPr lang="en-US" sz="1800" dirty="0" smtClean="0">
                <a:latin typeface="Palatino"/>
                <a:ea typeface="ＭＳ Ｐゴシック" charset="0"/>
                <a:cs typeface="Palatino"/>
              </a:rPr>
              <a:t>Look for idealized components, or search for signal via repeated trials</a:t>
            </a:r>
          </a:p>
          <a:p>
            <a:pPr lvl="2">
              <a:lnSpc>
                <a:spcPct val="95000"/>
              </a:lnSpc>
              <a:spcBef>
                <a:spcPct val="5000"/>
              </a:spcBef>
              <a:buSzTx/>
              <a:buFont typeface="Courier New"/>
              <a:buChar char="o"/>
            </a:pPr>
            <a:r>
              <a:rPr lang="en-US" sz="1800" dirty="0" smtClean="0">
                <a:latin typeface="Palatino"/>
                <a:ea typeface="ＭＳ Ｐゴシック" charset="0"/>
                <a:cs typeface="Palatino"/>
              </a:rPr>
              <a:t>Of interest: effect size (response amplitude) for each condition: beta</a:t>
            </a:r>
          </a:p>
          <a:p>
            <a:pPr lvl="2">
              <a:lnSpc>
                <a:spcPct val="95000"/>
              </a:lnSpc>
              <a:spcBef>
                <a:spcPct val="5000"/>
              </a:spcBef>
              <a:buSzTx/>
              <a:buFont typeface="Courier New"/>
              <a:buChar char="o"/>
            </a:pPr>
            <a:r>
              <a:rPr lang="en-US" sz="1800" dirty="0" smtClean="0">
                <a:latin typeface="Palatino"/>
                <a:ea typeface="ＭＳ Ｐゴシック" charset="0"/>
                <a:cs typeface="Palatino"/>
              </a:rPr>
              <a:t>Of no interest: baseline, slow drift, head motion effects, …</a:t>
            </a:r>
          </a:p>
          <a:p>
            <a:pPr lvl="1">
              <a:lnSpc>
                <a:spcPct val="95000"/>
              </a:lnSpc>
              <a:spcBef>
                <a:spcPct val="5000"/>
              </a:spcBef>
              <a:buSzTx/>
              <a:buFont typeface="Wingdings" charset="2"/>
              <a:buChar char="Ø"/>
            </a:pPr>
            <a:r>
              <a:rPr lang="en-US" sz="2000" b="1" u="sng" dirty="0" smtClean="0">
                <a:solidFill>
                  <a:srgbClr val="000BEE"/>
                </a:solidFill>
                <a:latin typeface="Palatino"/>
                <a:ea typeface="ＭＳ Ｐゴシック" charset="0"/>
                <a:cs typeface="Palatino"/>
              </a:rPr>
              <a:t>Noise</a:t>
            </a:r>
            <a:r>
              <a:rPr lang="en-US" sz="2000" dirty="0" smtClean="0">
                <a:latin typeface="Palatino"/>
                <a:ea typeface="ＭＳ Ｐゴシック" charset="0"/>
                <a:cs typeface="Palatino"/>
              </a:rPr>
              <a:t> = components in data that interfere with signal</a:t>
            </a:r>
          </a:p>
          <a:p>
            <a:pPr lvl="2">
              <a:lnSpc>
                <a:spcPct val="95000"/>
              </a:lnSpc>
              <a:spcBef>
                <a:spcPct val="5000"/>
              </a:spcBef>
              <a:buSzTx/>
              <a:buFont typeface="Courier New"/>
              <a:buChar char="o"/>
            </a:pPr>
            <a:r>
              <a:rPr lang="en-US" sz="1800" dirty="0" smtClean="0">
                <a:latin typeface="Palatino"/>
                <a:ea typeface="ＭＳ Ｐゴシック" charset="0"/>
                <a:cs typeface="Palatino"/>
              </a:rPr>
              <a:t>Practically the part we have don’t know and/or we don’t care about; that is, noise is the part we can’t explain in the model</a:t>
            </a:r>
          </a:p>
          <a:p>
            <a:pPr lvl="2">
              <a:lnSpc>
                <a:spcPct val="95000"/>
              </a:lnSpc>
              <a:spcBef>
                <a:spcPct val="5000"/>
              </a:spcBef>
              <a:buSzTx/>
              <a:buFont typeface="Courier New"/>
              <a:buChar char="o"/>
            </a:pPr>
            <a:r>
              <a:rPr lang="en-US" sz="1800" dirty="0" smtClean="0">
                <a:latin typeface="Palatino"/>
                <a:ea typeface="ＭＳ Ｐゴシック" charset="0"/>
                <a:cs typeface="Palatino"/>
              </a:rPr>
              <a:t>Will have to make some assumptions about its distribution</a:t>
            </a:r>
          </a:p>
          <a:p>
            <a:pPr lvl="0">
              <a:lnSpc>
                <a:spcPct val="95000"/>
              </a:lnSpc>
              <a:spcBef>
                <a:spcPct val="5000"/>
              </a:spcBef>
              <a:buSzTx/>
            </a:pPr>
            <a:r>
              <a:rPr lang="en-US" sz="2400" b="1" dirty="0">
                <a:solidFill>
                  <a:prstClr val="black"/>
                </a:solidFill>
                <a:latin typeface="Palatino"/>
                <a:ea typeface="ＭＳ Ｐゴシック" charset="0"/>
                <a:cs typeface="Palatino"/>
              </a:rPr>
              <a:t>D</a:t>
            </a:r>
            <a:r>
              <a:rPr lang="en-US" sz="2400" b="1" dirty="0" smtClean="0">
                <a:solidFill>
                  <a:prstClr val="black"/>
                </a:solidFill>
                <a:latin typeface="Palatino"/>
                <a:ea typeface="ＭＳ Ｐゴシック" charset="0"/>
                <a:cs typeface="Palatino"/>
              </a:rPr>
              <a:t>ata </a:t>
            </a:r>
            <a:r>
              <a:rPr lang="en-US" sz="2400" b="1" dirty="0">
                <a:solidFill>
                  <a:prstClr val="black"/>
                </a:solidFill>
                <a:latin typeface="Palatino"/>
                <a:ea typeface="ＭＳ Ｐゴシック" charset="0"/>
                <a:cs typeface="Palatino"/>
              </a:rPr>
              <a:t>= </a:t>
            </a:r>
            <a:r>
              <a:rPr lang="en-US" sz="2400" b="1" dirty="0">
                <a:solidFill>
                  <a:srgbClr val="0000FF"/>
                </a:solidFill>
                <a:latin typeface="Palatino"/>
                <a:ea typeface="ＭＳ Ｐゴシック" charset="0"/>
                <a:cs typeface="Palatino"/>
              </a:rPr>
              <a:t>b</a:t>
            </a:r>
            <a:r>
              <a:rPr lang="en-US" sz="2400" b="1" dirty="0" smtClean="0">
                <a:solidFill>
                  <a:srgbClr val="0000FF"/>
                </a:solidFill>
                <a:latin typeface="Palatino"/>
                <a:ea typeface="ＭＳ Ｐゴシック" charset="0"/>
                <a:cs typeface="Palatino"/>
              </a:rPr>
              <a:t>aseline + slow drift + other effects of no interest </a:t>
            </a:r>
            <a:r>
              <a:rPr lang="en-US" sz="2400" b="1" dirty="0" smtClean="0">
                <a:solidFill>
                  <a:prstClr val="black"/>
                </a:solidFill>
                <a:latin typeface="Palatino"/>
                <a:ea typeface="ＭＳ Ｐゴシック" charset="0"/>
                <a:cs typeface="Palatino"/>
              </a:rPr>
              <a:t>+ </a:t>
            </a:r>
            <a:r>
              <a:rPr lang="en-US" sz="2400" b="1" dirty="0" smtClean="0">
                <a:solidFill>
                  <a:srgbClr val="FF0000"/>
                </a:solidFill>
                <a:latin typeface="Palatino"/>
                <a:ea typeface="ＭＳ Ｐゴシック" charset="0"/>
                <a:cs typeface="Palatino"/>
              </a:rPr>
              <a:t>response</a:t>
            </a:r>
            <a:r>
              <a:rPr lang="en-US" sz="2400" b="1" baseline="-25000" dirty="0" smtClean="0">
                <a:solidFill>
                  <a:srgbClr val="FF0000"/>
                </a:solidFill>
                <a:latin typeface="Palatino"/>
                <a:ea typeface="ＭＳ Ｐゴシック" charset="0"/>
                <a:cs typeface="Palatino"/>
              </a:rPr>
              <a:t>1</a:t>
            </a:r>
            <a:r>
              <a:rPr lang="en-US" sz="2400" b="1" dirty="0" smtClean="0">
                <a:solidFill>
                  <a:srgbClr val="FF0000"/>
                </a:solidFill>
                <a:latin typeface="Palatino"/>
                <a:ea typeface="ＭＳ Ｐゴシック" charset="0"/>
                <a:cs typeface="Palatino"/>
              </a:rPr>
              <a:t> + … + </a:t>
            </a:r>
            <a:r>
              <a:rPr lang="en-US" sz="2400" b="1" dirty="0" err="1" smtClean="0">
                <a:solidFill>
                  <a:srgbClr val="FF0000"/>
                </a:solidFill>
                <a:latin typeface="Palatino"/>
                <a:ea typeface="ＭＳ Ｐゴシック" charset="0"/>
                <a:cs typeface="Palatino"/>
              </a:rPr>
              <a:t>response</a:t>
            </a:r>
            <a:r>
              <a:rPr lang="en-US" sz="2400" b="1" i="1" baseline="-25000" dirty="0" err="1" smtClean="0">
                <a:solidFill>
                  <a:srgbClr val="FF0000"/>
                </a:solidFill>
                <a:latin typeface="Palatino"/>
                <a:ea typeface="ＭＳ Ｐゴシック" charset="0"/>
                <a:cs typeface="Palatino"/>
              </a:rPr>
              <a:t>k</a:t>
            </a:r>
            <a:r>
              <a:rPr lang="en-US" sz="2400" b="1" dirty="0" smtClean="0">
                <a:solidFill>
                  <a:srgbClr val="FF0000"/>
                </a:solidFill>
                <a:latin typeface="Palatino"/>
                <a:ea typeface="ＭＳ Ｐゴシック" charset="0"/>
                <a:cs typeface="Palatino"/>
              </a:rPr>
              <a:t> </a:t>
            </a:r>
            <a:r>
              <a:rPr lang="en-US" sz="2400" b="1" dirty="0" smtClean="0">
                <a:solidFill>
                  <a:prstClr val="black"/>
                </a:solidFill>
                <a:latin typeface="Palatino"/>
                <a:ea typeface="ＭＳ Ｐゴシック" charset="0"/>
                <a:cs typeface="Palatino"/>
              </a:rPr>
              <a:t>+ noise</a:t>
            </a:r>
          </a:p>
          <a:p>
            <a:pPr lvl="1">
              <a:lnSpc>
                <a:spcPct val="95000"/>
              </a:lnSpc>
              <a:spcBef>
                <a:spcPct val="5000"/>
              </a:spcBef>
              <a:buFont typeface="Wingdings" charset="2"/>
              <a:buChar char="Ø"/>
            </a:pPr>
            <a:r>
              <a:rPr lang="en-US" sz="2000" dirty="0" smtClean="0">
                <a:solidFill>
                  <a:prstClr val="black"/>
                </a:solidFill>
                <a:latin typeface="Palatino"/>
                <a:ea typeface="ＭＳ Ｐゴシック" charset="0"/>
                <a:cs typeface="Palatino"/>
              </a:rPr>
              <a:t>How to construct the </a:t>
            </a:r>
            <a:r>
              <a:rPr lang="en-US" sz="2000" dirty="0" err="1" smtClean="0">
                <a:solidFill>
                  <a:prstClr val="black"/>
                </a:solidFill>
                <a:latin typeface="Palatino"/>
                <a:ea typeface="ＭＳ Ｐゴシック" charset="0"/>
                <a:cs typeface="Palatino"/>
              </a:rPr>
              <a:t>regressors</a:t>
            </a:r>
            <a:r>
              <a:rPr lang="en-US" sz="2000" dirty="0" smtClean="0">
                <a:solidFill>
                  <a:prstClr val="black"/>
                </a:solidFill>
                <a:latin typeface="Palatino"/>
                <a:ea typeface="ＭＳ Ｐゴシック" charset="0"/>
                <a:cs typeface="Palatino"/>
              </a:rPr>
              <a:t> of interest (responses)?</a:t>
            </a:r>
            <a:endParaRPr lang="en-US" sz="2000" dirty="0">
              <a:solidFill>
                <a:prstClr val="black"/>
              </a:solidFill>
              <a:latin typeface="Palatino"/>
              <a:ea typeface="ＭＳ Ｐゴシック" charset="0"/>
              <a:cs typeface="Palatino"/>
            </a:endParaRPr>
          </a:p>
          <a:p>
            <a:pPr lvl="1">
              <a:lnSpc>
                <a:spcPct val="95000"/>
              </a:lnSpc>
              <a:spcBef>
                <a:spcPct val="5000"/>
              </a:spcBef>
            </a:pPr>
            <a:endParaRPr lang="en-US" sz="2000" b="1" dirty="0" smtClean="0">
              <a:solidFill>
                <a:prstClr val="black"/>
              </a:solidFill>
              <a:latin typeface="Palatino"/>
              <a:ea typeface="ＭＳ Ｐゴシック" charset="0"/>
              <a:cs typeface="Palatino"/>
            </a:endParaRPr>
          </a:p>
          <a:p>
            <a:pPr lvl="2">
              <a:lnSpc>
                <a:spcPct val="95000"/>
              </a:lnSpc>
              <a:spcBef>
                <a:spcPct val="5000"/>
              </a:spcBef>
              <a:buSzTx/>
              <a:buFont typeface="Courier New"/>
              <a:buChar char="o"/>
            </a:pPr>
            <a:endParaRPr lang="en-US" sz="18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10</a:t>
            </a:fld>
            <a:endParaRPr lang="en-US"/>
          </a:p>
        </p:txBody>
      </p:sp>
    </p:spTree>
    <p:extLst>
      <p:ext uri="{BB962C8B-B14F-4D97-AF65-F5344CB8AC3E}">
        <p14:creationId xmlns:p14="http://schemas.microsoft.com/office/powerpoint/2010/main" val="17636361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BOLD Response</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lnSpcReduction="10000"/>
          </a:bodyPr>
          <a:lstStyle/>
          <a:p>
            <a:pPr>
              <a:lnSpc>
                <a:spcPct val="95000"/>
              </a:lnSpc>
              <a:spcBef>
                <a:spcPct val="5000"/>
              </a:spcBef>
              <a:buSzTx/>
            </a:pPr>
            <a:r>
              <a:rPr lang="en-US" sz="2600" dirty="0" smtClean="0">
                <a:latin typeface="Palatino"/>
                <a:ea typeface="ＭＳ Ｐゴシック" charset="0"/>
                <a:cs typeface="Palatino"/>
              </a:rPr>
              <a:t>Hemodynamic response (HDR)</a:t>
            </a:r>
          </a:p>
          <a:p>
            <a:pPr lvl="1">
              <a:lnSpc>
                <a:spcPct val="95000"/>
              </a:lnSpc>
              <a:spcBef>
                <a:spcPct val="5000"/>
              </a:spcBef>
              <a:buSzTx/>
              <a:buFont typeface="Wingdings" charset="2"/>
              <a:buChar char="Ø"/>
            </a:pPr>
            <a:r>
              <a:rPr lang="en-US" sz="2400" dirty="0" smtClean="0">
                <a:solidFill>
                  <a:prstClr val="black"/>
                </a:solidFill>
                <a:latin typeface="Palatino"/>
                <a:ea typeface="ＭＳ Ｐゴシック" charset="0"/>
                <a:cs typeface="Palatino"/>
              </a:rPr>
              <a:t>Brain response to stimulus/task/condition</a:t>
            </a:r>
          </a:p>
          <a:p>
            <a:pPr lvl="2">
              <a:lnSpc>
                <a:spcPct val="95000"/>
              </a:lnSpc>
              <a:spcBef>
                <a:spcPct val="5000"/>
              </a:spcBef>
              <a:buSzTx/>
              <a:buFont typeface="Courier New"/>
              <a:buChar char="o"/>
            </a:pPr>
            <a:r>
              <a:rPr lang="en-US" sz="2200" dirty="0" smtClean="0">
                <a:solidFill>
                  <a:prstClr val="black"/>
                </a:solidFill>
                <a:latin typeface="Palatino"/>
                <a:ea typeface="ＭＳ Ｐゴシック" charset="0"/>
                <a:cs typeface="Palatino"/>
              </a:rPr>
              <a:t>Ideally we want to know the response (activation) at neuronal level, but that is beyond the FMRI capability</a:t>
            </a:r>
          </a:p>
          <a:p>
            <a:pPr lvl="1">
              <a:lnSpc>
                <a:spcPct val="95000"/>
              </a:lnSpc>
              <a:spcBef>
                <a:spcPct val="5000"/>
              </a:spcBef>
              <a:buSzTx/>
              <a:buFont typeface="Wingdings" charset="2"/>
              <a:buChar char="Ø"/>
            </a:pPr>
            <a:r>
              <a:rPr lang="en-US" sz="2400" dirty="0" smtClean="0">
                <a:solidFill>
                  <a:prstClr val="black"/>
                </a:solidFill>
                <a:latin typeface="Palatino"/>
                <a:ea typeface="ＭＳ Ｐゴシック" charset="0"/>
                <a:cs typeface="Palatino"/>
              </a:rPr>
              <a:t>Indirect measure of neural response: dynamic regulation of blood flow</a:t>
            </a:r>
            <a:endParaRPr lang="en-US" sz="2400" dirty="0" smtClean="0">
              <a:latin typeface="Palatino"/>
              <a:ea typeface="ＭＳ Ｐゴシック" charset="0"/>
              <a:cs typeface="Palatino"/>
            </a:endParaRPr>
          </a:p>
          <a:p>
            <a:pPr>
              <a:lnSpc>
                <a:spcPct val="95000"/>
              </a:lnSpc>
              <a:spcBef>
                <a:spcPct val="5000"/>
              </a:spcBef>
              <a:buSzTx/>
            </a:pPr>
            <a:r>
              <a:rPr lang="en-US" sz="2600" dirty="0">
                <a:latin typeface="Palatino"/>
                <a:ea typeface="ＭＳ Ｐゴシック" charset="0"/>
                <a:cs typeface="Palatino"/>
              </a:rPr>
              <a:t>Hemodynamic response </a:t>
            </a:r>
            <a:r>
              <a:rPr lang="en-US" sz="2600" dirty="0" smtClean="0">
                <a:latin typeface="Palatino"/>
                <a:ea typeface="ＭＳ Ｐゴシック" charset="0"/>
                <a:cs typeface="Palatino"/>
              </a:rPr>
              <a:t>function (HDF)</a:t>
            </a:r>
          </a:p>
          <a:p>
            <a:pPr lvl="1">
              <a:lnSpc>
                <a:spcPct val="95000"/>
              </a:lnSpc>
              <a:spcBef>
                <a:spcPct val="5000"/>
              </a:spcBef>
              <a:buSzTx/>
              <a:buFont typeface="Wingdings" charset="2"/>
              <a:buChar char="Ø"/>
            </a:pPr>
            <a:r>
              <a:rPr lang="en-US" sz="2400" dirty="0" smtClean="0">
                <a:latin typeface="Palatino"/>
                <a:ea typeface="ＭＳ Ｐゴシック" charset="0"/>
                <a:cs typeface="Palatino"/>
              </a:rPr>
              <a:t>Mathematical formulation/idealization of HDR</a:t>
            </a:r>
          </a:p>
          <a:p>
            <a:pPr lvl="1">
              <a:lnSpc>
                <a:spcPct val="95000"/>
              </a:lnSpc>
              <a:spcBef>
                <a:spcPct val="5000"/>
              </a:spcBef>
              <a:buSzTx/>
              <a:buFont typeface="Wingdings" charset="2"/>
              <a:buChar char="Ø"/>
            </a:pPr>
            <a:r>
              <a:rPr lang="en-US" sz="2400" dirty="0" smtClean="0">
                <a:latin typeface="Palatino"/>
                <a:ea typeface="ＭＳ Ｐゴシック" charset="0"/>
                <a:cs typeface="Palatino"/>
              </a:rPr>
              <a:t>BOLD signal is further an indirect measure of brain response</a:t>
            </a:r>
          </a:p>
          <a:p>
            <a:pPr lvl="1">
              <a:lnSpc>
                <a:spcPct val="95000"/>
              </a:lnSpc>
              <a:spcBef>
                <a:spcPct val="5000"/>
              </a:spcBef>
              <a:buSzTx/>
              <a:buFont typeface="Wingdings" charset="2"/>
              <a:buChar char="Ø"/>
            </a:pPr>
            <a:r>
              <a:rPr lang="en-US" sz="2400" dirty="0" smtClean="0">
                <a:latin typeface="Palatino"/>
                <a:ea typeface="ＭＳ Ｐゴシック" charset="0"/>
                <a:cs typeface="Palatino"/>
              </a:rPr>
              <a:t>HDF bridges between neural response and BOLD signal</a:t>
            </a:r>
          </a:p>
          <a:p>
            <a:pPr>
              <a:lnSpc>
                <a:spcPct val="95000"/>
              </a:lnSpc>
              <a:spcBef>
                <a:spcPct val="5000"/>
              </a:spcBef>
              <a:buSzTx/>
            </a:pPr>
            <a:r>
              <a:rPr lang="en-US" sz="2600" dirty="0" smtClean="0">
                <a:latin typeface="Palatino"/>
                <a:ea typeface="ＭＳ Ｐゴシック" charset="0"/>
                <a:cs typeface="Palatino"/>
              </a:rPr>
              <a:t>How to build the bridge?</a:t>
            </a:r>
            <a:endParaRPr lang="en-US" sz="2600" dirty="0">
              <a:latin typeface="Palatino"/>
              <a:ea typeface="ＭＳ Ｐゴシック" charset="0"/>
              <a:cs typeface="Palatino"/>
            </a:endParaRPr>
          </a:p>
          <a:p>
            <a:pPr lvl="1">
              <a:lnSpc>
                <a:spcPct val="95000"/>
              </a:lnSpc>
              <a:spcBef>
                <a:spcPct val="5000"/>
              </a:spcBef>
              <a:buSzTx/>
              <a:buFont typeface="Wingdings" charset="2"/>
              <a:buChar char="Ø"/>
            </a:pPr>
            <a:r>
              <a:rPr lang="en-US" sz="2400" dirty="0" smtClean="0">
                <a:latin typeface="Palatino"/>
                <a:ea typeface="ＭＳ Ｐゴシック" charset="0"/>
                <a:cs typeface="Palatino"/>
              </a:rPr>
              <a:t>One extreme: Assume a </a:t>
            </a:r>
            <a:r>
              <a:rPr lang="en-US" sz="2400" dirty="0">
                <a:latin typeface="Palatino"/>
                <a:ea typeface="ＭＳ Ｐゴシック" charset="0"/>
                <a:cs typeface="Palatino"/>
              </a:rPr>
              <a:t>fixed-shape </a:t>
            </a:r>
            <a:r>
              <a:rPr lang="en-US" sz="2400" dirty="0" smtClean="0">
                <a:latin typeface="Palatino"/>
                <a:ea typeface="ＭＳ Ｐゴシック" charset="0"/>
                <a:cs typeface="Palatino"/>
              </a:rPr>
              <a:t>(idealized) HDF</a:t>
            </a:r>
          </a:p>
          <a:p>
            <a:pPr lvl="1">
              <a:lnSpc>
                <a:spcPct val="95000"/>
              </a:lnSpc>
              <a:spcBef>
                <a:spcPct val="5000"/>
              </a:spcBef>
              <a:buSzTx/>
              <a:buFont typeface="Wingdings" charset="2"/>
              <a:buChar char="Ø"/>
            </a:pPr>
            <a:r>
              <a:rPr lang="en-US" sz="2400" dirty="0" smtClean="0">
                <a:latin typeface="Palatino"/>
                <a:ea typeface="ＭＳ Ｐゴシック" charset="0"/>
                <a:cs typeface="Palatino"/>
              </a:rPr>
              <a:t>The other extreme: No assumption about HDR shape</a:t>
            </a:r>
          </a:p>
          <a:p>
            <a:pPr lvl="1">
              <a:lnSpc>
                <a:spcPct val="95000"/>
              </a:lnSpc>
              <a:spcBef>
                <a:spcPct val="5000"/>
              </a:spcBef>
              <a:buSzTx/>
              <a:buFont typeface="Wingdings" charset="2"/>
              <a:buChar char="Ø"/>
            </a:pPr>
            <a:r>
              <a:rPr lang="en-US" sz="2400" dirty="0" smtClean="0">
                <a:latin typeface="Palatino"/>
                <a:ea typeface="ＭＳ Ｐゴシック" charset="0"/>
                <a:cs typeface="Palatino"/>
              </a:rPr>
              <a:t>Middle ground: major shape + wiggle room for shape adjustment</a:t>
            </a:r>
            <a:endParaRPr lang="en-US" sz="2400" dirty="0">
              <a:latin typeface="Palatino"/>
              <a:ea typeface="ＭＳ Ｐゴシック" charset="0"/>
              <a:cs typeface="Palatino"/>
            </a:endParaRPr>
          </a:p>
          <a:p>
            <a:pPr>
              <a:lnSpc>
                <a:spcPct val="95000"/>
              </a:lnSpc>
              <a:spcBef>
                <a:spcPct val="5000"/>
              </a:spcBef>
              <a:buSzTx/>
            </a:pPr>
            <a:endParaRPr lang="en-US" dirty="0">
              <a:latin typeface="Palatino"/>
              <a:ea typeface="ＭＳ Ｐゴシック" charset="0"/>
              <a:cs typeface="Palatino"/>
            </a:endParaRPr>
          </a:p>
          <a:p>
            <a:pPr marL="0" indent="0">
              <a:lnSpc>
                <a:spcPct val="95000"/>
              </a:lnSpc>
              <a:spcBef>
                <a:spcPct val="5000"/>
              </a:spcBef>
              <a:buSzTx/>
              <a:buNone/>
            </a:pPr>
            <a:endParaRPr lang="en-US"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11</a:t>
            </a:fld>
            <a:endParaRPr lang="en-US"/>
          </a:p>
        </p:txBody>
      </p:sp>
    </p:spTree>
    <p:extLst>
      <p:ext uri="{BB962C8B-B14F-4D97-AF65-F5344CB8AC3E}">
        <p14:creationId xmlns:p14="http://schemas.microsoft.com/office/powerpoint/2010/main" val="358429040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IRF</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lnSpc>
                <a:spcPct val="92000"/>
              </a:lnSpc>
            </a:pPr>
            <a:r>
              <a:rPr lang="en-US" sz="2400" dirty="0" smtClean="0">
                <a:latin typeface="Palatino"/>
                <a:ea typeface="ＭＳ Ｐゴシック" charset="0"/>
                <a:cs typeface="Palatino"/>
              </a:rPr>
              <a:t>Assuming </a:t>
            </a:r>
            <a:r>
              <a:rPr lang="en-US" sz="2400" dirty="0">
                <a:latin typeface="Palatino"/>
                <a:ea typeface="ＭＳ Ｐゴシック" charset="0"/>
                <a:cs typeface="Palatino"/>
              </a:rPr>
              <a:t>a </a:t>
            </a:r>
            <a:r>
              <a:rPr lang="en-US" sz="2400" u="sng" dirty="0">
                <a:latin typeface="Palatino"/>
                <a:ea typeface="ＭＳ Ｐゴシック" charset="0"/>
                <a:cs typeface="Palatino"/>
              </a:rPr>
              <a:t>fixed shape</a:t>
            </a:r>
            <a:r>
              <a:rPr lang="en-US" sz="2400" dirty="0">
                <a:latin typeface="Palatino"/>
                <a:ea typeface="ＭＳ Ｐゴシック" charset="0"/>
                <a:cs typeface="Palatino"/>
              </a:rPr>
              <a:t> </a:t>
            </a:r>
            <a:r>
              <a:rPr lang="en-US" sz="2400" i="1" dirty="0">
                <a:solidFill>
                  <a:srgbClr val="0000FF"/>
                </a:solidFill>
                <a:latin typeface="Palatino"/>
                <a:ea typeface="ＭＳ Ｐゴシック" charset="0"/>
                <a:cs typeface="Palatino"/>
              </a:rPr>
              <a:t>h</a:t>
            </a:r>
            <a:r>
              <a:rPr lang="en-US" sz="2400" dirty="0">
                <a:solidFill>
                  <a:srgbClr val="0000FF"/>
                </a:solidFill>
                <a:latin typeface="Palatino"/>
                <a:ea typeface="ＭＳ Ｐゴシック" charset="0"/>
                <a:cs typeface="Palatino"/>
              </a:rPr>
              <a:t>(</a:t>
            </a:r>
            <a:r>
              <a:rPr lang="en-US" sz="2400" i="1" dirty="0">
                <a:solidFill>
                  <a:srgbClr val="0000FF"/>
                </a:solidFill>
                <a:latin typeface="Palatino"/>
                <a:ea typeface="ＭＳ Ｐゴシック" charset="0"/>
                <a:cs typeface="Palatino"/>
              </a:rPr>
              <a:t>t </a:t>
            </a:r>
            <a:r>
              <a:rPr lang="en-US" sz="2400" dirty="0">
                <a:solidFill>
                  <a:srgbClr val="0000FF"/>
                </a:solidFill>
                <a:latin typeface="Palatino"/>
                <a:ea typeface="ＭＳ Ｐゴシック" charset="0"/>
                <a:cs typeface="Palatino"/>
              </a:rPr>
              <a:t>)</a:t>
            </a:r>
            <a:r>
              <a:rPr lang="en-US" sz="2400" dirty="0">
                <a:latin typeface="Palatino"/>
                <a:ea typeface="ＭＳ Ｐゴシック" charset="0"/>
                <a:cs typeface="Palatino"/>
              </a:rPr>
              <a:t> for </a:t>
            </a:r>
            <a:r>
              <a:rPr lang="en-US" sz="2400" dirty="0" smtClean="0">
                <a:latin typeface="Palatino"/>
                <a:ea typeface="ＭＳ Ｐゴシック" charset="0"/>
                <a:cs typeface="Palatino"/>
              </a:rPr>
              <a:t>HDF to an </a:t>
            </a:r>
            <a:r>
              <a:rPr lang="en-US" sz="2400" dirty="0" smtClean="0">
                <a:solidFill>
                  <a:srgbClr val="008000"/>
                </a:solidFill>
                <a:latin typeface="Palatino"/>
                <a:ea typeface="ＭＳ Ｐゴシック" charset="0"/>
                <a:cs typeface="Palatino"/>
              </a:rPr>
              <a:t>instantaneous</a:t>
            </a:r>
            <a:r>
              <a:rPr lang="en-US" sz="2400" dirty="0" smtClean="0">
                <a:latin typeface="Palatino"/>
                <a:ea typeface="ＭＳ Ｐゴシック" charset="0"/>
                <a:cs typeface="Palatino"/>
              </a:rPr>
              <a:t> stimulus: impulse response function (IRF)</a:t>
            </a:r>
            <a:endParaRPr lang="en-US" sz="2400" dirty="0">
              <a:latin typeface="Palatino"/>
              <a:ea typeface="ＭＳ Ｐゴシック" charset="0"/>
              <a:cs typeface="Palatino"/>
            </a:endParaRPr>
          </a:p>
          <a:p>
            <a:pPr lvl="1">
              <a:lnSpc>
                <a:spcPct val="92000"/>
              </a:lnSpc>
              <a:buFont typeface="Wingdings" charset="0"/>
              <a:buChar char="Ø"/>
            </a:pPr>
            <a:r>
              <a:rPr lang="en-US" sz="2200" dirty="0">
                <a:solidFill>
                  <a:prstClr val="black"/>
                </a:solidFill>
                <a:latin typeface="Palatino"/>
                <a:ea typeface="ＭＳ Ｐゴシック" charset="0"/>
                <a:cs typeface="Palatino"/>
              </a:rPr>
              <a:t>GAM(</a:t>
            </a:r>
            <a:r>
              <a:rPr lang="en-US" sz="2200" i="1" dirty="0" err="1">
                <a:solidFill>
                  <a:prstClr val="black"/>
                </a:solidFill>
                <a:latin typeface="Palatino"/>
                <a:ea typeface="ＭＳ Ｐゴシック" charset="0"/>
                <a:cs typeface="Palatino"/>
              </a:rPr>
              <a:t>p</a:t>
            </a:r>
            <a:r>
              <a:rPr lang="en-US" sz="2200" dirty="0" err="1">
                <a:solidFill>
                  <a:prstClr val="black"/>
                </a:solidFill>
                <a:latin typeface="Palatino"/>
                <a:ea typeface="ＭＳ Ｐゴシック" charset="0"/>
                <a:cs typeface="Palatino"/>
              </a:rPr>
              <a:t>,</a:t>
            </a:r>
            <a:r>
              <a:rPr lang="en-US" sz="2200" i="1" dirty="0" err="1">
                <a:solidFill>
                  <a:prstClr val="black"/>
                </a:solidFill>
                <a:latin typeface="Palatino"/>
                <a:ea typeface="ＭＳ Ｐゴシック" charset="0"/>
                <a:cs typeface="Palatino"/>
              </a:rPr>
              <a:t>q</a:t>
            </a:r>
            <a:r>
              <a:rPr lang="en-US" sz="2200" dirty="0" smtClean="0">
                <a:solidFill>
                  <a:prstClr val="black"/>
                </a:solidFill>
                <a:latin typeface="Palatino"/>
                <a:ea typeface="ＭＳ Ｐゴシック" charset="0"/>
                <a:cs typeface="Palatino"/>
              </a:rPr>
              <a:t>): </a:t>
            </a:r>
            <a:r>
              <a:rPr lang="en-US" sz="2200" i="1" dirty="0" smtClean="0">
                <a:solidFill>
                  <a:srgbClr val="0000FF"/>
                </a:solidFill>
                <a:latin typeface="Palatino"/>
                <a:ea typeface="ＭＳ Ｐゴシック" charset="0"/>
                <a:cs typeface="Palatino"/>
              </a:rPr>
              <a:t>h</a:t>
            </a:r>
            <a:r>
              <a:rPr lang="en-US" sz="2200" dirty="0" smtClean="0">
                <a:solidFill>
                  <a:srgbClr val="0000FF"/>
                </a:solidFill>
                <a:latin typeface="Palatino"/>
                <a:ea typeface="ＭＳ Ｐゴシック" charset="0"/>
                <a:cs typeface="Palatino"/>
              </a:rPr>
              <a:t>(</a:t>
            </a:r>
            <a:r>
              <a:rPr lang="en-US" sz="2200" i="1" dirty="0" smtClean="0">
                <a:solidFill>
                  <a:srgbClr val="0000FF"/>
                </a:solidFill>
                <a:latin typeface="Palatino"/>
                <a:ea typeface="ＭＳ Ｐゴシック" charset="0"/>
                <a:cs typeface="Palatino"/>
              </a:rPr>
              <a:t>t </a:t>
            </a:r>
            <a:r>
              <a:rPr lang="en-US" sz="2200" dirty="0" smtClean="0">
                <a:solidFill>
                  <a:srgbClr val="0000FF"/>
                </a:solidFill>
                <a:latin typeface="Palatino"/>
                <a:ea typeface="ＭＳ Ｐゴシック" charset="0"/>
                <a:cs typeface="Palatino"/>
              </a:rPr>
              <a:t>) = </a:t>
            </a:r>
            <a:r>
              <a:rPr lang="en-US" sz="2200" dirty="0" smtClean="0">
                <a:latin typeface="Palatino"/>
                <a:ea typeface="ＭＳ Ｐゴシック" charset="0"/>
                <a:cs typeface="Palatino"/>
              </a:rPr>
              <a:t>[</a:t>
            </a:r>
            <a:r>
              <a:rPr lang="en-US" sz="2200" i="1" dirty="0" smtClean="0">
                <a:latin typeface="Palatino"/>
                <a:ea typeface="ＭＳ Ｐゴシック" charset="0"/>
                <a:cs typeface="Palatino"/>
              </a:rPr>
              <a:t>t</a:t>
            </a:r>
            <a:r>
              <a:rPr lang="en-US" sz="2200" dirty="0" smtClean="0">
                <a:latin typeface="Palatino"/>
                <a:ea typeface="ＭＳ Ｐゴシック" charset="0"/>
                <a:cs typeface="Palatino"/>
              </a:rPr>
              <a:t>/(</a:t>
            </a:r>
            <a:r>
              <a:rPr lang="en-US" sz="2200" i="1" dirty="0" smtClean="0">
                <a:latin typeface="Palatino"/>
                <a:ea typeface="ＭＳ Ｐゴシック" charset="0"/>
                <a:cs typeface="Palatino"/>
              </a:rPr>
              <a:t>p</a:t>
            </a:r>
            <a:r>
              <a:rPr lang="en-US" sz="2200" dirty="0" smtClean="0">
                <a:latin typeface="Palatino"/>
                <a:ea typeface="ＭＳ Ｐゴシック" charset="0"/>
                <a:cs typeface="Palatino"/>
              </a:rPr>
              <a:t>*</a:t>
            </a:r>
            <a:r>
              <a:rPr lang="en-US" sz="2200" i="1" dirty="0" smtClean="0">
                <a:latin typeface="Palatino"/>
                <a:ea typeface="ＭＳ Ｐゴシック" charset="0"/>
                <a:cs typeface="Palatino"/>
              </a:rPr>
              <a:t>q</a:t>
            </a:r>
            <a:r>
              <a:rPr lang="en-US" sz="2200" dirty="0" smtClean="0">
                <a:latin typeface="Palatino"/>
                <a:ea typeface="ＭＳ Ｐゴシック" charset="0"/>
                <a:cs typeface="Palatino"/>
              </a:rPr>
              <a:t>)]</a:t>
            </a:r>
            <a:r>
              <a:rPr lang="en-US" sz="2200" i="1" baseline="30000" dirty="0" smtClean="0">
                <a:latin typeface="Palatino"/>
                <a:ea typeface="ＭＳ Ｐゴシック" charset="0"/>
                <a:cs typeface="Palatino"/>
              </a:rPr>
              <a:t>p</a:t>
            </a:r>
            <a:r>
              <a:rPr lang="en-US" sz="2200" dirty="0" smtClean="0">
                <a:latin typeface="Palatino"/>
                <a:ea typeface="ＭＳ Ｐゴシック" charset="0"/>
                <a:cs typeface="Palatino"/>
              </a:rPr>
              <a:t> * </a:t>
            </a:r>
            <a:r>
              <a:rPr lang="en-US" sz="2200" i="1" dirty="0" err="1" smtClean="0">
                <a:latin typeface="Palatino"/>
                <a:ea typeface="ＭＳ Ｐゴシック" charset="0"/>
                <a:cs typeface="Palatino"/>
              </a:rPr>
              <a:t>exp</a:t>
            </a:r>
            <a:r>
              <a:rPr lang="en-US" sz="2200" dirty="0" smtClean="0">
                <a:latin typeface="Palatino"/>
                <a:ea typeface="ＭＳ Ｐゴシック" charset="0"/>
                <a:cs typeface="Palatino"/>
              </a:rPr>
              <a:t>(</a:t>
            </a:r>
            <a:r>
              <a:rPr lang="en-US" sz="2200" i="1" dirty="0" smtClean="0">
                <a:latin typeface="Palatino"/>
                <a:ea typeface="ＭＳ Ｐゴシック" charset="0"/>
                <a:cs typeface="Palatino"/>
              </a:rPr>
              <a:t>p</a:t>
            </a:r>
            <a:r>
              <a:rPr lang="en-US" sz="2200" dirty="0" smtClean="0">
                <a:latin typeface="Palatino"/>
                <a:ea typeface="ＭＳ Ｐゴシック" charset="0"/>
                <a:cs typeface="Palatino"/>
              </a:rPr>
              <a:t>-</a:t>
            </a:r>
            <a:r>
              <a:rPr lang="en-US" sz="2200" i="1" dirty="0" smtClean="0">
                <a:latin typeface="Palatino"/>
                <a:ea typeface="ＭＳ Ｐゴシック" charset="0"/>
                <a:cs typeface="Palatino"/>
              </a:rPr>
              <a:t>t</a:t>
            </a:r>
            <a:r>
              <a:rPr lang="en-US" sz="2200" dirty="0" smtClean="0">
                <a:latin typeface="Palatino"/>
                <a:ea typeface="ＭＳ Ｐゴシック" charset="0"/>
                <a:cs typeface="Palatino"/>
              </a:rPr>
              <a:t>/</a:t>
            </a:r>
            <a:r>
              <a:rPr lang="en-US" sz="2200" i="1" dirty="0" smtClean="0">
                <a:latin typeface="Palatino"/>
                <a:ea typeface="ＭＳ Ｐゴシック" charset="0"/>
                <a:cs typeface="Palatino"/>
              </a:rPr>
              <a:t>q</a:t>
            </a:r>
            <a:r>
              <a:rPr lang="en-US" sz="2200" dirty="0" smtClean="0">
                <a:latin typeface="Palatino"/>
                <a:ea typeface="ＭＳ Ｐゴシック" charset="0"/>
                <a:cs typeface="Palatino"/>
              </a:rPr>
              <a:t>)</a:t>
            </a:r>
          </a:p>
          <a:p>
            <a:pPr lvl="2">
              <a:lnSpc>
                <a:spcPct val="92000"/>
              </a:lnSpc>
              <a:buFont typeface="Courier New"/>
              <a:buChar char="o"/>
            </a:pPr>
            <a:r>
              <a:rPr lang="en-US" sz="1800" dirty="0" smtClean="0">
                <a:latin typeface="Palatino"/>
                <a:ea typeface="ＭＳ Ｐゴシック" charset="0"/>
                <a:cs typeface="Palatino"/>
              </a:rPr>
              <a:t>Default IRF: </a:t>
            </a:r>
            <a:r>
              <a:rPr lang="en-US" sz="1800" i="1" dirty="0">
                <a:solidFill>
                  <a:srgbClr val="0000FF"/>
                </a:solidFill>
                <a:latin typeface="Palatino"/>
                <a:ea typeface="ＭＳ Ｐゴシック" charset="0"/>
                <a:cs typeface="Palatino"/>
              </a:rPr>
              <a:t>h</a:t>
            </a:r>
            <a:r>
              <a:rPr lang="en-US" sz="1800" dirty="0">
                <a:solidFill>
                  <a:srgbClr val="0000FF"/>
                </a:solidFill>
                <a:latin typeface="Palatino"/>
                <a:ea typeface="ＭＳ Ｐゴシック" charset="0"/>
                <a:cs typeface="Palatino"/>
              </a:rPr>
              <a:t>(</a:t>
            </a:r>
            <a:r>
              <a:rPr lang="en-US" sz="1800" i="1" dirty="0">
                <a:solidFill>
                  <a:srgbClr val="0000FF"/>
                </a:solidFill>
                <a:latin typeface="Palatino"/>
                <a:ea typeface="ＭＳ Ｐゴシック" charset="0"/>
                <a:cs typeface="Palatino"/>
              </a:rPr>
              <a:t>t </a:t>
            </a:r>
            <a:r>
              <a:rPr lang="en-US" sz="1800" dirty="0">
                <a:solidFill>
                  <a:srgbClr val="0000FF"/>
                </a:solidFill>
                <a:latin typeface="Palatino"/>
                <a:ea typeface="ＭＳ Ｐゴシック" charset="0"/>
                <a:cs typeface="Palatino"/>
              </a:rPr>
              <a:t>) = </a:t>
            </a:r>
            <a:r>
              <a:rPr lang="en-US" sz="1800" i="1" dirty="0">
                <a:solidFill>
                  <a:srgbClr val="0000FF"/>
                </a:solidFill>
                <a:latin typeface="Palatino"/>
                <a:ea typeface="ＭＳ Ｐゴシック" charset="0"/>
                <a:cs typeface="Palatino"/>
              </a:rPr>
              <a:t>t </a:t>
            </a:r>
            <a:r>
              <a:rPr lang="en-US" sz="1800" baseline="30000" dirty="0">
                <a:solidFill>
                  <a:srgbClr val="0000FF"/>
                </a:solidFill>
                <a:latin typeface="Palatino"/>
                <a:ea typeface="ＭＳ Ｐゴシック" charset="0"/>
                <a:cs typeface="Palatino"/>
              </a:rPr>
              <a:t>8.6</a:t>
            </a:r>
            <a:r>
              <a:rPr lang="en-US" sz="1800" dirty="0">
                <a:solidFill>
                  <a:srgbClr val="0000FF"/>
                </a:solidFill>
                <a:latin typeface="Palatino"/>
                <a:ea typeface="ＭＳ Ｐゴシック" charset="0"/>
                <a:cs typeface="Palatino"/>
              </a:rPr>
              <a:t> </a:t>
            </a:r>
            <a:r>
              <a:rPr lang="en-US" sz="1800" dirty="0" err="1">
                <a:solidFill>
                  <a:srgbClr val="0000FF"/>
                </a:solidFill>
                <a:latin typeface="Palatino"/>
                <a:ea typeface="ＭＳ Ｐゴシック" charset="0"/>
                <a:cs typeface="Palatino"/>
              </a:rPr>
              <a:t>exp</a:t>
            </a:r>
            <a:r>
              <a:rPr lang="en-US" sz="1800" dirty="0">
                <a:solidFill>
                  <a:srgbClr val="0000FF"/>
                </a:solidFill>
                <a:latin typeface="Palatino"/>
                <a:ea typeface="ＭＳ Ｐゴシック" charset="0"/>
                <a:cs typeface="Palatino"/>
              </a:rPr>
              <a:t>(-</a:t>
            </a:r>
            <a:r>
              <a:rPr lang="en-US" sz="1800" i="1" dirty="0">
                <a:solidFill>
                  <a:srgbClr val="0000FF"/>
                </a:solidFill>
                <a:latin typeface="Palatino"/>
                <a:ea typeface="ＭＳ Ｐゴシック" charset="0"/>
                <a:cs typeface="Palatino"/>
              </a:rPr>
              <a:t>t </a:t>
            </a:r>
            <a:r>
              <a:rPr lang="en-US" sz="1800" dirty="0">
                <a:solidFill>
                  <a:srgbClr val="0000FF"/>
                </a:solidFill>
                <a:latin typeface="Palatino"/>
                <a:ea typeface="ＭＳ Ｐゴシック" charset="0"/>
                <a:cs typeface="Palatino"/>
              </a:rPr>
              <a:t>/0.547)</a:t>
            </a:r>
            <a:r>
              <a:rPr lang="en-US" sz="1800" dirty="0">
                <a:latin typeface="Palatino"/>
                <a:ea typeface="ＭＳ Ｐゴシック" charset="0"/>
                <a:cs typeface="Palatino"/>
              </a:rPr>
              <a:t>   [MS Cohen, 1997</a:t>
            </a:r>
            <a:r>
              <a:rPr lang="en-US" sz="1800" dirty="0" smtClean="0">
                <a:latin typeface="Palatino"/>
                <a:ea typeface="ＭＳ Ｐゴシック" charset="0"/>
                <a:cs typeface="Palatino"/>
              </a:rPr>
              <a:t>]</a:t>
            </a:r>
          </a:p>
          <a:p>
            <a:pPr lvl="2">
              <a:lnSpc>
                <a:spcPct val="95000"/>
              </a:lnSpc>
              <a:spcBef>
                <a:spcPct val="5000"/>
              </a:spcBef>
              <a:buSzTx/>
              <a:buFont typeface="Courier New"/>
              <a:buChar char="o"/>
            </a:pPr>
            <a:r>
              <a:rPr lang="en-US" sz="2000" dirty="0" smtClean="0">
                <a:solidFill>
                  <a:prstClr val="black"/>
                </a:solidFill>
                <a:latin typeface="Palatino"/>
                <a:ea typeface="ＭＳ Ｐゴシック" charset="0"/>
                <a:cs typeface="Palatino"/>
              </a:rPr>
              <a:t>A variation: SPMG1 (undershoot)</a:t>
            </a:r>
          </a:p>
          <a:p>
            <a:pPr lvl="1">
              <a:lnSpc>
                <a:spcPct val="92000"/>
              </a:lnSpc>
              <a:buFont typeface="Wingdings" charset="0"/>
              <a:buChar char="Ø"/>
            </a:pPr>
            <a:r>
              <a:rPr lang="en-US" sz="2200" dirty="0" smtClean="0">
                <a:solidFill>
                  <a:prstClr val="black"/>
                </a:solidFill>
                <a:latin typeface="Palatino"/>
                <a:ea typeface="ＭＳ Ｐゴシック" charset="0"/>
                <a:cs typeface="Palatino"/>
              </a:rPr>
              <a:t>Build HDF based on presumed IRF through </a:t>
            </a:r>
            <a:r>
              <a:rPr lang="en-US" sz="2200" dirty="0" smtClean="0">
                <a:solidFill>
                  <a:srgbClr val="FF0000"/>
                </a:solidFill>
                <a:latin typeface="Palatino"/>
                <a:ea typeface="ＭＳ Ｐゴシック" charset="0"/>
                <a:cs typeface="Palatino"/>
              </a:rPr>
              <a:t>convolution</a:t>
            </a:r>
            <a:endParaRPr lang="en-US" sz="2200" dirty="0">
              <a:solidFill>
                <a:srgbClr val="FF0000"/>
              </a:solidFill>
              <a:latin typeface="Palatino"/>
              <a:ea typeface="ＭＳ Ｐゴシック" charset="0"/>
              <a:cs typeface="Palatino"/>
            </a:endParaRPr>
          </a:p>
          <a:p>
            <a:pPr lvl="2">
              <a:lnSpc>
                <a:spcPct val="95000"/>
              </a:lnSpc>
              <a:spcBef>
                <a:spcPct val="5000"/>
              </a:spcBef>
              <a:buFont typeface="Courier New"/>
              <a:buChar char="o"/>
            </a:pPr>
            <a:r>
              <a:rPr lang="en-US" sz="2000" dirty="0" smtClean="0">
                <a:solidFill>
                  <a:prstClr val="black"/>
                </a:solidFill>
                <a:latin typeface="Palatino"/>
                <a:ea typeface="ＭＳ Ｐゴシック" charset="0"/>
                <a:cs typeface="Palatino"/>
              </a:rPr>
              <a:t>Roll IRF </a:t>
            </a:r>
            <a:r>
              <a:rPr lang="en-US" sz="2000" i="1" dirty="0" smtClean="0">
                <a:solidFill>
                  <a:srgbClr val="0000FF"/>
                </a:solidFill>
                <a:latin typeface="Palatino"/>
                <a:ea typeface="ＭＳ Ｐゴシック" charset="0"/>
                <a:cs typeface="Palatino"/>
              </a:rPr>
              <a:t>h</a:t>
            </a:r>
            <a:r>
              <a:rPr lang="en-US" sz="2000" dirty="0" smtClean="0">
                <a:solidFill>
                  <a:srgbClr val="0000FF"/>
                </a:solidFill>
                <a:latin typeface="Palatino"/>
                <a:ea typeface="ＭＳ Ｐゴシック" charset="0"/>
                <a:cs typeface="Palatino"/>
              </a:rPr>
              <a:t>(</a:t>
            </a:r>
            <a:r>
              <a:rPr lang="en-US" sz="2000" i="1" dirty="0" smtClean="0">
                <a:solidFill>
                  <a:srgbClr val="0000FF"/>
                </a:solidFill>
                <a:latin typeface="Palatino"/>
                <a:ea typeface="ＭＳ Ｐゴシック" charset="0"/>
                <a:cs typeface="Palatino"/>
              </a:rPr>
              <a:t>t </a:t>
            </a:r>
            <a:r>
              <a:rPr lang="en-US" sz="2000" dirty="0" smtClean="0">
                <a:solidFill>
                  <a:srgbClr val="0000FF"/>
                </a:solidFill>
                <a:latin typeface="Palatino"/>
                <a:ea typeface="ＭＳ Ｐゴシック" charset="0"/>
                <a:cs typeface="Palatino"/>
              </a:rPr>
              <a:t>) </a:t>
            </a:r>
            <a:r>
              <a:rPr lang="en-US" sz="2000" dirty="0" smtClean="0">
                <a:solidFill>
                  <a:prstClr val="black"/>
                </a:solidFill>
                <a:latin typeface="Palatino"/>
                <a:ea typeface="ＭＳ Ｐゴシック" charset="0"/>
                <a:cs typeface="Palatino"/>
              </a:rPr>
              <a:t>with stimulus timing </a:t>
            </a:r>
            <a:r>
              <a:rPr lang="en-US" sz="2000" i="1" dirty="0" smtClean="0">
                <a:solidFill>
                  <a:srgbClr val="008000"/>
                </a:solidFill>
                <a:latin typeface="Palatino"/>
                <a:ea typeface="ＭＳ Ｐゴシック" charset="0"/>
                <a:cs typeface="Palatino"/>
              </a:rPr>
              <a:t>S</a:t>
            </a:r>
            <a:r>
              <a:rPr lang="en-US" sz="2000" dirty="0" smtClean="0">
                <a:solidFill>
                  <a:srgbClr val="008000"/>
                </a:solidFill>
                <a:latin typeface="Palatino"/>
                <a:ea typeface="ＭＳ Ｐゴシック" charset="0"/>
                <a:cs typeface="Palatino"/>
              </a:rPr>
              <a:t>(</a:t>
            </a:r>
            <a:r>
              <a:rPr lang="en-US" sz="2000" i="1" dirty="0" smtClean="0">
                <a:solidFill>
                  <a:srgbClr val="008000"/>
                </a:solidFill>
                <a:latin typeface="Palatino"/>
                <a:ea typeface="ＭＳ Ｐゴシック" charset="0"/>
                <a:cs typeface="Palatino"/>
              </a:rPr>
              <a:t>t</a:t>
            </a:r>
            <a:r>
              <a:rPr lang="en-US" sz="2000" dirty="0" smtClean="0">
                <a:solidFill>
                  <a:srgbClr val="008000"/>
                </a:solidFill>
                <a:latin typeface="Palatino"/>
                <a:ea typeface="ＭＳ Ｐゴシック" charset="0"/>
                <a:cs typeface="Palatino"/>
              </a:rPr>
              <a:t>)</a:t>
            </a:r>
            <a:r>
              <a:rPr lang="en-US" sz="2000" dirty="0" smtClean="0">
                <a:solidFill>
                  <a:prstClr val="black"/>
                </a:solidFill>
                <a:latin typeface="Palatino"/>
                <a:ea typeface="ＭＳ Ｐゴシック" charset="0"/>
                <a:cs typeface="Palatino"/>
              </a:rPr>
              <a:t>: </a:t>
            </a:r>
            <a:endParaRPr lang="en-US" dirty="0">
              <a:solidFill>
                <a:srgbClr val="0000FF"/>
              </a:solidFill>
              <a:latin typeface="Helvetica" charset="0"/>
              <a:ea typeface="ＭＳ Ｐゴシック" charset="0"/>
            </a:endParaRPr>
          </a:p>
          <a:p>
            <a:pPr marL="0" indent="0">
              <a:lnSpc>
                <a:spcPct val="92000"/>
              </a:lnSpc>
              <a:buNone/>
            </a:pPr>
            <a:endParaRPr lang="en-US" dirty="0">
              <a:latin typeface="Helvetica" charset="0"/>
              <a:ea typeface="ＭＳ Ｐゴシック" charset="0"/>
              <a:cs typeface="ＭＳ Ｐゴシック" charset="0"/>
            </a:endParaRPr>
          </a:p>
          <a:p>
            <a:pPr marL="0" indent="0">
              <a:lnSpc>
                <a:spcPct val="95000"/>
              </a:lnSpc>
              <a:spcBef>
                <a:spcPct val="5000"/>
              </a:spcBef>
              <a:buSzTx/>
              <a:buNone/>
            </a:pPr>
            <a:endParaRPr lang="en-US" dirty="0" smtClean="0">
              <a:latin typeface="Helvetica" charset="0"/>
              <a:ea typeface="ＭＳ Ｐゴシック" charset="0"/>
              <a:cs typeface="ＭＳ Ｐゴシック" charset="0"/>
            </a:endParaRPr>
          </a:p>
        </p:txBody>
      </p:sp>
      <p:pic>
        <p:nvPicPr>
          <p:cNvPr id="4" name="Picture 3" descr="Bloc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575539"/>
            <a:ext cx="4270953" cy="3282461"/>
          </a:xfrm>
          <a:prstGeom prst="rect">
            <a:avLst/>
          </a:prstGeom>
        </p:spPr>
      </p:pic>
      <p:pic>
        <p:nvPicPr>
          <p:cNvPr id="6" name="Picture 5" descr="SPMG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9745" y="3575539"/>
            <a:ext cx="4270952" cy="328246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787441841"/>
              </p:ext>
            </p:extLst>
          </p:nvPr>
        </p:nvGraphicFramePr>
        <p:xfrm>
          <a:off x="5898402" y="2959268"/>
          <a:ext cx="2006818" cy="382251"/>
        </p:xfrm>
        <a:graphic>
          <a:graphicData uri="http://schemas.openxmlformats.org/presentationml/2006/ole">
            <mc:AlternateContent xmlns:mc="http://schemas.openxmlformats.org/markup-compatibility/2006">
              <mc:Choice xmlns:v="urn:schemas-microsoft-com:vml" Requires="v">
                <p:oleObj spid="_x0000_s36151" name="Equation" r:id="rId6" imgW="1066800" imgH="203200" progId="Equation.3">
                  <p:embed/>
                </p:oleObj>
              </mc:Choice>
              <mc:Fallback>
                <p:oleObj name="Equation" r:id="rId6" imgW="1066800" imgH="203200" progId="Equation.3">
                  <p:embed/>
                  <p:pic>
                    <p:nvPicPr>
                      <p:cNvPr id="0" name=""/>
                      <p:cNvPicPr/>
                      <p:nvPr/>
                    </p:nvPicPr>
                    <p:blipFill>
                      <a:blip r:embed="rId7"/>
                      <a:stretch>
                        <a:fillRect/>
                      </a:stretch>
                    </p:blipFill>
                    <p:spPr>
                      <a:xfrm>
                        <a:off x="5898402" y="2959268"/>
                        <a:ext cx="2006818" cy="382251"/>
                      </a:xfrm>
                      <a:prstGeom prst="rect">
                        <a:avLst/>
                      </a:prstGeom>
                    </p:spPr>
                  </p:pic>
                </p:oleObj>
              </mc:Fallback>
            </mc:AlternateContent>
          </a:graphicData>
        </a:graphic>
      </p:graphicFrame>
      <p:sp>
        <p:nvSpPr>
          <p:cNvPr id="10" name="Line 5"/>
          <p:cNvSpPr>
            <a:spLocks noChangeShapeType="1"/>
          </p:cNvSpPr>
          <p:nvPr/>
        </p:nvSpPr>
        <p:spPr bwMode="auto">
          <a:xfrm>
            <a:off x="5406344" y="5912345"/>
            <a:ext cx="4763" cy="371474"/>
          </a:xfrm>
          <a:prstGeom prst="line">
            <a:avLst/>
          </a:prstGeom>
          <a:ln>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1" name="Line 5"/>
          <p:cNvSpPr>
            <a:spLocks noChangeShapeType="1"/>
          </p:cNvSpPr>
          <p:nvPr/>
        </p:nvSpPr>
        <p:spPr bwMode="auto">
          <a:xfrm>
            <a:off x="661237" y="6165245"/>
            <a:ext cx="4763" cy="371474"/>
          </a:xfrm>
          <a:prstGeom prst="line">
            <a:avLst/>
          </a:prstGeom>
          <a:ln>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3" name="Text Box 12"/>
          <p:cNvSpPr txBox="1">
            <a:spLocks noChangeArrowheads="1"/>
          </p:cNvSpPr>
          <p:nvPr/>
        </p:nvSpPr>
        <p:spPr bwMode="auto">
          <a:xfrm>
            <a:off x="3932650" y="5012069"/>
            <a:ext cx="104709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b="1" u="sng" dirty="0" smtClean="0">
                <a:solidFill>
                  <a:srgbClr val="FF011C"/>
                </a:solidFill>
              </a:rPr>
              <a:t>Instant </a:t>
            </a:r>
          </a:p>
          <a:p>
            <a:pPr algn="l"/>
            <a:r>
              <a:rPr lang="en-US" sz="1600" b="1" u="sng" dirty="0" smtClean="0">
                <a:solidFill>
                  <a:srgbClr val="FF011C"/>
                </a:solidFill>
              </a:rPr>
              <a:t>stimulus</a:t>
            </a:r>
            <a:endParaRPr lang="en-US" sz="1600" b="1" u="sng" dirty="0"/>
          </a:p>
        </p:txBody>
      </p:sp>
      <p:sp>
        <p:nvSpPr>
          <p:cNvPr id="14" name="Line 5"/>
          <p:cNvSpPr>
            <a:spLocks noChangeShapeType="1"/>
          </p:cNvSpPr>
          <p:nvPr/>
        </p:nvSpPr>
        <p:spPr bwMode="auto">
          <a:xfrm flipV="1">
            <a:off x="666000" y="5363058"/>
            <a:ext cx="3345208" cy="1032411"/>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5" name="Line 5"/>
          <p:cNvSpPr>
            <a:spLocks noChangeShapeType="1"/>
          </p:cNvSpPr>
          <p:nvPr/>
        </p:nvSpPr>
        <p:spPr bwMode="auto">
          <a:xfrm flipH="1" flipV="1">
            <a:off x="4499552" y="5596843"/>
            <a:ext cx="906791" cy="568401"/>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8" name="Slide Number Placeholder 7"/>
          <p:cNvSpPr>
            <a:spLocks noGrp="1"/>
          </p:cNvSpPr>
          <p:nvPr>
            <p:ph type="sldNum" sz="quarter" idx="12"/>
          </p:nvPr>
        </p:nvSpPr>
        <p:spPr/>
        <p:txBody>
          <a:bodyPr/>
          <a:lstStyle/>
          <a:p>
            <a:fld id="{2B142ECA-B25A-7D4E-AE0A-E9B57F978545}" type="slidenum">
              <a:rPr lang="en-US" smtClean="0"/>
              <a:t>12</a:t>
            </a:fld>
            <a:endParaRPr lang="en-US"/>
          </a:p>
        </p:txBody>
      </p:sp>
    </p:spTree>
    <p:extLst>
      <p:ext uri="{BB962C8B-B14F-4D97-AF65-F5344CB8AC3E}">
        <p14:creationId xmlns:p14="http://schemas.microsoft.com/office/powerpoint/2010/main" val="34980205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HDF for Block Design</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lnSpc>
                <a:spcPct val="92000"/>
              </a:lnSpc>
            </a:pPr>
            <a:r>
              <a:rPr lang="en-US" sz="2400" dirty="0" smtClean="0">
                <a:latin typeface="Palatino"/>
                <a:ea typeface="ＭＳ Ｐゴシック" charset="0"/>
                <a:cs typeface="Palatino"/>
              </a:rPr>
              <a:t>Assuming </a:t>
            </a:r>
            <a:r>
              <a:rPr lang="en-US" sz="2400" dirty="0">
                <a:latin typeface="Palatino"/>
                <a:ea typeface="ＭＳ Ｐゴシック" charset="0"/>
                <a:cs typeface="Palatino"/>
              </a:rPr>
              <a:t>a </a:t>
            </a:r>
            <a:r>
              <a:rPr lang="en-US" sz="2400" u="sng" dirty="0">
                <a:latin typeface="Palatino"/>
                <a:ea typeface="ＭＳ Ｐゴシック" charset="0"/>
                <a:cs typeface="Palatino"/>
              </a:rPr>
              <a:t>fixed shape</a:t>
            </a:r>
            <a:r>
              <a:rPr lang="en-US" sz="2400" dirty="0">
                <a:latin typeface="Palatino"/>
                <a:ea typeface="ＭＳ Ｐゴシック" charset="0"/>
                <a:cs typeface="Palatino"/>
              </a:rPr>
              <a:t> </a:t>
            </a:r>
            <a:r>
              <a:rPr lang="en-US" sz="2400" i="1" dirty="0">
                <a:solidFill>
                  <a:srgbClr val="0000FF"/>
                </a:solidFill>
                <a:latin typeface="Palatino"/>
                <a:ea typeface="ＭＳ Ｐゴシック" charset="0"/>
                <a:cs typeface="Palatino"/>
              </a:rPr>
              <a:t>h</a:t>
            </a:r>
            <a:r>
              <a:rPr lang="en-US" sz="2400" dirty="0">
                <a:solidFill>
                  <a:srgbClr val="0000FF"/>
                </a:solidFill>
                <a:latin typeface="Palatino"/>
                <a:ea typeface="ＭＳ Ｐゴシック" charset="0"/>
                <a:cs typeface="Palatino"/>
              </a:rPr>
              <a:t>(</a:t>
            </a:r>
            <a:r>
              <a:rPr lang="en-US" sz="2400" i="1" dirty="0">
                <a:solidFill>
                  <a:srgbClr val="0000FF"/>
                </a:solidFill>
                <a:latin typeface="Palatino"/>
                <a:ea typeface="ＭＳ Ｐゴシック" charset="0"/>
                <a:cs typeface="Palatino"/>
              </a:rPr>
              <a:t>t </a:t>
            </a:r>
            <a:r>
              <a:rPr lang="en-US" sz="2400" dirty="0">
                <a:solidFill>
                  <a:srgbClr val="0000FF"/>
                </a:solidFill>
                <a:latin typeface="Palatino"/>
                <a:ea typeface="ＭＳ Ｐゴシック" charset="0"/>
                <a:cs typeface="Palatino"/>
              </a:rPr>
              <a:t>)</a:t>
            </a:r>
            <a:r>
              <a:rPr lang="en-US" sz="2400" dirty="0">
                <a:latin typeface="Palatino"/>
                <a:ea typeface="ＭＳ Ｐゴシック" charset="0"/>
                <a:cs typeface="Palatino"/>
              </a:rPr>
              <a:t> for </a:t>
            </a:r>
            <a:r>
              <a:rPr lang="en-US" sz="2400" dirty="0" smtClean="0">
                <a:latin typeface="Palatino"/>
                <a:ea typeface="ＭＳ Ｐゴシック" charset="0"/>
                <a:cs typeface="Palatino"/>
              </a:rPr>
              <a:t>IRF to an </a:t>
            </a:r>
            <a:r>
              <a:rPr lang="en-US" sz="2400" dirty="0" smtClean="0">
                <a:solidFill>
                  <a:srgbClr val="008000"/>
                </a:solidFill>
                <a:latin typeface="Palatino"/>
                <a:ea typeface="ＭＳ Ｐゴシック" charset="0"/>
                <a:cs typeface="Palatino"/>
              </a:rPr>
              <a:t>instantaneous</a:t>
            </a:r>
            <a:r>
              <a:rPr lang="en-US" sz="2400" dirty="0" smtClean="0">
                <a:latin typeface="Palatino"/>
                <a:ea typeface="ＭＳ Ｐゴシック" charset="0"/>
                <a:cs typeface="Palatino"/>
              </a:rPr>
              <a:t> stimulus</a:t>
            </a:r>
          </a:p>
          <a:p>
            <a:pPr lvl="1">
              <a:lnSpc>
                <a:spcPct val="92000"/>
              </a:lnSpc>
              <a:spcAft>
                <a:spcPts val="1200"/>
              </a:spcAft>
              <a:buFont typeface="Wingdings" charset="0"/>
              <a:buChar char="Ø"/>
            </a:pPr>
            <a:r>
              <a:rPr lang="en-US" sz="2200" dirty="0" smtClean="0">
                <a:latin typeface="Palatino"/>
                <a:ea typeface="ＭＳ Ｐゴシック" charset="0"/>
                <a:cs typeface="Palatino"/>
              </a:rPr>
              <a:t>For each block, </a:t>
            </a:r>
            <a:r>
              <a:rPr lang="en-US" sz="2200" i="1" dirty="0" smtClean="0">
                <a:solidFill>
                  <a:srgbClr val="0000FF"/>
                </a:solidFill>
                <a:latin typeface="Palatino"/>
                <a:ea typeface="ＭＳ Ｐゴシック" charset="0"/>
                <a:cs typeface="Palatino"/>
              </a:rPr>
              <a:t>h</a:t>
            </a:r>
            <a:r>
              <a:rPr lang="en-US" sz="2200" dirty="0" smtClean="0">
                <a:solidFill>
                  <a:srgbClr val="0000FF"/>
                </a:solidFill>
                <a:latin typeface="Palatino"/>
                <a:ea typeface="ＭＳ Ｐゴシック" charset="0"/>
                <a:cs typeface="Palatino"/>
              </a:rPr>
              <a:t>(</a:t>
            </a:r>
            <a:r>
              <a:rPr lang="en-US" sz="2200" i="1" dirty="0" smtClean="0">
                <a:solidFill>
                  <a:srgbClr val="0000FF"/>
                </a:solidFill>
                <a:latin typeface="Palatino"/>
                <a:ea typeface="ＭＳ Ｐゴシック" charset="0"/>
                <a:cs typeface="Palatino"/>
              </a:rPr>
              <a:t>t </a:t>
            </a:r>
            <a:r>
              <a:rPr lang="en-US" sz="2200" dirty="0" smtClean="0">
                <a:solidFill>
                  <a:srgbClr val="0000FF"/>
                </a:solidFill>
                <a:latin typeface="Palatino"/>
                <a:ea typeface="ＭＳ Ｐゴシック" charset="0"/>
                <a:cs typeface="Palatino"/>
              </a:rPr>
              <a:t>) </a:t>
            </a:r>
            <a:r>
              <a:rPr lang="en-US" sz="2200" dirty="0" smtClean="0">
                <a:latin typeface="Palatino"/>
                <a:ea typeface="ＭＳ Ｐゴシック" charset="0"/>
                <a:cs typeface="Palatino"/>
              </a:rPr>
              <a:t>is convolved with </a:t>
            </a:r>
            <a:r>
              <a:rPr lang="en-US" sz="2200" dirty="0" smtClean="0">
                <a:solidFill>
                  <a:srgbClr val="008000"/>
                </a:solidFill>
                <a:latin typeface="Palatino"/>
                <a:ea typeface="ＭＳ Ｐゴシック" charset="0"/>
                <a:cs typeface="Palatino"/>
              </a:rPr>
              <a:t>stimulus timing</a:t>
            </a:r>
            <a:r>
              <a:rPr lang="en-US" sz="2200" dirty="0" smtClean="0">
                <a:latin typeface="Palatino"/>
                <a:ea typeface="ＭＳ Ｐゴシック" charset="0"/>
                <a:cs typeface="Palatino"/>
              </a:rPr>
              <a:t> AND </a:t>
            </a:r>
            <a:r>
              <a:rPr lang="en-US" sz="2200" dirty="0" smtClean="0">
                <a:solidFill>
                  <a:srgbClr val="008000"/>
                </a:solidFill>
                <a:latin typeface="Palatino"/>
                <a:ea typeface="ＭＳ Ｐゴシック" charset="0"/>
                <a:cs typeface="Palatino"/>
              </a:rPr>
              <a:t>duration</a:t>
            </a:r>
            <a:r>
              <a:rPr lang="en-US" sz="2200" dirty="0" smtClean="0">
                <a:latin typeface="Palatino"/>
                <a:ea typeface="ＭＳ Ｐゴシック" charset="0"/>
                <a:cs typeface="Palatino"/>
              </a:rPr>
              <a:t> (</a:t>
            </a:r>
            <a:r>
              <a:rPr lang="en-US" sz="2200" i="1" dirty="0" smtClean="0">
                <a:latin typeface="Palatino"/>
                <a:ea typeface="ＭＳ Ｐゴシック" charset="0"/>
                <a:cs typeface="Palatino"/>
              </a:rPr>
              <a:t>d</a:t>
            </a:r>
            <a:r>
              <a:rPr lang="en-US" sz="2200" dirty="0" smtClean="0">
                <a:latin typeface="Palatino"/>
                <a:ea typeface="ＭＳ Ｐゴシック" charset="0"/>
                <a:cs typeface="Palatino"/>
              </a:rPr>
              <a:t>) to get idealized response (temporal pattern) as an explanatory variable (</a:t>
            </a:r>
            <a:r>
              <a:rPr lang="en-US" sz="2200" dirty="0" err="1" smtClean="0">
                <a:latin typeface="Palatino"/>
                <a:ea typeface="ＭＳ Ｐゴシック" charset="0"/>
                <a:cs typeface="Palatino"/>
              </a:rPr>
              <a:t>regressor</a:t>
            </a:r>
            <a:r>
              <a:rPr lang="en-US" sz="2200" dirty="0">
                <a:latin typeface="Palatino"/>
                <a:ea typeface="ＭＳ Ｐゴシック" charset="0"/>
                <a:cs typeface="Palatino"/>
              </a:rPr>
              <a:t>): </a:t>
            </a:r>
            <a:r>
              <a:rPr lang="en-US" sz="2200" dirty="0">
                <a:solidFill>
                  <a:srgbClr val="FF0000"/>
                </a:solidFill>
                <a:latin typeface="Palatino"/>
                <a:ea typeface="ＭＳ Ｐゴシック" charset="0"/>
                <a:cs typeface="Palatino"/>
              </a:rPr>
              <a:t>BLOCK(</a:t>
            </a:r>
            <a:r>
              <a:rPr lang="en-US" sz="2200" i="1" dirty="0" err="1">
                <a:solidFill>
                  <a:srgbClr val="FF0000"/>
                </a:solidFill>
                <a:latin typeface="Palatino"/>
                <a:ea typeface="ＭＳ Ｐゴシック" charset="0"/>
                <a:cs typeface="Palatino"/>
              </a:rPr>
              <a:t>d</a:t>
            </a:r>
            <a:r>
              <a:rPr lang="en-US" sz="2200" dirty="0" err="1">
                <a:solidFill>
                  <a:srgbClr val="FF0000"/>
                </a:solidFill>
                <a:latin typeface="Palatino"/>
                <a:ea typeface="ＭＳ Ｐゴシック" charset="0"/>
                <a:cs typeface="Palatino"/>
              </a:rPr>
              <a:t>,</a:t>
            </a:r>
            <a:r>
              <a:rPr lang="en-US" sz="2200" i="1" dirty="0" err="1">
                <a:solidFill>
                  <a:srgbClr val="FF0000"/>
                </a:solidFill>
                <a:latin typeface="Palatino"/>
                <a:ea typeface="ＭＳ Ｐゴシック" charset="0"/>
                <a:cs typeface="Palatino"/>
              </a:rPr>
              <a:t>p</a:t>
            </a:r>
            <a:r>
              <a:rPr lang="en-US" sz="2200" dirty="0" smtClean="0">
                <a:solidFill>
                  <a:srgbClr val="FF0000"/>
                </a:solidFill>
                <a:latin typeface="Palatino"/>
                <a:ea typeface="ＭＳ Ｐゴシック" charset="0"/>
                <a:cs typeface="Palatino"/>
              </a:rPr>
              <a:t>)</a:t>
            </a:r>
          </a:p>
          <a:p>
            <a:pPr lvl="2">
              <a:lnSpc>
                <a:spcPct val="95000"/>
              </a:lnSpc>
              <a:spcBef>
                <a:spcPct val="5000"/>
              </a:spcBef>
              <a:buSzTx/>
              <a:buFont typeface="Courier New"/>
              <a:buChar char="o"/>
            </a:pPr>
            <a:r>
              <a:rPr lang="en-US" sz="2000" dirty="0" smtClean="0">
                <a:solidFill>
                  <a:prstClr val="black"/>
                </a:solidFill>
                <a:latin typeface="Palatino"/>
                <a:ea typeface="ＭＳ Ｐゴシック" charset="0"/>
                <a:cs typeface="Palatino"/>
              </a:rPr>
              <a:t>Equivalent to convolving a series of consecutive events</a:t>
            </a:r>
          </a:p>
          <a:p>
            <a:pPr lvl="2">
              <a:lnSpc>
                <a:spcPct val="95000"/>
              </a:lnSpc>
              <a:spcBef>
                <a:spcPct val="5000"/>
              </a:spcBef>
              <a:buSzTx/>
              <a:buFont typeface="Courier New"/>
              <a:buChar char="o"/>
            </a:pPr>
            <a:r>
              <a:rPr lang="en-US" sz="2000" dirty="0" smtClean="0">
                <a:solidFill>
                  <a:prstClr val="black"/>
                </a:solidFill>
                <a:latin typeface="Palatino"/>
                <a:ea typeface="ＭＳ Ｐゴシック" charset="0"/>
                <a:cs typeface="Palatino"/>
              </a:rPr>
              <a:t>Linearity </a:t>
            </a:r>
            <a:r>
              <a:rPr lang="en-US" sz="2000" dirty="0">
                <a:solidFill>
                  <a:prstClr val="black"/>
                </a:solidFill>
                <a:latin typeface="Palatino"/>
                <a:ea typeface="ＭＳ Ｐゴシック" charset="0"/>
                <a:cs typeface="Palatino"/>
              </a:rPr>
              <a:t>assumed </a:t>
            </a:r>
            <a:r>
              <a:rPr lang="en-US" sz="2000" dirty="0" smtClean="0">
                <a:solidFill>
                  <a:prstClr val="black"/>
                </a:solidFill>
                <a:latin typeface="Palatino"/>
                <a:ea typeface="ＭＳ Ｐゴシック" charset="0"/>
                <a:cs typeface="Palatino"/>
              </a:rPr>
              <a:t>within </a:t>
            </a:r>
            <a:r>
              <a:rPr lang="en-US" sz="2000" dirty="0">
                <a:solidFill>
                  <a:prstClr val="black"/>
                </a:solidFill>
                <a:latin typeface="Palatino"/>
                <a:ea typeface="ＭＳ Ｐゴシック" charset="0"/>
                <a:cs typeface="Palatino"/>
              </a:rPr>
              <a:t>each </a:t>
            </a:r>
            <a:r>
              <a:rPr lang="en-US" sz="2000" dirty="0" smtClean="0">
                <a:solidFill>
                  <a:prstClr val="black"/>
                </a:solidFill>
                <a:latin typeface="Palatino"/>
                <a:ea typeface="ＭＳ Ｐゴシック" charset="0"/>
                <a:cs typeface="Palatino"/>
              </a:rPr>
              <a:t>block: plateau-like response</a:t>
            </a:r>
          </a:p>
          <a:p>
            <a:pPr lvl="2">
              <a:lnSpc>
                <a:spcPct val="95000"/>
              </a:lnSpc>
              <a:spcBef>
                <a:spcPct val="5000"/>
              </a:spcBef>
              <a:buSzTx/>
              <a:buFont typeface="Courier New"/>
              <a:buChar char="o"/>
            </a:pPr>
            <a:r>
              <a:rPr lang="en-US" sz="2000" i="1" dirty="0" smtClean="0">
                <a:solidFill>
                  <a:prstClr val="black"/>
                </a:solidFill>
                <a:latin typeface="Palatino"/>
                <a:ea typeface="ＭＳ Ｐゴシック" charset="0"/>
                <a:cs typeface="Palatino"/>
              </a:rPr>
              <a:t>p</a:t>
            </a:r>
            <a:r>
              <a:rPr lang="en-US" sz="2000" dirty="0" smtClean="0">
                <a:solidFill>
                  <a:prstClr val="black"/>
                </a:solidFill>
                <a:latin typeface="Palatino"/>
                <a:ea typeface="ＭＳ Ｐゴシック" charset="0"/>
                <a:cs typeface="Palatino"/>
              </a:rPr>
              <a:t>: scale HDF to 1 for easy interpretation of </a:t>
            </a:r>
            <a:r>
              <a:rPr lang="en-US" sz="2000" dirty="0" smtClean="0">
                <a:solidFill>
                  <a:prstClr val="black"/>
                </a:solidFill>
                <a:latin typeface="Lucida Grande"/>
                <a:ea typeface="Lucida Grande"/>
                <a:cs typeface="Lucida Grande"/>
              </a:rPr>
              <a:t>β</a:t>
            </a:r>
            <a:r>
              <a:rPr lang="en-US" sz="2000" dirty="0" smtClean="0">
                <a:solidFill>
                  <a:prstClr val="black"/>
                </a:solidFill>
                <a:latin typeface="Palatino"/>
                <a:ea typeface="ＭＳ Ｐゴシック" charset="0"/>
                <a:cs typeface="Palatino"/>
              </a:rPr>
              <a:t> </a:t>
            </a:r>
            <a:endParaRPr lang="en-US" sz="2000" dirty="0">
              <a:solidFill>
                <a:prstClr val="black"/>
              </a:solidFill>
              <a:latin typeface="Palatino"/>
              <a:ea typeface="ＭＳ Ｐゴシック" charset="0"/>
              <a:cs typeface="Palatino"/>
            </a:endParaRPr>
          </a:p>
          <a:p>
            <a:pPr lvl="1">
              <a:lnSpc>
                <a:spcPct val="92000"/>
              </a:lnSpc>
              <a:spcAft>
                <a:spcPts val="1200"/>
              </a:spcAft>
              <a:buFont typeface="Wingdings" charset="0"/>
              <a:buChar char="Ø"/>
            </a:pPr>
            <a:endParaRPr lang="en-US" dirty="0">
              <a:solidFill>
                <a:srgbClr val="0000FF"/>
              </a:solidFill>
              <a:latin typeface="Palatino"/>
              <a:ea typeface="ＭＳ Ｐゴシック" charset="0"/>
              <a:cs typeface="Palatino"/>
            </a:endParaRPr>
          </a:p>
          <a:p>
            <a:pPr marL="0" indent="0">
              <a:lnSpc>
                <a:spcPct val="92000"/>
              </a:lnSpc>
              <a:buNone/>
            </a:pPr>
            <a:endParaRPr lang="en-US" dirty="0">
              <a:latin typeface="Palatino"/>
              <a:ea typeface="ＭＳ Ｐゴシック" charset="0"/>
              <a:cs typeface="Palatino"/>
            </a:endParaRPr>
          </a:p>
          <a:p>
            <a:pPr marL="0" indent="0">
              <a:lnSpc>
                <a:spcPct val="95000"/>
              </a:lnSpc>
              <a:spcBef>
                <a:spcPct val="5000"/>
              </a:spcBef>
              <a:buSzTx/>
              <a:buNone/>
            </a:pPr>
            <a:endParaRPr lang="en-US" dirty="0" smtClean="0">
              <a:latin typeface="Palatino"/>
              <a:ea typeface="ＭＳ Ｐゴシック" charset="0"/>
              <a:cs typeface="Palatino"/>
            </a:endParaRPr>
          </a:p>
        </p:txBody>
      </p:sp>
      <p:pic>
        <p:nvPicPr>
          <p:cNvPr id="3" name="Picture 2" descr="Blo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0" y="3785025"/>
            <a:ext cx="8491415" cy="2447744"/>
          </a:xfrm>
          <a:prstGeom prst="rect">
            <a:avLst/>
          </a:prstGeom>
        </p:spPr>
      </p:pic>
      <p:sp>
        <p:nvSpPr>
          <p:cNvPr id="6" name="Text Box 13"/>
          <p:cNvSpPr txBox="1">
            <a:spLocks noChangeArrowheads="1"/>
          </p:cNvSpPr>
          <p:nvPr/>
        </p:nvSpPr>
        <p:spPr bwMode="auto">
          <a:xfrm>
            <a:off x="791676" y="6214173"/>
            <a:ext cx="7327647" cy="461665"/>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dirty="0" smtClean="0"/>
              <a:t>Block: 10 </a:t>
            </a:r>
            <a:r>
              <a:rPr lang="en-US" dirty="0"/>
              <a:t>s </a:t>
            </a:r>
            <a:r>
              <a:rPr lang="en-US" altLang="ja-JP" dirty="0" smtClean="0"/>
              <a:t>on and 10 </a:t>
            </a:r>
            <a:r>
              <a:rPr lang="en-US" altLang="ja-JP" dirty="0"/>
              <a:t>s </a:t>
            </a:r>
            <a:r>
              <a:rPr lang="en-US" altLang="ja-JP" dirty="0" smtClean="0"/>
              <a:t>off; </a:t>
            </a:r>
            <a:r>
              <a:rPr lang="en-US" altLang="ja-JP" dirty="0"/>
              <a:t>TR=</a:t>
            </a:r>
            <a:r>
              <a:rPr lang="en-US" altLang="ja-JP" dirty="0" smtClean="0"/>
              <a:t>2 </a:t>
            </a:r>
            <a:r>
              <a:rPr lang="en-US" altLang="ja-JP" dirty="0"/>
              <a:t>s; </a:t>
            </a:r>
            <a:r>
              <a:rPr lang="en-US" altLang="ja-JP" dirty="0" smtClean="0"/>
              <a:t>150 </a:t>
            </a:r>
            <a:r>
              <a:rPr lang="en-US" altLang="ja-JP" dirty="0"/>
              <a:t>time </a:t>
            </a:r>
            <a:r>
              <a:rPr lang="en-US" altLang="ja-JP" dirty="0" smtClean="0"/>
              <a:t>points</a:t>
            </a:r>
            <a:endParaRPr lang="en-US" dirty="0"/>
          </a:p>
        </p:txBody>
      </p:sp>
      <p:sp>
        <p:nvSpPr>
          <p:cNvPr id="7" name="Slide Number Placeholder 6"/>
          <p:cNvSpPr>
            <a:spLocks noGrp="1"/>
          </p:cNvSpPr>
          <p:nvPr>
            <p:ph type="sldNum" sz="quarter" idx="12"/>
          </p:nvPr>
        </p:nvSpPr>
        <p:spPr/>
        <p:txBody>
          <a:bodyPr/>
          <a:lstStyle/>
          <a:p>
            <a:fld id="{2B142ECA-B25A-7D4E-AE0A-E9B57F978545}" type="slidenum">
              <a:rPr lang="en-US" smtClean="0"/>
              <a:t>13</a:t>
            </a:fld>
            <a:endParaRPr lang="en-US"/>
          </a:p>
        </p:txBody>
      </p:sp>
    </p:spTree>
    <p:extLst>
      <p:ext uri="{BB962C8B-B14F-4D97-AF65-F5344CB8AC3E}">
        <p14:creationId xmlns:p14="http://schemas.microsoft.com/office/powerpoint/2010/main" val="228094748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HDF for Event-Related Design</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lnSpc>
                <a:spcPct val="92000"/>
              </a:lnSpc>
            </a:pPr>
            <a:r>
              <a:rPr lang="en-US" sz="2400" u="sng" dirty="0">
                <a:latin typeface="Palatino"/>
                <a:ea typeface="ＭＳ Ｐゴシック" charset="0"/>
                <a:cs typeface="Palatino"/>
              </a:rPr>
              <a:t>F</a:t>
            </a:r>
            <a:r>
              <a:rPr lang="en-US" sz="2400" u="sng" dirty="0" smtClean="0">
                <a:latin typeface="Palatino"/>
                <a:ea typeface="ＭＳ Ｐゴシック" charset="0"/>
                <a:cs typeface="Palatino"/>
              </a:rPr>
              <a:t>ixed </a:t>
            </a:r>
            <a:r>
              <a:rPr lang="en-US" sz="2400" u="sng" dirty="0">
                <a:latin typeface="Palatino"/>
                <a:ea typeface="ＭＳ Ｐゴシック" charset="0"/>
                <a:cs typeface="Palatino"/>
              </a:rPr>
              <a:t>shape</a:t>
            </a:r>
            <a:r>
              <a:rPr lang="en-US" sz="2400" dirty="0">
                <a:latin typeface="Palatino"/>
                <a:ea typeface="ＭＳ Ｐゴシック" charset="0"/>
                <a:cs typeface="Palatino"/>
              </a:rPr>
              <a:t> </a:t>
            </a:r>
            <a:r>
              <a:rPr lang="en-US" sz="2400" i="1" dirty="0">
                <a:solidFill>
                  <a:srgbClr val="0000FF"/>
                </a:solidFill>
                <a:latin typeface="Palatino"/>
                <a:ea typeface="ＭＳ Ｐゴシック" charset="0"/>
                <a:cs typeface="Palatino"/>
              </a:rPr>
              <a:t>h</a:t>
            </a:r>
            <a:r>
              <a:rPr lang="en-US" sz="2400" dirty="0">
                <a:solidFill>
                  <a:srgbClr val="0000FF"/>
                </a:solidFill>
                <a:latin typeface="Palatino"/>
                <a:ea typeface="ＭＳ Ｐゴシック" charset="0"/>
                <a:cs typeface="Palatino"/>
              </a:rPr>
              <a:t>(</a:t>
            </a:r>
            <a:r>
              <a:rPr lang="en-US" sz="2400" i="1" dirty="0">
                <a:solidFill>
                  <a:srgbClr val="0000FF"/>
                </a:solidFill>
                <a:latin typeface="Palatino"/>
                <a:ea typeface="ＭＳ Ｐゴシック" charset="0"/>
                <a:cs typeface="Palatino"/>
              </a:rPr>
              <a:t>t </a:t>
            </a:r>
            <a:r>
              <a:rPr lang="en-US" sz="2400" dirty="0">
                <a:solidFill>
                  <a:srgbClr val="0000FF"/>
                </a:solidFill>
                <a:latin typeface="Palatino"/>
                <a:ea typeface="ＭＳ Ｐゴシック" charset="0"/>
                <a:cs typeface="Palatino"/>
              </a:rPr>
              <a:t>)</a:t>
            </a:r>
            <a:r>
              <a:rPr lang="en-US" sz="2400" dirty="0">
                <a:latin typeface="Palatino"/>
                <a:ea typeface="ＭＳ Ｐゴシック" charset="0"/>
                <a:cs typeface="Palatino"/>
              </a:rPr>
              <a:t> for </a:t>
            </a:r>
            <a:r>
              <a:rPr lang="en-US" sz="2400" dirty="0" smtClean="0">
                <a:latin typeface="Palatino"/>
                <a:ea typeface="ＭＳ Ｐゴシック" charset="0"/>
                <a:cs typeface="Palatino"/>
              </a:rPr>
              <a:t>IRF to an </a:t>
            </a:r>
            <a:r>
              <a:rPr lang="en-US" sz="2400" dirty="0" smtClean="0">
                <a:solidFill>
                  <a:srgbClr val="008000"/>
                </a:solidFill>
                <a:latin typeface="Palatino"/>
                <a:ea typeface="ＭＳ Ｐゴシック" charset="0"/>
                <a:cs typeface="Palatino"/>
              </a:rPr>
              <a:t>instantaneous</a:t>
            </a:r>
            <a:r>
              <a:rPr lang="en-US" sz="2400" dirty="0" smtClean="0">
                <a:latin typeface="Palatino"/>
                <a:ea typeface="ＭＳ Ｐゴシック" charset="0"/>
                <a:cs typeface="Palatino"/>
              </a:rPr>
              <a:t> stimulus</a:t>
            </a:r>
          </a:p>
          <a:p>
            <a:pPr lvl="1">
              <a:lnSpc>
                <a:spcPct val="92000"/>
              </a:lnSpc>
              <a:spcAft>
                <a:spcPts val="1200"/>
              </a:spcAft>
              <a:buFont typeface="Wingdings" charset="0"/>
              <a:buChar char="Ø"/>
            </a:pPr>
            <a:r>
              <a:rPr lang="en-US" sz="2200" dirty="0" smtClean="0">
                <a:latin typeface="Palatino"/>
                <a:ea typeface="ＭＳ Ｐゴシック" charset="0"/>
                <a:cs typeface="Palatino"/>
              </a:rPr>
              <a:t>For multiple events of a condition/task, </a:t>
            </a:r>
            <a:r>
              <a:rPr lang="en-US" sz="2200" i="1" dirty="0" smtClean="0">
                <a:solidFill>
                  <a:srgbClr val="0000FF"/>
                </a:solidFill>
                <a:latin typeface="Palatino"/>
                <a:ea typeface="ＭＳ Ｐゴシック" charset="0"/>
                <a:cs typeface="Palatino"/>
              </a:rPr>
              <a:t>h</a:t>
            </a:r>
            <a:r>
              <a:rPr lang="en-US" sz="2200" dirty="0" smtClean="0">
                <a:solidFill>
                  <a:srgbClr val="0000FF"/>
                </a:solidFill>
                <a:latin typeface="Palatino"/>
                <a:ea typeface="ＭＳ Ｐゴシック" charset="0"/>
                <a:cs typeface="Palatino"/>
              </a:rPr>
              <a:t>(</a:t>
            </a:r>
            <a:r>
              <a:rPr lang="en-US" sz="2200" i="1" dirty="0" smtClean="0">
                <a:solidFill>
                  <a:srgbClr val="0000FF"/>
                </a:solidFill>
                <a:latin typeface="Palatino"/>
                <a:ea typeface="ＭＳ Ｐゴシック" charset="0"/>
                <a:cs typeface="Palatino"/>
              </a:rPr>
              <a:t>t </a:t>
            </a:r>
            <a:r>
              <a:rPr lang="en-US" sz="2200" dirty="0" smtClean="0">
                <a:solidFill>
                  <a:srgbClr val="0000FF"/>
                </a:solidFill>
                <a:latin typeface="Palatino"/>
                <a:ea typeface="ＭＳ Ｐゴシック" charset="0"/>
                <a:cs typeface="Palatino"/>
              </a:rPr>
              <a:t>) </a:t>
            </a:r>
            <a:r>
              <a:rPr lang="en-US" sz="2200" dirty="0" smtClean="0">
                <a:latin typeface="Palatino"/>
                <a:ea typeface="ＭＳ Ｐゴシック" charset="0"/>
                <a:cs typeface="Palatino"/>
              </a:rPr>
              <a:t>is convolved with </a:t>
            </a:r>
            <a:r>
              <a:rPr lang="en-US" sz="2200" dirty="0" smtClean="0">
                <a:solidFill>
                  <a:srgbClr val="008000"/>
                </a:solidFill>
                <a:latin typeface="Palatino"/>
                <a:ea typeface="ＭＳ Ｐゴシック" charset="0"/>
                <a:cs typeface="Palatino"/>
              </a:rPr>
              <a:t>stimulus timing</a:t>
            </a:r>
            <a:r>
              <a:rPr lang="en-US" sz="2200" dirty="0" smtClean="0">
                <a:latin typeface="Palatino"/>
                <a:ea typeface="ＭＳ Ｐゴシック" charset="0"/>
                <a:cs typeface="Palatino"/>
              </a:rPr>
              <a:t> to get idealized response (temporal pattern) as an explanatory variable (</a:t>
            </a:r>
            <a:r>
              <a:rPr lang="en-US" sz="2200" dirty="0" err="1" smtClean="0">
                <a:latin typeface="Palatino"/>
                <a:ea typeface="ＭＳ Ｐゴシック" charset="0"/>
                <a:cs typeface="Palatino"/>
              </a:rPr>
              <a:t>regressor</a:t>
            </a:r>
            <a:r>
              <a:rPr lang="en-US" sz="2200" dirty="0" smtClean="0">
                <a:latin typeface="Palatino"/>
                <a:ea typeface="ＭＳ Ｐゴシック" charset="0"/>
                <a:cs typeface="Palatino"/>
              </a:rPr>
              <a:t>): </a:t>
            </a:r>
            <a:r>
              <a:rPr lang="en-US" sz="2200" dirty="0">
                <a:solidFill>
                  <a:prstClr val="black"/>
                </a:solidFill>
                <a:latin typeface="Palatino"/>
                <a:ea typeface="ＭＳ Ｐゴシック" charset="0"/>
                <a:cs typeface="Palatino"/>
              </a:rPr>
              <a:t>GAM(</a:t>
            </a:r>
            <a:r>
              <a:rPr lang="en-US" sz="2200" i="1" dirty="0" err="1">
                <a:solidFill>
                  <a:prstClr val="black"/>
                </a:solidFill>
                <a:latin typeface="Palatino"/>
                <a:ea typeface="ＭＳ Ｐゴシック" charset="0"/>
                <a:cs typeface="Palatino"/>
              </a:rPr>
              <a:t>p</a:t>
            </a:r>
            <a:r>
              <a:rPr lang="en-US" sz="2200" dirty="0" err="1">
                <a:solidFill>
                  <a:prstClr val="black"/>
                </a:solidFill>
                <a:latin typeface="Palatino"/>
                <a:ea typeface="ＭＳ Ｐゴシック" charset="0"/>
                <a:cs typeface="Palatino"/>
              </a:rPr>
              <a:t>,</a:t>
            </a:r>
            <a:r>
              <a:rPr lang="en-US" sz="2200" i="1" dirty="0" err="1">
                <a:solidFill>
                  <a:prstClr val="black"/>
                </a:solidFill>
                <a:latin typeface="Palatino"/>
                <a:ea typeface="ＭＳ Ｐゴシック" charset="0"/>
                <a:cs typeface="Palatino"/>
              </a:rPr>
              <a:t>q</a:t>
            </a:r>
            <a:r>
              <a:rPr lang="en-US" sz="2200" dirty="0">
                <a:solidFill>
                  <a:prstClr val="black"/>
                </a:solidFill>
                <a:latin typeface="Palatino"/>
                <a:ea typeface="ＭＳ Ｐゴシック" charset="0"/>
                <a:cs typeface="Palatino"/>
              </a:rPr>
              <a:t>)</a:t>
            </a:r>
            <a:endParaRPr lang="en-US" sz="2200" dirty="0" smtClean="0">
              <a:latin typeface="Palatino"/>
              <a:ea typeface="ＭＳ Ｐゴシック" charset="0"/>
              <a:cs typeface="Palatino"/>
            </a:endParaRPr>
          </a:p>
          <a:p>
            <a:pPr lvl="2">
              <a:lnSpc>
                <a:spcPct val="95000"/>
              </a:lnSpc>
              <a:spcBef>
                <a:spcPct val="5000"/>
              </a:spcBef>
              <a:buSzTx/>
              <a:buFont typeface="Courier New"/>
              <a:buChar char="o"/>
            </a:pPr>
            <a:r>
              <a:rPr lang="en-US" sz="2000" dirty="0" smtClean="0">
                <a:solidFill>
                  <a:prstClr val="black"/>
                </a:solidFill>
                <a:latin typeface="Palatino"/>
                <a:ea typeface="ＭＳ Ｐゴシック" charset="0"/>
                <a:cs typeface="Palatino"/>
              </a:rPr>
              <a:t>Linearity assumed when events are close with each other: overlapping impulse responses</a:t>
            </a:r>
            <a:endParaRPr lang="en-US" sz="2000" dirty="0">
              <a:solidFill>
                <a:prstClr val="black"/>
              </a:solidFill>
              <a:latin typeface="Palatino"/>
              <a:ea typeface="ＭＳ Ｐゴシック" charset="0"/>
              <a:cs typeface="Palatino"/>
            </a:endParaRPr>
          </a:p>
          <a:p>
            <a:pPr lvl="1">
              <a:lnSpc>
                <a:spcPct val="92000"/>
              </a:lnSpc>
              <a:spcAft>
                <a:spcPts val="1200"/>
              </a:spcAft>
              <a:buFont typeface="Wingdings" charset="0"/>
              <a:buChar char="Ø"/>
            </a:pPr>
            <a:endParaRPr lang="en-US" dirty="0">
              <a:solidFill>
                <a:srgbClr val="0000FF"/>
              </a:solidFill>
              <a:latin typeface="Palatino"/>
              <a:ea typeface="ＭＳ Ｐゴシック" charset="0"/>
              <a:cs typeface="Palatino"/>
            </a:endParaRPr>
          </a:p>
          <a:p>
            <a:pPr marL="0" indent="0">
              <a:lnSpc>
                <a:spcPct val="92000"/>
              </a:lnSpc>
              <a:buNone/>
            </a:pPr>
            <a:endParaRPr lang="en-US" dirty="0">
              <a:latin typeface="Palatino"/>
              <a:ea typeface="ＭＳ Ｐゴシック" charset="0"/>
              <a:cs typeface="Palatino"/>
            </a:endParaRPr>
          </a:p>
          <a:p>
            <a:pPr marL="0" indent="0">
              <a:lnSpc>
                <a:spcPct val="95000"/>
              </a:lnSpc>
              <a:spcBef>
                <a:spcPct val="5000"/>
              </a:spcBef>
              <a:buSzTx/>
              <a:buNone/>
            </a:pPr>
            <a:endParaRPr lang="en-US" dirty="0" smtClean="0">
              <a:latin typeface="Palatino"/>
              <a:ea typeface="ＭＳ Ｐゴシック" charset="0"/>
              <a:cs typeface="Palatino"/>
            </a:endParaRPr>
          </a:p>
        </p:txBody>
      </p:sp>
      <p:pic>
        <p:nvPicPr>
          <p:cNvPr id="3" name="Picture 2" descr="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0296" y="3554054"/>
            <a:ext cx="4248773" cy="3154721"/>
          </a:xfrm>
          <a:prstGeom prst="rect">
            <a:avLst/>
          </a:prstGeom>
        </p:spPr>
      </p:pic>
      <p:pic>
        <p:nvPicPr>
          <p:cNvPr id="6" name="hrfsum.gif" descr="/Users/gangc/Houston2010/hrfsum.gif">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34372" y="3739518"/>
            <a:ext cx="4262116" cy="294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2B142ECA-B25A-7D4E-AE0A-E9B57F978545}" type="slidenum">
              <a:rPr lang="en-US" smtClean="0"/>
              <a:t>14</a:t>
            </a:fld>
            <a:endParaRPr lang="en-US"/>
          </a:p>
        </p:txBody>
      </p:sp>
    </p:spTree>
    <p:extLst>
      <p:ext uri="{BB962C8B-B14F-4D97-AF65-F5344CB8AC3E}">
        <p14:creationId xmlns:p14="http://schemas.microsoft.com/office/powerpoint/2010/main" val="387137035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Linear Model with </a:t>
            </a:r>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IRF</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lnSpcReduction="10000"/>
          </a:bodyPr>
          <a:lstStyle/>
          <a:p>
            <a:pPr lvl="1">
              <a:lnSpc>
                <a:spcPct val="95000"/>
              </a:lnSpc>
              <a:spcBef>
                <a:spcPct val="5000"/>
              </a:spcBef>
              <a:buFont typeface="Wingdings" charset="2"/>
              <a:buChar char="Ø"/>
            </a:pPr>
            <a:r>
              <a:rPr lang="en-US" sz="2200" dirty="0" smtClean="0">
                <a:solidFill>
                  <a:prstClr val="black"/>
                </a:solidFill>
                <a:latin typeface="Palatino"/>
                <a:ea typeface="ＭＳ Ｐゴシック" charset="0"/>
                <a:cs typeface="Palatino"/>
              </a:rPr>
              <a:t>FMRI </a:t>
            </a:r>
            <a:r>
              <a:rPr lang="en-US" sz="2200" dirty="0">
                <a:solidFill>
                  <a:prstClr val="black"/>
                </a:solidFill>
                <a:latin typeface="Palatino"/>
                <a:ea typeface="ＭＳ Ｐゴシック" charset="0"/>
                <a:cs typeface="Palatino"/>
              </a:rPr>
              <a:t>data = </a:t>
            </a:r>
            <a:r>
              <a:rPr lang="en-US" sz="2200" dirty="0">
                <a:solidFill>
                  <a:srgbClr val="0000FF"/>
                </a:solidFill>
                <a:latin typeface="Palatino"/>
                <a:ea typeface="ＭＳ Ｐゴシック" charset="0"/>
                <a:cs typeface="Palatino"/>
              </a:rPr>
              <a:t>baseline + </a:t>
            </a:r>
            <a:r>
              <a:rPr lang="en-US" sz="2200" dirty="0" smtClean="0">
                <a:solidFill>
                  <a:srgbClr val="0000FF"/>
                </a:solidFill>
                <a:latin typeface="Palatino"/>
                <a:ea typeface="ＭＳ Ｐゴシック" charset="0"/>
                <a:cs typeface="Palatino"/>
              </a:rPr>
              <a:t>drift </a:t>
            </a:r>
            <a:r>
              <a:rPr lang="en-US" sz="2200" dirty="0">
                <a:solidFill>
                  <a:srgbClr val="0000FF"/>
                </a:solidFill>
                <a:latin typeface="Palatino"/>
                <a:ea typeface="ＭＳ Ｐゴシック" charset="0"/>
                <a:cs typeface="Palatino"/>
              </a:rPr>
              <a:t>+ other effects of no </a:t>
            </a:r>
            <a:r>
              <a:rPr lang="en-US" sz="2200" dirty="0" smtClean="0">
                <a:solidFill>
                  <a:srgbClr val="0000FF"/>
                </a:solidFill>
                <a:latin typeface="Palatino"/>
                <a:ea typeface="ＭＳ Ｐゴシック" charset="0"/>
                <a:cs typeface="Palatino"/>
              </a:rPr>
              <a:t>interest</a:t>
            </a:r>
            <a:r>
              <a:rPr lang="en-US" sz="2200" dirty="0" smtClean="0">
                <a:solidFill>
                  <a:prstClr val="black"/>
                </a:solidFill>
                <a:latin typeface="Palatino"/>
                <a:ea typeface="ＭＳ Ｐゴシック" charset="0"/>
                <a:cs typeface="Palatino"/>
              </a:rPr>
              <a:t> + </a:t>
            </a:r>
            <a:r>
              <a:rPr lang="en-US" sz="2200" dirty="0" smtClean="0">
                <a:solidFill>
                  <a:srgbClr val="FF0000"/>
                </a:solidFill>
                <a:latin typeface="Palatino"/>
                <a:ea typeface="ＭＳ Ｐゴシック" charset="0"/>
                <a:cs typeface="Palatino"/>
              </a:rPr>
              <a:t>response</a:t>
            </a:r>
            <a:r>
              <a:rPr lang="en-US" sz="2200" baseline="-25000" dirty="0" smtClean="0">
                <a:solidFill>
                  <a:srgbClr val="FF0000"/>
                </a:solidFill>
                <a:latin typeface="Palatino"/>
                <a:ea typeface="ＭＳ Ｐゴシック" charset="0"/>
                <a:cs typeface="Palatino"/>
              </a:rPr>
              <a:t>1</a:t>
            </a:r>
            <a:r>
              <a:rPr lang="en-US" sz="2200" dirty="0" smtClean="0">
                <a:solidFill>
                  <a:srgbClr val="FF0000"/>
                </a:solidFill>
                <a:latin typeface="Palatino"/>
                <a:ea typeface="ＭＳ Ｐゴシック" charset="0"/>
                <a:cs typeface="Palatino"/>
              </a:rPr>
              <a:t> </a:t>
            </a:r>
            <a:r>
              <a:rPr lang="en-US" sz="2200" dirty="0">
                <a:solidFill>
                  <a:srgbClr val="FF0000"/>
                </a:solidFill>
                <a:latin typeface="Palatino"/>
                <a:ea typeface="ＭＳ Ｐゴシック" charset="0"/>
                <a:cs typeface="Palatino"/>
              </a:rPr>
              <a:t>+ … + </a:t>
            </a:r>
            <a:r>
              <a:rPr lang="en-US" sz="2200" dirty="0" err="1">
                <a:solidFill>
                  <a:srgbClr val="FF0000"/>
                </a:solidFill>
                <a:latin typeface="Palatino"/>
                <a:ea typeface="ＭＳ Ｐゴシック" charset="0"/>
                <a:cs typeface="Palatino"/>
              </a:rPr>
              <a:t>response</a:t>
            </a:r>
            <a:r>
              <a:rPr lang="en-US" sz="2200" i="1" baseline="-25000" dirty="0" err="1">
                <a:solidFill>
                  <a:srgbClr val="FF0000"/>
                </a:solidFill>
                <a:latin typeface="Palatino"/>
                <a:ea typeface="ＭＳ Ｐゴシック" charset="0"/>
                <a:cs typeface="Palatino"/>
              </a:rPr>
              <a:t>k</a:t>
            </a:r>
            <a:r>
              <a:rPr lang="en-US" sz="2200" dirty="0">
                <a:solidFill>
                  <a:srgbClr val="FF0000"/>
                </a:solidFill>
                <a:latin typeface="Palatino"/>
                <a:ea typeface="ＭＳ Ｐゴシック" charset="0"/>
                <a:cs typeface="Palatino"/>
              </a:rPr>
              <a:t> </a:t>
            </a:r>
            <a:r>
              <a:rPr lang="en-US" sz="2200" dirty="0">
                <a:solidFill>
                  <a:prstClr val="black"/>
                </a:solidFill>
                <a:latin typeface="Palatino"/>
                <a:ea typeface="ＭＳ Ｐゴシック" charset="0"/>
                <a:cs typeface="Palatino"/>
              </a:rPr>
              <a:t>+ noise</a:t>
            </a:r>
          </a:p>
          <a:p>
            <a:pPr lvl="1">
              <a:buFont typeface="Wingdings" charset="2"/>
              <a:buChar char="Ø"/>
            </a:pPr>
            <a:r>
              <a:rPr lang="en-US" sz="2200" dirty="0" smtClean="0">
                <a:solidFill>
                  <a:prstClr val="black"/>
                </a:solidFill>
                <a:latin typeface="Palatino"/>
                <a:ea typeface="ＭＳ Ｐゴシック" charset="0"/>
                <a:cs typeface="Palatino"/>
              </a:rPr>
              <a:t>‘</a:t>
            </a:r>
            <a:r>
              <a:rPr lang="en-US" sz="2200" dirty="0" smtClean="0">
                <a:solidFill>
                  <a:srgbClr val="3366FF"/>
                </a:solidFill>
                <a:latin typeface="Palatino"/>
                <a:ea typeface="ＭＳ Ｐゴシック" charset="0"/>
                <a:cs typeface="Palatino"/>
              </a:rPr>
              <a:t>baseline</a:t>
            </a:r>
            <a:r>
              <a:rPr lang="en-US" sz="2200" dirty="0" smtClean="0">
                <a:solidFill>
                  <a:prstClr val="black"/>
                </a:solidFill>
                <a:latin typeface="Palatino"/>
                <a:ea typeface="ＭＳ Ｐゴシック" charset="0"/>
                <a:cs typeface="Palatino"/>
              </a:rPr>
              <a:t>’ = </a:t>
            </a:r>
            <a:r>
              <a:rPr lang="en-US" sz="2200" dirty="0" smtClean="0">
                <a:solidFill>
                  <a:srgbClr val="008000"/>
                </a:solidFill>
                <a:latin typeface="Palatino"/>
                <a:ea typeface="ＭＳ Ｐゴシック" charset="0"/>
                <a:cs typeface="Palatino"/>
              </a:rPr>
              <a:t>baseline</a:t>
            </a:r>
            <a:r>
              <a:rPr lang="en-US" sz="2200" dirty="0" smtClean="0">
                <a:solidFill>
                  <a:prstClr val="black"/>
                </a:solidFill>
                <a:latin typeface="Palatino"/>
                <a:ea typeface="ＭＳ Ｐゴシック" charset="0"/>
                <a:cs typeface="Palatino"/>
              </a:rPr>
              <a:t> </a:t>
            </a:r>
            <a:r>
              <a:rPr lang="en-US" sz="2200" dirty="0">
                <a:solidFill>
                  <a:prstClr val="black"/>
                </a:solidFill>
                <a:latin typeface="Palatino"/>
                <a:ea typeface="ＭＳ Ｐゴシック" charset="0"/>
                <a:cs typeface="Palatino"/>
              </a:rPr>
              <a:t>+ </a:t>
            </a:r>
            <a:r>
              <a:rPr lang="en-US" sz="2200" dirty="0" smtClean="0">
                <a:solidFill>
                  <a:prstClr val="black"/>
                </a:solidFill>
                <a:latin typeface="Palatino"/>
                <a:ea typeface="ＭＳ Ｐゴシック" charset="0"/>
                <a:cs typeface="Palatino"/>
              </a:rPr>
              <a:t>drift </a:t>
            </a:r>
            <a:r>
              <a:rPr lang="en-US" sz="2200" dirty="0">
                <a:solidFill>
                  <a:prstClr val="black"/>
                </a:solidFill>
                <a:latin typeface="Palatino"/>
                <a:ea typeface="ＭＳ Ｐゴシック" charset="0"/>
                <a:cs typeface="Palatino"/>
              </a:rPr>
              <a:t>+ other effects of no </a:t>
            </a:r>
            <a:r>
              <a:rPr lang="en-US" sz="2200" dirty="0" smtClean="0">
                <a:solidFill>
                  <a:prstClr val="black"/>
                </a:solidFill>
                <a:latin typeface="Palatino"/>
                <a:ea typeface="ＭＳ Ｐゴシック" charset="0"/>
                <a:cs typeface="Palatino"/>
              </a:rPr>
              <a:t>interest</a:t>
            </a:r>
          </a:p>
          <a:p>
            <a:pPr lvl="2">
              <a:buFont typeface="Courier New"/>
              <a:buChar char="o"/>
            </a:pPr>
            <a:r>
              <a:rPr lang="en-US" sz="2000" dirty="0" smtClean="0">
                <a:solidFill>
                  <a:prstClr val="black"/>
                </a:solidFill>
                <a:latin typeface="Palatino"/>
                <a:ea typeface="ＭＳ Ｐゴシック" charset="0"/>
                <a:cs typeface="Palatino"/>
              </a:rPr>
              <a:t>Drift: psychological/physiological effect, thermal fluctuation</a:t>
            </a:r>
          </a:p>
          <a:p>
            <a:pPr lvl="2">
              <a:buFont typeface="Courier New"/>
              <a:buChar char="o"/>
            </a:pPr>
            <a:r>
              <a:rPr lang="en-US" sz="2000" dirty="0" smtClean="0">
                <a:solidFill>
                  <a:prstClr val="black"/>
                </a:solidFill>
                <a:latin typeface="Palatino"/>
                <a:ea typeface="ＭＳ Ｐゴシック" charset="0"/>
                <a:cs typeface="Palatino"/>
              </a:rPr>
              <a:t>Data = ‘</a:t>
            </a:r>
            <a:r>
              <a:rPr lang="en-US" sz="2000" dirty="0" smtClean="0">
                <a:solidFill>
                  <a:srgbClr val="3366FF"/>
                </a:solidFill>
                <a:latin typeface="Palatino"/>
                <a:ea typeface="ＭＳ Ｐゴシック" charset="0"/>
                <a:cs typeface="Palatino"/>
              </a:rPr>
              <a:t>baseline</a:t>
            </a:r>
            <a:r>
              <a:rPr lang="en-US" sz="2000" dirty="0">
                <a:solidFill>
                  <a:prstClr val="black"/>
                </a:solidFill>
                <a:latin typeface="Palatino"/>
                <a:ea typeface="ＭＳ Ｐゴシック" charset="0"/>
                <a:cs typeface="Palatino"/>
              </a:rPr>
              <a:t>‘</a:t>
            </a:r>
            <a:r>
              <a:rPr lang="en-US" sz="2000" dirty="0" smtClean="0">
                <a:solidFill>
                  <a:srgbClr val="3366FF"/>
                </a:solidFill>
                <a:latin typeface="Palatino"/>
                <a:ea typeface="ＭＳ Ｐゴシック" charset="0"/>
                <a:cs typeface="Palatino"/>
              </a:rPr>
              <a:t> </a:t>
            </a:r>
            <a:r>
              <a:rPr lang="en-US" sz="2000" dirty="0" smtClean="0">
                <a:solidFill>
                  <a:prstClr val="black"/>
                </a:solidFill>
                <a:latin typeface="Palatino"/>
                <a:ea typeface="ＭＳ Ｐゴシック" charset="0"/>
                <a:cs typeface="Palatino"/>
              </a:rPr>
              <a:t>+ </a:t>
            </a:r>
            <a:r>
              <a:rPr lang="en-US" sz="2000" dirty="0" smtClean="0">
                <a:solidFill>
                  <a:srgbClr val="FF0000"/>
                </a:solidFill>
                <a:latin typeface="Palatino"/>
                <a:ea typeface="ＭＳ Ｐゴシック" charset="0"/>
                <a:cs typeface="Palatino"/>
              </a:rPr>
              <a:t>effects of interest</a:t>
            </a:r>
            <a:r>
              <a:rPr lang="en-US" sz="2000" dirty="0" smtClean="0">
                <a:solidFill>
                  <a:prstClr val="black"/>
                </a:solidFill>
                <a:latin typeface="Palatino"/>
                <a:ea typeface="ＭＳ Ｐゴシック" charset="0"/>
                <a:cs typeface="Palatino"/>
              </a:rPr>
              <a:t> + noise</a:t>
            </a:r>
          </a:p>
          <a:p>
            <a:pPr lvl="2">
              <a:buFont typeface="Courier New"/>
              <a:buChar char="o"/>
            </a:pPr>
            <a:r>
              <a:rPr lang="en-US" sz="2000" dirty="0" smtClean="0">
                <a:solidFill>
                  <a:srgbClr val="008000"/>
                </a:solidFill>
                <a:latin typeface="Palatino"/>
                <a:ea typeface="ＭＳ Ｐゴシック" charset="0"/>
                <a:cs typeface="Palatino"/>
              </a:rPr>
              <a:t>Baseline condition (and drift) </a:t>
            </a:r>
            <a:r>
              <a:rPr lang="en-US" sz="2000" dirty="0" smtClean="0">
                <a:solidFill>
                  <a:prstClr val="black"/>
                </a:solidFill>
                <a:latin typeface="Palatino"/>
                <a:ea typeface="ＭＳ Ｐゴシック" charset="0"/>
                <a:cs typeface="Palatino"/>
              </a:rPr>
              <a:t>is treated in AFNI as </a:t>
            </a:r>
            <a:r>
              <a:rPr lang="en-US" sz="2000" dirty="0" smtClean="0">
                <a:solidFill>
                  <a:srgbClr val="008000"/>
                </a:solidFill>
                <a:latin typeface="Palatino"/>
                <a:ea typeface="ＭＳ Ｐゴシック" charset="0"/>
                <a:cs typeface="Palatino"/>
              </a:rPr>
              <a:t>baseline</a:t>
            </a:r>
            <a:r>
              <a:rPr lang="en-US" sz="2000" dirty="0" smtClean="0">
                <a:solidFill>
                  <a:prstClr val="black"/>
                </a:solidFill>
                <a:latin typeface="Palatino"/>
                <a:ea typeface="ＭＳ Ｐゴシック" charset="0"/>
                <a:cs typeface="Palatino"/>
              </a:rPr>
              <a:t>, an additive effect, not an effect of interest (</a:t>
            </a:r>
            <a:r>
              <a:rPr lang="en-US" sz="2000" i="1" dirty="0" smtClean="0">
                <a:solidFill>
                  <a:prstClr val="black"/>
                </a:solidFill>
                <a:latin typeface="Palatino"/>
                <a:ea typeface="ＭＳ Ｐゴシック" charset="0"/>
                <a:cs typeface="Palatino"/>
              </a:rPr>
              <a:t>cf.</a:t>
            </a:r>
            <a:r>
              <a:rPr lang="en-US" sz="2000" dirty="0" smtClean="0">
                <a:solidFill>
                  <a:prstClr val="black"/>
                </a:solidFill>
                <a:latin typeface="Palatino"/>
                <a:ea typeface="ＭＳ Ｐゴシック" charset="0"/>
                <a:cs typeface="Palatino"/>
              </a:rPr>
              <a:t> SPM and FSL)!</a:t>
            </a:r>
            <a:endParaRPr lang="en-US" sz="2000" dirty="0" smtClean="0">
              <a:latin typeface="Palatino"/>
              <a:ea typeface="ＭＳ Ｐゴシック" charset="0"/>
              <a:cs typeface="Palatino"/>
            </a:endParaRPr>
          </a:p>
          <a:p>
            <a:pPr lvl="1">
              <a:buFont typeface="Wingdings" charset="2"/>
              <a:buChar char="Ø"/>
            </a:pPr>
            <a:r>
              <a:rPr lang="en-US" sz="2200" i="1" dirty="0" err="1" smtClean="0">
                <a:latin typeface="Palatino"/>
                <a:ea typeface="ＭＳ Ｐゴシック" charset="0"/>
                <a:cs typeface="Palatino"/>
              </a:rPr>
              <a:t>y</a:t>
            </a:r>
            <a:r>
              <a:rPr lang="en-US" sz="2200" i="1" baseline="-25000" dirty="0" err="1" smtClean="0">
                <a:latin typeface="Palatino"/>
                <a:ea typeface="ＭＳ Ｐゴシック" charset="0"/>
                <a:cs typeface="Palatino"/>
              </a:rPr>
              <a:t>i</a:t>
            </a:r>
            <a:r>
              <a:rPr lang="en-US" sz="2200" dirty="0" smtClean="0">
                <a:latin typeface="Palatino"/>
                <a:ea typeface="ＭＳ Ｐゴシック" charset="0"/>
                <a:cs typeface="Palatino"/>
              </a:rPr>
              <a:t> </a:t>
            </a:r>
            <a:r>
              <a:rPr lang="en-US" sz="2200" dirty="0">
                <a:latin typeface="Palatino"/>
                <a:ea typeface="ＭＳ Ｐゴシック" charset="0"/>
                <a:cs typeface="Palatino"/>
              </a:rPr>
              <a:t>= </a:t>
            </a:r>
            <a:r>
              <a:rPr lang="en-US" sz="2200" i="1" dirty="0" smtClean="0">
                <a:solidFill>
                  <a:srgbClr val="0000FF"/>
                </a:solidFill>
                <a:latin typeface="Palatino"/>
                <a:ea typeface="ＭＳ Ｐゴシック" charset="0"/>
                <a:cs typeface="Palatino"/>
              </a:rPr>
              <a:t>α</a:t>
            </a:r>
            <a:r>
              <a:rPr lang="en-US" sz="2200" baseline="-25000" dirty="0" smtClean="0">
                <a:solidFill>
                  <a:srgbClr val="0000FF"/>
                </a:solidFill>
                <a:latin typeface="Palatino"/>
                <a:ea typeface="ＭＳ Ｐゴシック" charset="0"/>
                <a:cs typeface="Palatino"/>
              </a:rPr>
              <a:t>0</a:t>
            </a:r>
            <a:r>
              <a:rPr lang="en-US" sz="2200" dirty="0" smtClean="0">
                <a:solidFill>
                  <a:srgbClr val="0000FF"/>
                </a:solidFill>
                <a:latin typeface="Palatino"/>
                <a:ea typeface="ＭＳ Ｐゴシック" charset="0"/>
                <a:cs typeface="Palatino"/>
              </a:rPr>
              <a:t> + </a:t>
            </a:r>
            <a:r>
              <a:rPr lang="en-US" sz="2200" i="1" dirty="0" smtClean="0">
                <a:solidFill>
                  <a:srgbClr val="0000FF"/>
                </a:solidFill>
                <a:latin typeface="Palatino"/>
                <a:ea typeface="ＭＳ Ｐゴシック" charset="0"/>
                <a:cs typeface="Palatino"/>
              </a:rPr>
              <a:t>α</a:t>
            </a:r>
            <a:r>
              <a:rPr lang="en-US" sz="2200" baseline="-25000" dirty="0" smtClean="0">
                <a:solidFill>
                  <a:srgbClr val="0000FF"/>
                </a:solidFill>
                <a:latin typeface="Palatino"/>
                <a:ea typeface="ＭＳ Ｐゴシック" charset="0"/>
                <a:cs typeface="Palatino"/>
              </a:rPr>
              <a:t>1</a:t>
            </a:r>
            <a:r>
              <a:rPr lang="en-US" sz="2200" dirty="0" smtClean="0">
                <a:solidFill>
                  <a:srgbClr val="0000FF"/>
                </a:solidFill>
                <a:latin typeface="Palatino"/>
                <a:ea typeface="ＭＳ Ｐゴシック" charset="0"/>
                <a:cs typeface="Palatino"/>
              </a:rPr>
              <a:t> </a:t>
            </a:r>
            <a:r>
              <a:rPr lang="en-US" sz="2200" i="1" dirty="0" err="1" smtClean="0">
                <a:solidFill>
                  <a:srgbClr val="0000FF"/>
                </a:solidFill>
                <a:latin typeface="Palatino"/>
                <a:ea typeface="ＭＳ Ｐゴシック" charset="0"/>
                <a:cs typeface="Palatino"/>
              </a:rPr>
              <a:t>t</a:t>
            </a:r>
            <a:r>
              <a:rPr lang="en-US" sz="2200" i="1" baseline="-25000" dirty="0" err="1" smtClean="0">
                <a:solidFill>
                  <a:srgbClr val="0000FF"/>
                </a:solidFill>
                <a:latin typeface="Palatino"/>
                <a:ea typeface="ＭＳ Ｐゴシック" charset="0"/>
                <a:cs typeface="Palatino"/>
              </a:rPr>
              <a:t>i</a:t>
            </a:r>
            <a:r>
              <a:rPr lang="en-US" sz="2200" dirty="0" smtClean="0">
                <a:solidFill>
                  <a:srgbClr val="0000FF"/>
                </a:solidFill>
                <a:latin typeface="Palatino"/>
                <a:ea typeface="ＭＳ Ｐゴシック" charset="0"/>
                <a:cs typeface="Palatino"/>
              </a:rPr>
              <a:t> + </a:t>
            </a:r>
            <a:r>
              <a:rPr lang="en-US" sz="2200" i="1" dirty="0" smtClean="0">
                <a:solidFill>
                  <a:srgbClr val="0000FF"/>
                </a:solidFill>
                <a:latin typeface="Palatino"/>
                <a:ea typeface="ＭＳ Ｐゴシック" charset="0"/>
                <a:cs typeface="Palatino"/>
              </a:rPr>
              <a:t>α</a:t>
            </a:r>
            <a:r>
              <a:rPr lang="en-US" sz="2200" baseline="-25000" dirty="0" smtClean="0">
                <a:solidFill>
                  <a:srgbClr val="0000FF"/>
                </a:solidFill>
                <a:latin typeface="Palatino"/>
                <a:ea typeface="ＭＳ Ｐゴシック" charset="0"/>
                <a:cs typeface="Palatino"/>
              </a:rPr>
              <a:t>1</a:t>
            </a:r>
            <a:r>
              <a:rPr lang="en-US" sz="2200" dirty="0" smtClean="0">
                <a:solidFill>
                  <a:srgbClr val="0000FF"/>
                </a:solidFill>
                <a:latin typeface="Palatino"/>
                <a:ea typeface="ＭＳ Ｐゴシック" charset="0"/>
                <a:cs typeface="Palatino"/>
              </a:rPr>
              <a:t> </a:t>
            </a:r>
            <a:r>
              <a:rPr lang="en-US" sz="2200" i="1" dirty="0" smtClean="0">
                <a:solidFill>
                  <a:srgbClr val="0000FF"/>
                </a:solidFill>
                <a:latin typeface="Palatino"/>
                <a:ea typeface="ＭＳ Ｐゴシック" charset="0"/>
                <a:cs typeface="Palatino"/>
              </a:rPr>
              <a:t>t</a:t>
            </a:r>
            <a:r>
              <a:rPr lang="en-US" sz="2200" i="1" baseline="-25000" dirty="0" smtClean="0">
                <a:solidFill>
                  <a:srgbClr val="0000FF"/>
                </a:solidFill>
                <a:latin typeface="Palatino"/>
                <a:ea typeface="ＭＳ Ｐゴシック" charset="0"/>
                <a:cs typeface="Palatino"/>
              </a:rPr>
              <a:t>i</a:t>
            </a:r>
            <a:r>
              <a:rPr lang="en-US" sz="2200" baseline="30000" dirty="0" smtClean="0">
                <a:solidFill>
                  <a:srgbClr val="0000FF"/>
                </a:solidFill>
                <a:latin typeface="Palatino"/>
                <a:ea typeface="ＭＳ Ｐゴシック" charset="0"/>
                <a:cs typeface="Palatino"/>
              </a:rPr>
              <a:t>2</a:t>
            </a:r>
            <a:r>
              <a:rPr lang="en-US" sz="2200" dirty="0" smtClean="0">
                <a:solidFill>
                  <a:srgbClr val="0000FF"/>
                </a:solidFill>
                <a:latin typeface="Palatino"/>
                <a:cs typeface="Palatino"/>
              </a:rPr>
              <a:t> </a:t>
            </a:r>
            <a:r>
              <a:rPr lang="en-US" sz="2200" dirty="0" smtClean="0">
                <a:latin typeface="Palatino"/>
                <a:ea typeface="ＭＳ Ｐゴシック" charset="0"/>
                <a:cs typeface="Palatino"/>
              </a:rPr>
              <a:t>+ </a:t>
            </a:r>
            <a:r>
              <a:rPr lang="en-US" sz="2200" i="1" dirty="0" smtClean="0">
                <a:solidFill>
                  <a:srgbClr val="FF0000"/>
                </a:solidFill>
                <a:latin typeface="Palatino"/>
                <a:ea typeface="ＭＳ Ｐゴシック" charset="0"/>
                <a:cs typeface="Palatino"/>
              </a:rPr>
              <a:t>β</a:t>
            </a:r>
            <a:r>
              <a:rPr lang="en-US" sz="2200" baseline="-25000" dirty="0" smtClean="0">
                <a:solidFill>
                  <a:srgbClr val="FF0000"/>
                </a:solidFill>
                <a:latin typeface="Palatino"/>
                <a:ea typeface="ＭＳ Ｐゴシック" charset="0"/>
                <a:cs typeface="Palatino"/>
              </a:rPr>
              <a:t>1</a:t>
            </a:r>
            <a:r>
              <a:rPr lang="en-US" sz="2200" i="1" dirty="0" smtClean="0">
                <a:solidFill>
                  <a:srgbClr val="FF0000"/>
                </a:solidFill>
                <a:latin typeface="Palatino"/>
                <a:ea typeface="ＭＳ Ｐゴシック" charset="0"/>
                <a:cs typeface="Palatino"/>
              </a:rPr>
              <a:t>x</a:t>
            </a:r>
            <a:r>
              <a:rPr lang="en-US" sz="2200" baseline="-25000" dirty="0" smtClean="0">
                <a:solidFill>
                  <a:srgbClr val="FF0000"/>
                </a:solidFill>
                <a:latin typeface="Palatino"/>
                <a:ea typeface="ＭＳ Ｐゴシック" charset="0"/>
                <a:cs typeface="Palatino"/>
              </a:rPr>
              <a:t>1</a:t>
            </a:r>
            <a:r>
              <a:rPr lang="en-US" sz="2200" i="1" baseline="-25000" dirty="0" smtClean="0">
                <a:solidFill>
                  <a:srgbClr val="FF0000"/>
                </a:solidFill>
                <a:latin typeface="Palatino"/>
                <a:ea typeface="ＭＳ Ｐゴシック" charset="0"/>
                <a:cs typeface="Palatino"/>
              </a:rPr>
              <a:t>i</a:t>
            </a:r>
            <a:r>
              <a:rPr lang="en-US" sz="2200" dirty="0" smtClean="0">
                <a:solidFill>
                  <a:srgbClr val="FF0000"/>
                </a:solidFill>
                <a:latin typeface="Palatino"/>
                <a:ea typeface="ＭＳ Ｐゴシック" charset="0"/>
                <a:cs typeface="Palatino"/>
              </a:rPr>
              <a:t> </a:t>
            </a:r>
            <a:r>
              <a:rPr lang="en-US" sz="2200" dirty="0">
                <a:solidFill>
                  <a:srgbClr val="FF0000"/>
                </a:solidFill>
                <a:latin typeface="Palatino"/>
                <a:ea typeface="ＭＳ Ｐゴシック" charset="0"/>
                <a:cs typeface="Palatino"/>
              </a:rPr>
              <a:t>+… + </a:t>
            </a:r>
            <a:r>
              <a:rPr lang="en-US" sz="2200" i="1" dirty="0">
                <a:solidFill>
                  <a:srgbClr val="FF0000"/>
                </a:solidFill>
                <a:latin typeface="Palatino"/>
                <a:ea typeface="ＭＳ Ｐゴシック" charset="0"/>
                <a:cs typeface="Palatino"/>
              </a:rPr>
              <a:t>β</a:t>
            </a:r>
            <a:r>
              <a:rPr lang="en-US" sz="2200" i="1" baseline="-25000" dirty="0" err="1">
                <a:solidFill>
                  <a:srgbClr val="FF0000"/>
                </a:solidFill>
                <a:latin typeface="Palatino"/>
                <a:ea typeface="ＭＳ Ｐゴシック" charset="0"/>
                <a:cs typeface="Palatino"/>
              </a:rPr>
              <a:t>k</a:t>
            </a:r>
            <a:r>
              <a:rPr lang="en-US" sz="2200" i="1" dirty="0" err="1">
                <a:solidFill>
                  <a:srgbClr val="FF0000"/>
                </a:solidFill>
                <a:latin typeface="Palatino"/>
                <a:ea typeface="ＭＳ Ｐゴシック" charset="0"/>
                <a:cs typeface="Palatino"/>
              </a:rPr>
              <a:t>x</a:t>
            </a:r>
            <a:r>
              <a:rPr lang="en-US" sz="2200" i="1" baseline="-25000" dirty="0" err="1">
                <a:solidFill>
                  <a:srgbClr val="FF0000"/>
                </a:solidFill>
                <a:latin typeface="Palatino"/>
                <a:ea typeface="ＭＳ Ｐゴシック" charset="0"/>
                <a:cs typeface="Palatino"/>
              </a:rPr>
              <a:t>ki</a:t>
            </a:r>
            <a:r>
              <a:rPr lang="en-US" sz="2200" dirty="0">
                <a:solidFill>
                  <a:srgbClr val="FF0000"/>
                </a:solidFill>
                <a:latin typeface="Palatino"/>
                <a:ea typeface="ＭＳ Ｐゴシック" charset="0"/>
                <a:cs typeface="Palatino"/>
              </a:rPr>
              <a:t> </a:t>
            </a:r>
            <a:r>
              <a:rPr lang="en-US" sz="2200" dirty="0" smtClean="0">
                <a:latin typeface="Palatino"/>
                <a:ea typeface="ＭＳ Ｐゴシック" charset="0"/>
                <a:cs typeface="Palatino"/>
              </a:rPr>
              <a:t>+…+ </a:t>
            </a:r>
            <a:r>
              <a:rPr lang="en-US" sz="2200" i="1" dirty="0" err="1">
                <a:latin typeface="Palatino"/>
                <a:ea typeface="ＭＳ Ｐゴシック" charset="0"/>
                <a:cs typeface="Palatino"/>
              </a:rPr>
              <a:t>ε</a:t>
            </a:r>
            <a:r>
              <a:rPr lang="en-US" sz="2200" i="1" baseline="-25000" dirty="0" err="1">
                <a:latin typeface="Palatino"/>
                <a:ea typeface="ＭＳ Ｐゴシック" charset="0"/>
                <a:cs typeface="Palatino"/>
              </a:rPr>
              <a:t>i</a:t>
            </a:r>
            <a:endParaRPr lang="en-US" sz="2200" i="1" baseline="-25000" dirty="0">
              <a:latin typeface="Palatino"/>
              <a:ea typeface="ＭＳ Ｐゴシック" charset="0"/>
              <a:cs typeface="Palatino"/>
            </a:endParaRPr>
          </a:p>
          <a:p>
            <a:pPr lvl="1">
              <a:buFont typeface="Wingdings" charset="2"/>
              <a:buChar char="Ø"/>
            </a:pPr>
            <a:r>
              <a:rPr lang="en-US" sz="2200" i="1" baseline="-25000" dirty="0">
                <a:latin typeface="Palatino"/>
                <a:ea typeface="ＭＳ Ｐゴシック" charset="0"/>
                <a:cs typeface="Palatino"/>
              </a:rPr>
              <a:t> </a:t>
            </a:r>
            <a:r>
              <a:rPr lang="en-US" sz="2200" b="1" dirty="0">
                <a:latin typeface="Palatino"/>
                <a:ea typeface="ＭＳ Ｐゴシック" charset="0"/>
                <a:cs typeface="Palatino"/>
              </a:rPr>
              <a:t>y</a:t>
            </a:r>
            <a:r>
              <a:rPr lang="en-US" sz="2200" dirty="0">
                <a:latin typeface="Palatino"/>
                <a:ea typeface="ＭＳ Ｐゴシック" charset="0"/>
                <a:cs typeface="Palatino"/>
              </a:rPr>
              <a:t> = </a:t>
            </a:r>
            <a:r>
              <a:rPr lang="en-US" sz="2200" b="1" dirty="0">
                <a:latin typeface="Palatino"/>
                <a:ea typeface="ＭＳ Ｐゴシック" charset="0"/>
                <a:cs typeface="Palatino"/>
              </a:rPr>
              <a:t>Xβ</a:t>
            </a:r>
            <a:r>
              <a:rPr lang="en-US" sz="2200" dirty="0">
                <a:latin typeface="Palatino"/>
                <a:ea typeface="ＭＳ Ｐゴシック" charset="0"/>
                <a:cs typeface="Palatino"/>
              </a:rPr>
              <a:t> + </a:t>
            </a:r>
            <a:r>
              <a:rPr lang="en-US" sz="2200" b="1" dirty="0" err="1">
                <a:latin typeface="Palatino"/>
                <a:ea typeface="ＭＳ Ｐゴシック" charset="0"/>
                <a:cs typeface="Palatino"/>
              </a:rPr>
              <a:t>ε</a:t>
            </a:r>
            <a:r>
              <a:rPr lang="en-US" sz="2200" b="1" dirty="0">
                <a:latin typeface="Palatino"/>
                <a:ea typeface="ＭＳ Ｐゴシック" charset="0"/>
                <a:cs typeface="Palatino"/>
              </a:rPr>
              <a:t>, X </a:t>
            </a:r>
            <a:r>
              <a:rPr lang="en-US" sz="2200" dirty="0">
                <a:latin typeface="Palatino"/>
                <a:cs typeface="Palatino"/>
              </a:rPr>
              <a:t>= </a:t>
            </a:r>
            <a:r>
              <a:rPr lang="en-US" sz="2400" dirty="0" smtClean="0">
                <a:latin typeface="Palatino"/>
                <a:cs typeface="Palatino"/>
              </a:rPr>
              <a:t>[1, </a:t>
            </a:r>
            <a:r>
              <a:rPr lang="en-US" sz="2400" i="1" dirty="0" smtClean="0">
                <a:latin typeface="Palatino"/>
                <a:cs typeface="Palatino"/>
              </a:rPr>
              <a:t>t</a:t>
            </a:r>
            <a:r>
              <a:rPr lang="en-US" sz="2400" dirty="0" smtClean="0">
                <a:latin typeface="Palatino"/>
                <a:cs typeface="Palatino"/>
              </a:rPr>
              <a:t>, </a:t>
            </a:r>
            <a:r>
              <a:rPr lang="en-US" sz="2400" i="1" dirty="0" smtClean="0">
                <a:latin typeface="Palatino"/>
                <a:ea typeface="ＭＳ Ｐゴシック" charset="0"/>
                <a:cs typeface="Palatino"/>
              </a:rPr>
              <a:t>t</a:t>
            </a:r>
            <a:r>
              <a:rPr lang="en-US" sz="2400" baseline="30000" dirty="0" smtClean="0">
                <a:latin typeface="Palatino"/>
                <a:ea typeface="ＭＳ Ｐゴシック" charset="0"/>
                <a:cs typeface="Palatino"/>
              </a:rPr>
              <a:t>2</a:t>
            </a:r>
            <a:r>
              <a:rPr lang="en-US" sz="2400" dirty="0" smtClean="0">
                <a:latin typeface="Palatino"/>
                <a:cs typeface="Palatino"/>
              </a:rPr>
              <a:t>, </a:t>
            </a:r>
            <a:r>
              <a:rPr lang="en-US" sz="2400" i="1" dirty="0" smtClean="0">
                <a:latin typeface="Palatino"/>
                <a:cs typeface="Palatino"/>
              </a:rPr>
              <a:t>x</a:t>
            </a:r>
            <a:r>
              <a:rPr lang="en-US" sz="2400" baseline="-25000" dirty="0" smtClean="0">
                <a:latin typeface="Palatino"/>
                <a:cs typeface="Palatino"/>
              </a:rPr>
              <a:t>1</a:t>
            </a:r>
            <a:r>
              <a:rPr lang="en-US" sz="2400" dirty="0" smtClean="0">
                <a:latin typeface="Palatino"/>
                <a:cs typeface="Palatino"/>
              </a:rPr>
              <a:t>, </a:t>
            </a:r>
            <a:r>
              <a:rPr lang="en-US" sz="2400" i="1" dirty="0" smtClean="0">
                <a:latin typeface="Palatino"/>
                <a:cs typeface="Palatino"/>
              </a:rPr>
              <a:t>x</a:t>
            </a:r>
            <a:r>
              <a:rPr lang="en-US" sz="2400" baseline="-25000" dirty="0" smtClean="0">
                <a:latin typeface="Palatino"/>
                <a:cs typeface="Palatino"/>
              </a:rPr>
              <a:t>2</a:t>
            </a:r>
            <a:r>
              <a:rPr lang="en-US" sz="2400" dirty="0" smtClean="0">
                <a:latin typeface="Palatino"/>
                <a:cs typeface="Palatino"/>
              </a:rPr>
              <a:t>, …, </a:t>
            </a:r>
            <a:r>
              <a:rPr lang="en-US" sz="2400" i="1" dirty="0" err="1" smtClean="0">
                <a:latin typeface="Palatino"/>
                <a:cs typeface="Palatino"/>
              </a:rPr>
              <a:t>x</a:t>
            </a:r>
            <a:r>
              <a:rPr lang="en-US" sz="2400" i="1" baseline="-25000" dirty="0" err="1" smtClean="0">
                <a:latin typeface="Palatino"/>
                <a:cs typeface="Palatino"/>
              </a:rPr>
              <a:t>k</a:t>
            </a:r>
            <a:r>
              <a:rPr lang="en-US" sz="2400" dirty="0" smtClean="0">
                <a:latin typeface="Palatino"/>
                <a:cs typeface="Palatino"/>
              </a:rPr>
              <a:t>, …]</a:t>
            </a:r>
            <a:endParaRPr lang="en-US" sz="2200" dirty="0" smtClean="0">
              <a:latin typeface="Palatino"/>
              <a:cs typeface="Palatino"/>
            </a:endParaRPr>
          </a:p>
          <a:p>
            <a:pPr lvl="1">
              <a:buFont typeface="Wingdings" charset="2"/>
              <a:buChar char="Ø"/>
            </a:pPr>
            <a:r>
              <a:rPr lang="en-US" sz="2200" dirty="0">
                <a:solidFill>
                  <a:prstClr val="black"/>
                </a:solidFill>
                <a:latin typeface="Palatino"/>
                <a:ea typeface="ＭＳ Ｐゴシック" charset="0"/>
                <a:cs typeface="Palatino"/>
              </a:rPr>
              <a:t>In AFNI </a:t>
            </a:r>
            <a:r>
              <a:rPr lang="en-US" sz="2200" dirty="0" smtClean="0">
                <a:solidFill>
                  <a:srgbClr val="008000"/>
                </a:solidFill>
                <a:latin typeface="Palatino"/>
                <a:ea typeface="ＭＳ Ｐゴシック" charset="0"/>
                <a:cs typeface="Palatino"/>
              </a:rPr>
              <a:t>baseline + slow drift</a:t>
            </a:r>
            <a:r>
              <a:rPr lang="en-US" sz="2200" dirty="0">
                <a:solidFill>
                  <a:prstClr val="black"/>
                </a:solidFill>
                <a:latin typeface="Palatino"/>
                <a:ea typeface="ＭＳ Ｐゴシック" charset="0"/>
                <a:cs typeface="Palatino"/>
              </a:rPr>
              <a:t> is modeled with </a:t>
            </a:r>
            <a:r>
              <a:rPr lang="en-US" sz="2200" dirty="0" smtClean="0">
                <a:solidFill>
                  <a:prstClr val="black"/>
                </a:solidFill>
                <a:latin typeface="Palatino"/>
                <a:ea typeface="ＭＳ Ｐゴシック" charset="0"/>
                <a:cs typeface="Palatino"/>
              </a:rPr>
              <a:t>polynomials</a:t>
            </a:r>
          </a:p>
          <a:p>
            <a:pPr lvl="2">
              <a:buFont typeface="Courier New"/>
              <a:buChar char="o"/>
            </a:pPr>
            <a:r>
              <a:rPr lang="en-US" sz="2000" dirty="0" smtClean="0">
                <a:solidFill>
                  <a:prstClr val="black"/>
                </a:solidFill>
                <a:latin typeface="Palatino"/>
                <a:ea typeface="ＭＳ Ｐゴシック" charset="0"/>
                <a:cs typeface="Palatino"/>
              </a:rPr>
              <a:t>A longer run needs a higher order of polynomials</a:t>
            </a:r>
          </a:p>
          <a:p>
            <a:pPr lvl="3">
              <a:buFont typeface="Wingdings" charset="2"/>
              <a:buChar char="§"/>
            </a:pPr>
            <a:r>
              <a:rPr lang="en-US" sz="1600" dirty="0" smtClean="0">
                <a:solidFill>
                  <a:prstClr val="black"/>
                </a:solidFill>
                <a:latin typeface="Palatino"/>
                <a:ea typeface="ＭＳ Ｐゴシック" charset="0"/>
                <a:cs typeface="Palatino"/>
              </a:rPr>
              <a:t>One order per 150 sec</a:t>
            </a:r>
            <a:endParaRPr lang="en-US" sz="1600" dirty="0">
              <a:solidFill>
                <a:prstClr val="black"/>
              </a:solidFill>
              <a:latin typeface="Palatino"/>
              <a:ea typeface="ＭＳ Ｐゴシック" charset="0"/>
              <a:cs typeface="Palatino"/>
            </a:endParaRPr>
          </a:p>
          <a:p>
            <a:pPr lvl="2">
              <a:buFont typeface="Courier New"/>
              <a:buChar char="o"/>
            </a:pPr>
            <a:r>
              <a:rPr lang="en-US" sz="2000" dirty="0" smtClean="0">
                <a:solidFill>
                  <a:prstClr val="black"/>
                </a:solidFill>
                <a:latin typeface="Palatino"/>
                <a:ea typeface="ＭＳ Ｐゴシック" charset="0"/>
                <a:cs typeface="Palatino"/>
              </a:rPr>
              <a:t>With </a:t>
            </a:r>
            <a:r>
              <a:rPr lang="en-US" sz="2000" i="1" dirty="0">
                <a:solidFill>
                  <a:prstClr val="black"/>
                </a:solidFill>
                <a:latin typeface="Palatino"/>
                <a:ea typeface="ＭＳ Ｐゴシック" charset="0"/>
                <a:cs typeface="Palatino"/>
              </a:rPr>
              <a:t>m</a:t>
            </a:r>
            <a:r>
              <a:rPr lang="en-US" sz="2000" dirty="0" smtClean="0">
                <a:solidFill>
                  <a:prstClr val="black"/>
                </a:solidFill>
                <a:latin typeface="Palatino"/>
                <a:ea typeface="ＭＳ Ｐゴシック" charset="0"/>
                <a:cs typeface="Palatino"/>
              </a:rPr>
              <a:t> runs, </a:t>
            </a:r>
            <a:r>
              <a:rPr lang="en-US" sz="2000" i="1" dirty="0" smtClean="0">
                <a:solidFill>
                  <a:prstClr val="black"/>
                </a:solidFill>
                <a:latin typeface="Palatino"/>
                <a:ea typeface="ＭＳ Ｐゴシック" charset="0"/>
                <a:cs typeface="Palatino"/>
              </a:rPr>
              <a:t>m</a:t>
            </a:r>
            <a:r>
              <a:rPr lang="en-US" sz="2000" dirty="0" smtClean="0">
                <a:solidFill>
                  <a:prstClr val="black"/>
                </a:solidFill>
                <a:latin typeface="Palatino"/>
                <a:ea typeface="ＭＳ Ｐゴシック" charset="0"/>
                <a:cs typeface="Palatino"/>
              </a:rPr>
              <a:t> separate sets of polynomials needed to account for temporal discontinuities across runs</a:t>
            </a:r>
          </a:p>
          <a:p>
            <a:pPr lvl="3">
              <a:buFont typeface="Wingdings" charset="2"/>
              <a:buChar char="§"/>
            </a:pPr>
            <a:r>
              <a:rPr lang="en-US" sz="1600" i="1" dirty="0" smtClean="0">
                <a:solidFill>
                  <a:prstClr val="black"/>
                </a:solidFill>
                <a:latin typeface="Palatino"/>
                <a:ea typeface="ＭＳ Ｐゴシック" charset="0"/>
                <a:cs typeface="Palatino"/>
              </a:rPr>
              <a:t>m</a:t>
            </a:r>
            <a:r>
              <a:rPr lang="en-US" sz="1600" dirty="0" smtClean="0">
                <a:solidFill>
                  <a:prstClr val="black"/>
                </a:solidFill>
                <a:latin typeface="Palatino"/>
                <a:ea typeface="ＭＳ Ｐゴシック" charset="0"/>
                <a:cs typeface="Palatino"/>
              </a:rPr>
              <a:t>(</a:t>
            </a:r>
            <a:r>
              <a:rPr lang="en-US" sz="1600" i="1" dirty="0" smtClean="0">
                <a:solidFill>
                  <a:prstClr val="black"/>
                </a:solidFill>
                <a:latin typeface="Palatino"/>
                <a:ea typeface="ＭＳ Ｐゴシック" charset="0"/>
                <a:cs typeface="Palatino"/>
              </a:rPr>
              <a:t>p</a:t>
            </a:r>
            <a:r>
              <a:rPr lang="en-US" sz="1600" dirty="0" smtClean="0">
                <a:solidFill>
                  <a:prstClr val="black"/>
                </a:solidFill>
                <a:latin typeface="Palatino"/>
                <a:ea typeface="ＭＳ Ｐゴシック" charset="0"/>
                <a:cs typeface="Palatino"/>
              </a:rPr>
              <a:t>+1) columns for </a:t>
            </a:r>
            <a:r>
              <a:rPr lang="en-US" sz="1600" dirty="0" smtClean="0">
                <a:solidFill>
                  <a:srgbClr val="008000"/>
                </a:solidFill>
                <a:latin typeface="Palatino"/>
                <a:ea typeface="ＭＳ Ｐゴシック" charset="0"/>
                <a:cs typeface="Palatino"/>
              </a:rPr>
              <a:t>baseline + slow drift</a:t>
            </a:r>
            <a:r>
              <a:rPr lang="en-US" sz="1600" dirty="0" smtClean="0">
                <a:solidFill>
                  <a:prstClr val="black"/>
                </a:solidFill>
                <a:latin typeface="Palatino"/>
                <a:ea typeface="ＭＳ Ｐゴシック" charset="0"/>
                <a:cs typeface="Palatino"/>
              </a:rPr>
              <a:t>: with </a:t>
            </a:r>
            <a:r>
              <a:rPr lang="en-US" sz="1600" i="1" dirty="0" smtClean="0">
                <a:solidFill>
                  <a:prstClr val="black"/>
                </a:solidFill>
                <a:latin typeface="Palatino"/>
                <a:ea typeface="ＭＳ Ｐゴシック" charset="0"/>
                <a:cs typeface="Palatino"/>
              </a:rPr>
              <a:t>p</a:t>
            </a:r>
            <a:r>
              <a:rPr lang="en-US" sz="1600" dirty="0" smtClean="0">
                <a:solidFill>
                  <a:prstClr val="black"/>
                </a:solidFill>
                <a:latin typeface="Palatino"/>
                <a:ea typeface="ＭＳ Ｐゴシック" charset="0"/>
                <a:cs typeface="Palatino"/>
              </a:rPr>
              <a:t>-order polynomials</a:t>
            </a:r>
            <a:endParaRPr lang="en-US" sz="1600" b="1" dirty="0" smtClean="0">
              <a:latin typeface="Palatino"/>
              <a:cs typeface="Palatino"/>
            </a:endParaRPr>
          </a:p>
          <a:p>
            <a:pPr lvl="1">
              <a:buFont typeface="Wingdings" charset="2"/>
              <a:buChar char="Ø"/>
            </a:pPr>
            <a:r>
              <a:rPr lang="en-US" sz="2400" dirty="0" smtClean="0">
                <a:latin typeface="Palatino"/>
                <a:cs typeface="Palatino"/>
              </a:rPr>
              <a:t>Other typical</a:t>
            </a:r>
            <a:r>
              <a:rPr lang="en-US" sz="2400" b="1" dirty="0" smtClean="0">
                <a:latin typeface="Palatino"/>
                <a:cs typeface="Palatino"/>
              </a:rPr>
              <a:t> </a:t>
            </a:r>
            <a:r>
              <a:rPr lang="en-US" sz="2400" dirty="0" smtClean="0">
                <a:solidFill>
                  <a:prstClr val="black"/>
                </a:solidFill>
                <a:latin typeface="Palatino"/>
                <a:ea typeface="ＭＳ Ｐゴシック" charset="0"/>
                <a:cs typeface="Palatino"/>
              </a:rPr>
              <a:t>effects </a:t>
            </a:r>
            <a:r>
              <a:rPr lang="en-US" sz="2400" dirty="0">
                <a:solidFill>
                  <a:prstClr val="black"/>
                </a:solidFill>
                <a:latin typeface="Palatino"/>
                <a:ea typeface="ＭＳ Ｐゴシック" charset="0"/>
                <a:cs typeface="Palatino"/>
              </a:rPr>
              <a:t>of no </a:t>
            </a:r>
            <a:r>
              <a:rPr lang="en-US" sz="2400" dirty="0" smtClean="0">
                <a:solidFill>
                  <a:prstClr val="black"/>
                </a:solidFill>
                <a:latin typeface="Palatino"/>
                <a:ea typeface="ＭＳ Ｐゴシック" charset="0"/>
                <a:cs typeface="Palatino"/>
              </a:rPr>
              <a:t>interest: head motion effects</a:t>
            </a:r>
            <a:endParaRPr lang="en-US" sz="2400" b="1" dirty="0">
              <a:latin typeface="Palatino"/>
              <a:cs typeface="Palatino"/>
            </a:endParaRPr>
          </a:p>
          <a:p>
            <a:pPr>
              <a:lnSpc>
                <a:spcPct val="92000"/>
              </a:lnSpc>
            </a:pPr>
            <a:endParaRPr lang="en-US" dirty="0">
              <a:latin typeface="Palatino"/>
              <a:ea typeface="ＭＳ Ｐゴシック" charset="0"/>
              <a:cs typeface="Palatino"/>
            </a:endParaRPr>
          </a:p>
          <a:p>
            <a:pPr marL="0" indent="0">
              <a:lnSpc>
                <a:spcPct val="95000"/>
              </a:lnSpc>
              <a:spcBef>
                <a:spcPct val="5000"/>
              </a:spcBef>
              <a:buSzTx/>
              <a:buNone/>
            </a:pPr>
            <a:endParaRPr lang="en-US"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15</a:t>
            </a:fld>
            <a:endParaRPr lang="en-US"/>
          </a:p>
        </p:txBody>
      </p:sp>
    </p:spTree>
    <p:extLst>
      <p:ext uri="{BB962C8B-B14F-4D97-AF65-F5344CB8AC3E}">
        <p14:creationId xmlns:p14="http://schemas.microsoft.com/office/powerpoint/2010/main" val="277417428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Design Matrix with </a:t>
            </a:r>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IRF</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buFont typeface="Arial" charset="0"/>
              <a:buChar char="•"/>
            </a:pPr>
            <a:r>
              <a:rPr lang="en-US" sz="2000" dirty="0" smtClean="0">
                <a:latin typeface="Palatino"/>
                <a:cs typeface="Palatino"/>
              </a:rPr>
              <a:t>Voxel-wise (massively </a:t>
            </a:r>
            <a:r>
              <a:rPr lang="en-US" sz="2000" dirty="0" err="1" smtClean="0">
                <a:latin typeface="Palatino"/>
                <a:cs typeface="Palatino"/>
              </a:rPr>
              <a:t>univariate</a:t>
            </a:r>
            <a:r>
              <a:rPr lang="en-US" sz="2000" dirty="0" smtClean="0">
                <a:latin typeface="Palatino"/>
                <a:cs typeface="Palatino"/>
              </a:rPr>
              <a:t>) linear model: </a:t>
            </a:r>
            <a:r>
              <a:rPr lang="en-US" sz="2000" i="1" dirty="0" smtClean="0">
                <a:solidFill>
                  <a:srgbClr val="3366FF"/>
                </a:solidFill>
                <a:latin typeface="Palatino"/>
                <a:cs typeface="Palatino"/>
              </a:rPr>
              <a:t>y</a:t>
            </a:r>
            <a:r>
              <a:rPr lang="en-US" sz="2000" dirty="0" smtClean="0">
                <a:solidFill>
                  <a:srgbClr val="3366FF"/>
                </a:solidFill>
                <a:latin typeface="Palatino"/>
                <a:cs typeface="Palatino"/>
              </a:rPr>
              <a:t> = X</a:t>
            </a:r>
            <a:r>
              <a:rPr lang="en-US" sz="2000" i="1" dirty="0" smtClean="0">
                <a:solidFill>
                  <a:srgbClr val="3366FF"/>
                </a:solidFill>
                <a:latin typeface="Palatino"/>
                <a:cs typeface="Palatino"/>
              </a:rPr>
              <a:t>β</a:t>
            </a:r>
            <a:r>
              <a:rPr lang="en-US" sz="2000" dirty="0" smtClean="0">
                <a:solidFill>
                  <a:srgbClr val="3366FF"/>
                </a:solidFill>
                <a:latin typeface="Palatino"/>
                <a:cs typeface="Palatino"/>
              </a:rPr>
              <a:t>+</a:t>
            </a:r>
            <a:r>
              <a:rPr lang="en-US" sz="2000" i="1" dirty="0" err="1" smtClean="0">
                <a:solidFill>
                  <a:srgbClr val="3366FF"/>
                </a:solidFill>
                <a:latin typeface="Palatino"/>
                <a:cs typeface="Palatino"/>
              </a:rPr>
              <a:t>ε</a:t>
            </a:r>
            <a:endParaRPr lang="en-US" sz="2000" i="1" dirty="0" smtClean="0">
              <a:solidFill>
                <a:srgbClr val="3366FF"/>
              </a:solidFill>
              <a:latin typeface="Palatino"/>
              <a:cs typeface="Palatino"/>
            </a:endParaRPr>
          </a:p>
          <a:p>
            <a:pPr lvl="1">
              <a:buFont typeface="Wingdings" charset="0"/>
              <a:buChar char="Ø"/>
            </a:pPr>
            <a:r>
              <a:rPr lang="en-US" sz="1800" dirty="0">
                <a:solidFill>
                  <a:srgbClr val="3366FF"/>
                </a:solidFill>
                <a:latin typeface="Palatino"/>
                <a:cs typeface="Palatino"/>
              </a:rPr>
              <a:t>X</a:t>
            </a:r>
            <a:r>
              <a:rPr lang="en-US" sz="1800" dirty="0">
                <a:latin typeface="Palatino"/>
                <a:cs typeface="Palatino"/>
              </a:rPr>
              <a:t>: explanatory variables (</a:t>
            </a:r>
            <a:r>
              <a:rPr lang="en-US" sz="1800" dirty="0" err="1">
                <a:latin typeface="Palatino"/>
                <a:cs typeface="Palatino"/>
              </a:rPr>
              <a:t>regressors</a:t>
            </a:r>
            <a:r>
              <a:rPr lang="en-US" sz="1800" dirty="0">
                <a:latin typeface="Palatino"/>
                <a:cs typeface="Palatino"/>
              </a:rPr>
              <a:t>) – </a:t>
            </a:r>
            <a:r>
              <a:rPr lang="en-US" sz="1800" dirty="0">
                <a:solidFill>
                  <a:srgbClr val="FF0000"/>
                </a:solidFill>
                <a:latin typeface="Palatino"/>
                <a:cs typeface="Palatino"/>
              </a:rPr>
              <a:t>same </a:t>
            </a:r>
            <a:r>
              <a:rPr lang="en-US" sz="1800" dirty="0">
                <a:latin typeface="Palatino"/>
                <a:cs typeface="Palatino"/>
              </a:rPr>
              <a:t>across voxels</a:t>
            </a:r>
          </a:p>
          <a:p>
            <a:pPr lvl="1">
              <a:buFont typeface="Wingdings" charset="0"/>
              <a:buChar char="Ø"/>
            </a:pPr>
            <a:r>
              <a:rPr lang="en-US" sz="1800" i="1" dirty="0" smtClean="0">
                <a:solidFill>
                  <a:srgbClr val="3366FF"/>
                </a:solidFill>
                <a:latin typeface="Palatino"/>
                <a:cs typeface="Palatino"/>
              </a:rPr>
              <a:t>y</a:t>
            </a:r>
            <a:r>
              <a:rPr lang="en-US" sz="1800" dirty="0" smtClean="0">
                <a:latin typeface="Palatino"/>
                <a:cs typeface="Palatino"/>
              </a:rPr>
              <a:t>: data (time series) at a voxel – </a:t>
            </a:r>
            <a:r>
              <a:rPr lang="en-US" sz="1800" dirty="0" smtClean="0">
                <a:solidFill>
                  <a:srgbClr val="FF0000"/>
                </a:solidFill>
                <a:latin typeface="Palatino"/>
                <a:cs typeface="Palatino"/>
              </a:rPr>
              <a:t>different </a:t>
            </a:r>
            <a:r>
              <a:rPr lang="en-US" sz="1800" dirty="0" smtClean="0">
                <a:latin typeface="Palatino"/>
                <a:cs typeface="Palatino"/>
              </a:rPr>
              <a:t>across voxels</a:t>
            </a:r>
          </a:p>
          <a:p>
            <a:pPr lvl="1">
              <a:buFont typeface="Wingdings" charset="0"/>
              <a:buChar char="Ø"/>
            </a:pPr>
            <a:r>
              <a:rPr lang="en-US" sz="1800" i="1" dirty="0" smtClean="0">
                <a:solidFill>
                  <a:srgbClr val="3366FF"/>
                </a:solidFill>
                <a:latin typeface="Palatino"/>
                <a:cs typeface="Palatino"/>
              </a:rPr>
              <a:t>β</a:t>
            </a:r>
            <a:r>
              <a:rPr lang="en-US" sz="1800" dirty="0" smtClean="0">
                <a:latin typeface="Palatino"/>
                <a:cs typeface="Palatino"/>
              </a:rPr>
              <a:t>: regression coefficients (effects) – </a:t>
            </a:r>
            <a:r>
              <a:rPr lang="en-US" sz="1800" dirty="0" smtClean="0">
                <a:solidFill>
                  <a:srgbClr val="FF0000"/>
                </a:solidFill>
                <a:latin typeface="Palatino"/>
                <a:cs typeface="Palatino"/>
              </a:rPr>
              <a:t>different </a:t>
            </a:r>
            <a:r>
              <a:rPr lang="en-US" sz="1800" dirty="0" smtClean="0">
                <a:latin typeface="Palatino"/>
                <a:cs typeface="Palatino"/>
              </a:rPr>
              <a:t>across voxels</a:t>
            </a:r>
          </a:p>
          <a:p>
            <a:pPr lvl="1">
              <a:buFont typeface="Wingdings" charset="0"/>
              <a:buChar char="Ø"/>
            </a:pPr>
            <a:r>
              <a:rPr lang="en-US" sz="1800" i="1" dirty="0" err="1" smtClean="0">
                <a:solidFill>
                  <a:srgbClr val="3366FF"/>
                </a:solidFill>
                <a:latin typeface="Palatino"/>
                <a:cs typeface="Palatino"/>
              </a:rPr>
              <a:t>ε</a:t>
            </a:r>
            <a:r>
              <a:rPr lang="en-US" sz="1800" dirty="0" smtClean="0">
                <a:latin typeface="Palatino"/>
                <a:cs typeface="Palatino"/>
              </a:rPr>
              <a:t>: anything we can’t account for – </a:t>
            </a:r>
            <a:r>
              <a:rPr lang="en-US" sz="1800" dirty="0" smtClean="0">
                <a:solidFill>
                  <a:srgbClr val="FF0000"/>
                </a:solidFill>
                <a:latin typeface="Palatino"/>
                <a:cs typeface="Palatino"/>
              </a:rPr>
              <a:t>different </a:t>
            </a:r>
            <a:r>
              <a:rPr lang="en-US" sz="1800" dirty="0" smtClean="0">
                <a:latin typeface="Palatino"/>
                <a:cs typeface="Palatino"/>
              </a:rPr>
              <a:t>across voxels</a:t>
            </a:r>
          </a:p>
          <a:p>
            <a:pPr>
              <a:buFont typeface="Arial" charset="0"/>
              <a:buChar char="•"/>
            </a:pPr>
            <a:r>
              <a:rPr lang="en-US" sz="2000" dirty="0" smtClean="0">
                <a:latin typeface="Palatino"/>
                <a:cs typeface="Palatino"/>
              </a:rPr>
              <a:t>Visualizing design matrix </a:t>
            </a:r>
            <a:r>
              <a:rPr lang="en-US" sz="2000" dirty="0" smtClean="0">
                <a:solidFill>
                  <a:srgbClr val="3366FF"/>
                </a:solidFill>
                <a:latin typeface="Palatino"/>
                <a:cs typeface="Palatino"/>
              </a:rPr>
              <a:t>X</a:t>
            </a:r>
            <a:r>
              <a:rPr lang="en-US" sz="2000" dirty="0" smtClean="0">
                <a:latin typeface="Palatino"/>
                <a:cs typeface="Palatino"/>
              </a:rPr>
              <a:t> = [1, </a:t>
            </a:r>
            <a:r>
              <a:rPr lang="en-US" sz="2000" i="1" dirty="0" smtClean="0">
                <a:latin typeface="Palatino"/>
                <a:cs typeface="Palatino"/>
              </a:rPr>
              <a:t>t</a:t>
            </a:r>
            <a:r>
              <a:rPr lang="en-US" sz="2000" dirty="0" smtClean="0">
                <a:latin typeface="Palatino"/>
                <a:cs typeface="Palatino"/>
              </a:rPr>
              <a:t>, </a:t>
            </a:r>
            <a:r>
              <a:rPr lang="en-US" sz="2000" i="1" dirty="0" smtClean="0">
                <a:latin typeface="Palatino"/>
                <a:ea typeface="ＭＳ Ｐゴシック" charset="0"/>
                <a:cs typeface="Palatino"/>
              </a:rPr>
              <a:t>t</a:t>
            </a:r>
            <a:r>
              <a:rPr lang="en-US" sz="2000" baseline="30000" dirty="0" smtClean="0">
                <a:latin typeface="Palatino"/>
                <a:ea typeface="ＭＳ Ｐゴシック" charset="0"/>
                <a:cs typeface="Palatino"/>
              </a:rPr>
              <a:t>2</a:t>
            </a:r>
            <a:r>
              <a:rPr lang="en-US" sz="2000" dirty="0" smtClean="0">
                <a:latin typeface="Palatino"/>
                <a:cs typeface="Palatino"/>
              </a:rPr>
              <a:t>, </a:t>
            </a:r>
            <a:r>
              <a:rPr lang="en-US" sz="2000" i="1" dirty="0" smtClean="0">
                <a:latin typeface="Palatino"/>
                <a:cs typeface="Palatino"/>
              </a:rPr>
              <a:t>x</a:t>
            </a:r>
            <a:r>
              <a:rPr lang="en-US" sz="2000" baseline="-25000" dirty="0" smtClean="0">
                <a:latin typeface="Palatino"/>
                <a:cs typeface="Palatino"/>
              </a:rPr>
              <a:t>1</a:t>
            </a:r>
            <a:r>
              <a:rPr lang="en-US" sz="2000" dirty="0" smtClean="0">
                <a:latin typeface="Palatino"/>
                <a:cs typeface="Palatino"/>
              </a:rPr>
              <a:t>, </a:t>
            </a:r>
            <a:r>
              <a:rPr lang="en-US" sz="2000" i="1" dirty="0" smtClean="0">
                <a:latin typeface="Palatino"/>
                <a:cs typeface="Palatino"/>
              </a:rPr>
              <a:t>x</a:t>
            </a:r>
            <a:r>
              <a:rPr lang="en-US" sz="2000" baseline="-25000" dirty="0" smtClean="0">
                <a:latin typeface="Palatino"/>
                <a:cs typeface="Palatino"/>
              </a:rPr>
              <a:t>2</a:t>
            </a:r>
            <a:r>
              <a:rPr lang="en-US" sz="2000" dirty="0" smtClean="0">
                <a:latin typeface="Palatino"/>
                <a:cs typeface="Palatino"/>
              </a:rPr>
              <a:t>, …, </a:t>
            </a:r>
            <a:r>
              <a:rPr lang="en-US" sz="2000" i="1" dirty="0" err="1" smtClean="0">
                <a:latin typeface="Palatino"/>
                <a:cs typeface="Palatino"/>
              </a:rPr>
              <a:t>x</a:t>
            </a:r>
            <a:r>
              <a:rPr lang="en-US" sz="2000" i="1" baseline="-25000" dirty="0" err="1" smtClean="0">
                <a:latin typeface="Palatino"/>
                <a:cs typeface="Palatino"/>
              </a:rPr>
              <a:t>k</a:t>
            </a:r>
            <a:r>
              <a:rPr lang="en-US" sz="2000" dirty="0" smtClean="0">
                <a:latin typeface="Palatino"/>
                <a:cs typeface="Palatino"/>
              </a:rPr>
              <a:t>, …] in </a:t>
            </a:r>
            <a:r>
              <a:rPr lang="en-US" sz="2000" dirty="0" err="1" smtClean="0">
                <a:latin typeface="Palatino"/>
                <a:cs typeface="Palatino"/>
              </a:rPr>
              <a:t>grayscale</a:t>
            </a:r>
            <a:endParaRPr lang="en-US" sz="2000" dirty="0" smtClean="0">
              <a:latin typeface="Palatino"/>
              <a:cs typeface="Palatino"/>
            </a:endParaRPr>
          </a:p>
          <a:p>
            <a:pPr>
              <a:lnSpc>
                <a:spcPct val="92000"/>
              </a:lnSpc>
            </a:pPr>
            <a:endParaRPr lang="en-US" dirty="0">
              <a:latin typeface="Palatino"/>
              <a:ea typeface="ＭＳ Ｐゴシック" charset="0"/>
              <a:cs typeface="Palatino"/>
            </a:endParaRPr>
          </a:p>
          <a:p>
            <a:pPr marL="0" indent="0">
              <a:lnSpc>
                <a:spcPct val="95000"/>
              </a:lnSpc>
              <a:spcBef>
                <a:spcPct val="5000"/>
              </a:spcBef>
              <a:buSzTx/>
              <a:buNone/>
            </a:pPr>
            <a:endParaRPr lang="en-US" dirty="0" smtClean="0">
              <a:latin typeface="Palatino"/>
              <a:ea typeface="ＭＳ Ｐゴシック" charset="0"/>
              <a:cs typeface="Palatino"/>
            </a:endParaRPr>
          </a:p>
        </p:txBody>
      </p:sp>
      <p:grpSp>
        <p:nvGrpSpPr>
          <p:cNvPr id="10" name="Group 9"/>
          <p:cNvGrpSpPr/>
          <p:nvPr/>
        </p:nvGrpSpPr>
        <p:grpSpPr>
          <a:xfrm>
            <a:off x="592889" y="2951267"/>
            <a:ext cx="3967236" cy="3594896"/>
            <a:chOff x="209549" y="555054"/>
            <a:chExt cx="5137151" cy="5636196"/>
          </a:xfrm>
        </p:grpSpPr>
        <p:sp>
          <p:nvSpPr>
            <p:cNvPr id="22" name="Text Box 14"/>
            <p:cNvSpPr txBox="1">
              <a:spLocks noChangeArrowheads="1"/>
            </p:cNvSpPr>
            <p:nvPr/>
          </p:nvSpPr>
          <p:spPr bwMode="auto">
            <a:xfrm>
              <a:off x="209549" y="555054"/>
              <a:ext cx="2040321" cy="53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u="sng" dirty="0"/>
                <a:t>b</a:t>
              </a:r>
              <a:r>
                <a:rPr lang="en-US" sz="1600" u="sng" dirty="0" smtClean="0"/>
                <a:t>aseline + drift</a:t>
              </a:r>
              <a:endParaRPr lang="en-US" u="sng" dirty="0"/>
            </a:p>
          </p:txBody>
        </p:sp>
        <p:sp>
          <p:nvSpPr>
            <p:cNvPr id="23" name="WordArt 15"/>
            <p:cNvSpPr>
              <a:spLocks noChangeArrowheads="1" noChangeShapeType="1" noTextEdit="1"/>
            </p:cNvSpPr>
            <p:nvPr/>
          </p:nvSpPr>
          <p:spPr bwMode="auto">
            <a:xfrm rot="5400000" flipH="1" flipV="1">
              <a:off x="1215231" y="97632"/>
              <a:ext cx="185737" cy="2197100"/>
            </a:xfrm>
            <a:prstGeom prst="rect">
              <a:avLst/>
            </a:prstGeom>
          </p:spPr>
          <p:txBody>
            <a:bodyPr wrap="none" fromWordArt="1">
              <a:prstTxWarp prst="textPlain">
                <a:avLst>
                  <a:gd name="adj" fmla="val 53463"/>
                </a:avLst>
              </a:prstTxWarp>
            </a:bodyPr>
            <a:lstStyle/>
            <a:p>
              <a:r>
                <a:rPr lang="en-US" sz="9600" kern="10" dirty="0">
                  <a:ln w="9525">
                    <a:solidFill>
                      <a:srgbClr val="1218A4"/>
                    </a:solidFill>
                    <a:round/>
                    <a:headEnd/>
                    <a:tailEnd/>
                  </a:ln>
                  <a:solidFill>
                    <a:srgbClr val="FF011C"/>
                  </a:solidFill>
                  <a:latin typeface="Arial Narrow"/>
                  <a:ea typeface="Arial Narrow"/>
                  <a:cs typeface="Arial Narrow"/>
                </a:rPr>
                <a:t>}</a:t>
              </a:r>
            </a:p>
          </p:txBody>
        </p:sp>
        <p:sp>
          <p:nvSpPr>
            <p:cNvPr id="24" name="Rectangle 22"/>
            <p:cNvSpPr>
              <a:spLocks noChangeArrowheads="1"/>
            </p:cNvSpPr>
            <p:nvPr/>
          </p:nvSpPr>
          <p:spPr bwMode="auto">
            <a:xfrm>
              <a:off x="2249870" y="572518"/>
              <a:ext cx="1024913" cy="53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600" u="sng" dirty="0" smtClean="0"/>
                <a:t> </a:t>
              </a:r>
              <a:r>
                <a:rPr lang="en-US" sz="1600" u="sng" dirty="0"/>
                <a:t>stimuli</a:t>
              </a:r>
              <a:endParaRPr lang="en-US" sz="1600" dirty="0"/>
            </a:p>
          </p:txBody>
        </p:sp>
        <p:sp>
          <p:nvSpPr>
            <p:cNvPr id="25" name="Rectangle 23"/>
            <p:cNvSpPr>
              <a:spLocks noChangeArrowheads="1"/>
            </p:cNvSpPr>
            <p:nvPr/>
          </p:nvSpPr>
          <p:spPr bwMode="auto">
            <a:xfrm>
              <a:off x="3590271" y="569218"/>
              <a:ext cx="1617920" cy="53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600" u="sng" dirty="0"/>
                <a:t>h</a:t>
              </a:r>
              <a:r>
                <a:rPr lang="en-US" sz="1600" u="sng" dirty="0" smtClean="0"/>
                <a:t>ead motion</a:t>
              </a:r>
              <a:endParaRPr lang="en-US" dirty="0"/>
            </a:p>
          </p:txBody>
        </p:sp>
        <p:sp>
          <p:nvSpPr>
            <p:cNvPr id="26" name="WordArt 24"/>
            <p:cNvSpPr>
              <a:spLocks noChangeArrowheads="1" noChangeShapeType="1" noTextEdit="1"/>
            </p:cNvSpPr>
            <p:nvPr/>
          </p:nvSpPr>
          <p:spPr bwMode="auto">
            <a:xfrm rot="5400000" flipH="1" flipV="1">
              <a:off x="2690813" y="835025"/>
              <a:ext cx="192088" cy="693737"/>
            </a:xfrm>
            <a:prstGeom prst="rect">
              <a:avLst/>
            </a:prstGeom>
          </p:spPr>
          <p:txBody>
            <a:bodyPr wrap="none" fromWordArt="1">
              <a:prstTxWarp prst="textPlain">
                <a:avLst>
                  <a:gd name="adj" fmla="val 53463"/>
                </a:avLst>
              </a:prstTxWarp>
            </a:bodyPr>
            <a:lstStyle/>
            <a:p>
              <a:r>
                <a:rPr lang="en-US" sz="9600" kern="10">
                  <a:ln w="9525">
                    <a:solidFill>
                      <a:srgbClr val="1218A4"/>
                    </a:solidFill>
                    <a:round/>
                    <a:headEnd/>
                    <a:tailEnd/>
                  </a:ln>
                  <a:solidFill>
                    <a:srgbClr val="FF011C"/>
                  </a:solidFill>
                  <a:latin typeface="Arial Narrow"/>
                  <a:ea typeface="Arial Narrow"/>
                  <a:cs typeface="Arial Narrow"/>
                </a:rPr>
                <a:t>}</a:t>
              </a:r>
            </a:p>
          </p:txBody>
        </p:sp>
        <p:sp>
          <p:nvSpPr>
            <p:cNvPr id="27" name="WordArt 25"/>
            <p:cNvSpPr>
              <a:spLocks noChangeArrowheads="1" noChangeShapeType="1" noTextEdit="1"/>
            </p:cNvSpPr>
            <p:nvPr/>
          </p:nvSpPr>
          <p:spPr bwMode="auto">
            <a:xfrm rot="5400000" flipH="1" flipV="1">
              <a:off x="4161632" y="100806"/>
              <a:ext cx="190500" cy="2179637"/>
            </a:xfrm>
            <a:prstGeom prst="rect">
              <a:avLst/>
            </a:prstGeom>
          </p:spPr>
          <p:txBody>
            <a:bodyPr wrap="none" fromWordArt="1">
              <a:prstTxWarp prst="textPlain">
                <a:avLst>
                  <a:gd name="adj" fmla="val 53463"/>
                </a:avLst>
              </a:prstTxWarp>
            </a:bodyPr>
            <a:lstStyle/>
            <a:p>
              <a:r>
                <a:rPr lang="en-US" sz="9600" kern="10">
                  <a:ln w="9525">
                    <a:solidFill>
                      <a:srgbClr val="1218A4"/>
                    </a:solidFill>
                    <a:round/>
                    <a:headEnd/>
                    <a:tailEnd/>
                  </a:ln>
                  <a:solidFill>
                    <a:srgbClr val="FF011C"/>
                  </a:solidFill>
                  <a:latin typeface="Arial Narrow"/>
                  <a:ea typeface="Arial Narrow"/>
                  <a:cs typeface="Arial Narrow"/>
                </a:rPr>
                <a:t>}</a:t>
              </a:r>
            </a:p>
          </p:txBody>
        </p:sp>
        <p:pic>
          <p:nvPicPr>
            <p:cNvPr id="28" name="Picture 11" descr="rall_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354138"/>
              <a:ext cx="5118100"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angle 27"/>
          <p:cNvSpPr>
            <a:spLocks noChangeArrowheads="1"/>
          </p:cNvSpPr>
          <p:nvPr/>
        </p:nvSpPr>
        <p:spPr bwMode="auto">
          <a:xfrm>
            <a:off x="5024952" y="3817130"/>
            <a:ext cx="34766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buFontTx/>
              <a:buChar char="•"/>
            </a:pPr>
            <a:r>
              <a:rPr lang="en-US" sz="1800" dirty="0"/>
              <a:t> 6 drift effect </a:t>
            </a:r>
            <a:r>
              <a:rPr lang="en-US" sz="1800" dirty="0" err="1"/>
              <a:t>regressors</a:t>
            </a:r>
            <a:endParaRPr lang="en-US" sz="1800" dirty="0"/>
          </a:p>
          <a:p>
            <a:pPr lvl="1" algn="l">
              <a:buSzPct val="50000"/>
              <a:buFont typeface="Wingdings" charset="0"/>
              <a:buChar char="Ø"/>
            </a:pPr>
            <a:r>
              <a:rPr lang="en-US" sz="1800" dirty="0"/>
              <a:t> linear baseline</a:t>
            </a:r>
          </a:p>
          <a:p>
            <a:pPr lvl="1" algn="l">
              <a:buSzPct val="50000"/>
              <a:buFont typeface="Wingdings" charset="0"/>
              <a:buChar char="Ø"/>
            </a:pPr>
            <a:r>
              <a:rPr lang="en-US" sz="1800" dirty="0"/>
              <a:t> 3 runs </a:t>
            </a:r>
            <a:r>
              <a:rPr lang="en-US" sz="1800" dirty="0" smtClean="0"/>
              <a:t>x 2 parameters</a:t>
            </a:r>
            <a:r>
              <a:rPr lang="en-US" sz="1800" dirty="0"/>
              <a:t>/run</a:t>
            </a:r>
          </a:p>
          <a:p>
            <a:pPr algn="l">
              <a:buFontTx/>
              <a:buChar char="•"/>
            </a:pPr>
            <a:endParaRPr lang="en-US" sz="1800" dirty="0" smtClean="0"/>
          </a:p>
          <a:p>
            <a:pPr algn="l">
              <a:buFontTx/>
              <a:buChar char="•"/>
            </a:pPr>
            <a:r>
              <a:rPr lang="en-US" sz="1800" dirty="0" smtClean="0"/>
              <a:t>2 </a:t>
            </a:r>
            <a:r>
              <a:rPr lang="en-US" sz="1800" dirty="0" err="1"/>
              <a:t>regressors</a:t>
            </a:r>
            <a:r>
              <a:rPr lang="en-US" sz="1800" dirty="0"/>
              <a:t> of interest</a:t>
            </a:r>
          </a:p>
          <a:p>
            <a:pPr lvl="1" algn="l">
              <a:buSzPct val="50000"/>
              <a:buFont typeface="Wingdings" charset="0"/>
              <a:buNone/>
            </a:pPr>
            <a:endParaRPr lang="en-US" sz="1800" dirty="0"/>
          </a:p>
          <a:p>
            <a:pPr algn="l">
              <a:buFontTx/>
              <a:buChar char="•"/>
            </a:pPr>
            <a:r>
              <a:rPr lang="en-US" sz="1800" dirty="0"/>
              <a:t> 6 head motion </a:t>
            </a:r>
            <a:r>
              <a:rPr lang="en-US" sz="1800" dirty="0" err="1"/>
              <a:t>regressors</a:t>
            </a:r>
            <a:endParaRPr lang="en-US" sz="1800" dirty="0"/>
          </a:p>
          <a:p>
            <a:pPr lvl="1" algn="l">
              <a:buSzPct val="50000"/>
              <a:buFont typeface="Wingdings" charset="0"/>
              <a:buChar char="Ø"/>
            </a:pPr>
            <a:r>
              <a:rPr lang="en-US" sz="1800" dirty="0"/>
              <a:t> 3 rotations </a:t>
            </a:r>
            <a:r>
              <a:rPr lang="en-US" sz="1800" dirty="0" smtClean="0"/>
              <a:t>+ 3 </a:t>
            </a:r>
            <a:r>
              <a:rPr lang="en-US" sz="1800" dirty="0"/>
              <a:t>shifts</a:t>
            </a:r>
          </a:p>
        </p:txBody>
      </p:sp>
      <p:sp>
        <p:nvSpPr>
          <p:cNvPr id="5" name="Slide Number Placeholder 4"/>
          <p:cNvSpPr>
            <a:spLocks noGrp="1"/>
          </p:cNvSpPr>
          <p:nvPr>
            <p:ph type="sldNum" sz="quarter" idx="12"/>
          </p:nvPr>
        </p:nvSpPr>
        <p:spPr/>
        <p:txBody>
          <a:bodyPr/>
          <a:lstStyle/>
          <a:p>
            <a:fld id="{2B142ECA-B25A-7D4E-AE0A-E9B57F978545}" type="slidenum">
              <a:rPr lang="en-US" smtClean="0"/>
              <a:t>16</a:t>
            </a:fld>
            <a:endParaRPr lang="en-US"/>
          </a:p>
        </p:txBody>
      </p:sp>
    </p:spTree>
    <p:extLst>
      <p:ext uri="{BB962C8B-B14F-4D97-AF65-F5344CB8AC3E}">
        <p14:creationId xmlns:p14="http://schemas.microsoft.com/office/powerpoint/2010/main" val="24747139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Design Matrix with </a:t>
            </a:r>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IRF</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buFont typeface="Arial" charset="0"/>
              <a:buChar char="•"/>
            </a:pPr>
            <a:r>
              <a:rPr lang="en-US" sz="2000" dirty="0" smtClean="0">
                <a:latin typeface="Palatino"/>
                <a:cs typeface="Palatino"/>
              </a:rPr>
              <a:t>Visualizing design matrix </a:t>
            </a:r>
            <a:r>
              <a:rPr lang="en-US" sz="2000" dirty="0" smtClean="0">
                <a:solidFill>
                  <a:srgbClr val="3366FF"/>
                </a:solidFill>
                <a:latin typeface="Palatino"/>
                <a:cs typeface="Palatino"/>
              </a:rPr>
              <a:t>X</a:t>
            </a:r>
            <a:r>
              <a:rPr lang="en-US" sz="2000" dirty="0" smtClean="0">
                <a:latin typeface="Palatino"/>
                <a:cs typeface="Palatino"/>
              </a:rPr>
              <a:t> = [1, </a:t>
            </a:r>
            <a:r>
              <a:rPr lang="en-US" sz="2000" i="1" dirty="0" smtClean="0">
                <a:latin typeface="Palatino"/>
                <a:cs typeface="Palatino"/>
              </a:rPr>
              <a:t>t</a:t>
            </a:r>
            <a:r>
              <a:rPr lang="en-US" sz="2000" dirty="0" smtClean="0">
                <a:latin typeface="Palatino"/>
                <a:cs typeface="Palatino"/>
              </a:rPr>
              <a:t>, </a:t>
            </a:r>
            <a:r>
              <a:rPr lang="en-US" sz="2000" i="1" dirty="0" smtClean="0">
                <a:latin typeface="Palatino"/>
                <a:ea typeface="ＭＳ Ｐゴシック" charset="0"/>
                <a:cs typeface="Palatino"/>
              </a:rPr>
              <a:t>t</a:t>
            </a:r>
            <a:r>
              <a:rPr lang="en-US" sz="2000" baseline="30000" dirty="0" smtClean="0">
                <a:latin typeface="Palatino"/>
                <a:ea typeface="ＭＳ Ｐゴシック" charset="0"/>
                <a:cs typeface="Palatino"/>
              </a:rPr>
              <a:t>2</a:t>
            </a:r>
            <a:r>
              <a:rPr lang="en-US" sz="2000" dirty="0" smtClean="0">
                <a:latin typeface="Palatino"/>
                <a:cs typeface="Palatino"/>
              </a:rPr>
              <a:t>, </a:t>
            </a:r>
            <a:r>
              <a:rPr lang="en-US" sz="2000" i="1" dirty="0" smtClean="0">
                <a:latin typeface="Palatino"/>
                <a:cs typeface="Palatino"/>
              </a:rPr>
              <a:t>x</a:t>
            </a:r>
            <a:r>
              <a:rPr lang="en-US" sz="2000" baseline="-25000" dirty="0" smtClean="0">
                <a:latin typeface="Palatino"/>
                <a:cs typeface="Palatino"/>
              </a:rPr>
              <a:t>1</a:t>
            </a:r>
            <a:r>
              <a:rPr lang="en-US" sz="2000" dirty="0" smtClean="0">
                <a:latin typeface="Palatino"/>
                <a:cs typeface="Palatino"/>
              </a:rPr>
              <a:t>, </a:t>
            </a:r>
            <a:r>
              <a:rPr lang="en-US" sz="2000" i="1" dirty="0" smtClean="0">
                <a:latin typeface="Palatino"/>
                <a:cs typeface="Palatino"/>
              </a:rPr>
              <a:t>x</a:t>
            </a:r>
            <a:r>
              <a:rPr lang="en-US" sz="2000" baseline="-25000" dirty="0" smtClean="0">
                <a:latin typeface="Palatino"/>
                <a:cs typeface="Palatino"/>
              </a:rPr>
              <a:t>2</a:t>
            </a:r>
            <a:r>
              <a:rPr lang="en-US" sz="2000" dirty="0" smtClean="0">
                <a:latin typeface="Palatino"/>
                <a:cs typeface="Palatino"/>
              </a:rPr>
              <a:t>, …, </a:t>
            </a:r>
            <a:r>
              <a:rPr lang="en-US" sz="2000" i="1" dirty="0" err="1" smtClean="0">
                <a:latin typeface="Palatino"/>
                <a:cs typeface="Palatino"/>
              </a:rPr>
              <a:t>x</a:t>
            </a:r>
            <a:r>
              <a:rPr lang="en-US" sz="2000" i="1" baseline="-25000" dirty="0" err="1" smtClean="0">
                <a:latin typeface="Palatino"/>
                <a:cs typeface="Palatino"/>
              </a:rPr>
              <a:t>k</a:t>
            </a:r>
            <a:r>
              <a:rPr lang="en-US" sz="2000" dirty="0" smtClean="0">
                <a:latin typeface="Palatino"/>
                <a:cs typeface="Palatino"/>
              </a:rPr>
              <a:t>, …] in curves</a:t>
            </a:r>
          </a:p>
          <a:p>
            <a:pPr>
              <a:lnSpc>
                <a:spcPct val="92000"/>
              </a:lnSpc>
            </a:pPr>
            <a:endParaRPr lang="en-US" dirty="0">
              <a:latin typeface="Palatino"/>
              <a:ea typeface="ＭＳ Ｐゴシック" charset="0"/>
              <a:cs typeface="Palatino"/>
            </a:endParaRPr>
          </a:p>
          <a:p>
            <a:pPr marL="0" indent="0">
              <a:lnSpc>
                <a:spcPct val="95000"/>
              </a:lnSpc>
              <a:spcBef>
                <a:spcPct val="5000"/>
              </a:spcBef>
              <a:buSzTx/>
              <a:buNone/>
            </a:pPr>
            <a:endParaRPr lang="en-US" dirty="0" smtClean="0">
              <a:latin typeface="Palatino"/>
              <a:ea typeface="ＭＳ Ｐゴシック" charset="0"/>
              <a:cs typeface="Palatino"/>
            </a:endParaRPr>
          </a:p>
        </p:txBody>
      </p:sp>
      <p:pic>
        <p:nvPicPr>
          <p:cNvPr id="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039" y="1542827"/>
            <a:ext cx="8608361" cy="471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B142ECA-B25A-7D4E-AE0A-E9B57F978545}" type="slidenum">
              <a:rPr lang="en-US" smtClean="0"/>
              <a:t>17</a:t>
            </a:fld>
            <a:endParaRPr lang="en-US"/>
          </a:p>
        </p:txBody>
      </p:sp>
    </p:spTree>
    <p:extLst>
      <p:ext uri="{BB962C8B-B14F-4D97-AF65-F5344CB8AC3E}">
        <p14:creationId xmlns:p14="http://schemas.microsoft.com/office/powerpoint/2010/main" val="32885642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447675" y="144463"/>
            <a:ext cx="8326438" cy="615950"/>
          </a:xfrm>
        </p:spPr>
        <p:txBody>
          <a:bodyPr>
            <a:normAutofit fontScale="90000"/>
          </a:bodyPr>
          <a:lstStyle/>
          <a:p>
            <a:pPr eaLnBrk="1" hangingPunct="1"/>
            <a:r>
              <a:rPr lang="en-US" sz="3600" dirty="0" smtClean="0">
                <a:latin typeface="Helvetica" charset="0"/>
                <a:ea typeface="ＭＳ Ｐゴシック" charset="0"/>
                <a:cs typeface="ＭＳ Ｐゴシック" charset="0"/>
              </a:rPr>
              <a:t>Solving Linear Model</a:t>
            </a:r>
            <a:endParaRPr lang="en-US" dirty="0">
              <a:latin typeface="Times" charset="0"/>
              <a:ea typeface="ＭＳ Ｐゴシック" charset="0"/>
              <a:cs typeface="ＭＳ Ｐゴシック" charset="0"/>
            </a:endParaRPr>
          </a:p>
        </p:txBody>
      </p:sp>
      <p:sp>
        <p:nvSpPr>
          <p:cNvPr id="67586" name="Text Box 6"/>
          <p:cNvSpPr txBox="1">
            <a:spLocks noChangeArrowheads="1"/>
          </p:cNvSpPr>
          <p:nvPr/>
        </p:nvSpPr>
        <p:spPr bwMode="auto">
          <a:xfrm>
            <a:off x="6053138" y="768350"/>
            <a:ext cx="2998787" cy="5575300"/>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95000"/>
              </a:lnSpc>
              <a:buFont typeface="Times" charset="0"/>
              <a:buChar char="•"/>
            </a:pPr>
            <a:r>
              <a:rPr lang="en-US" sz="2200" b="1" u="sng" dirty="0" smtClean="0">
                <a:solidFill>
                  <a:srgbClr val="7F7F7F"/>
                </a:solidFill>
                <a:latin typeface="Palatino"/>
                <a:cs typeface="Palatino"/>
                <a:sym typeface="Symbol" charset="0"/>
              </a:rPr>
              <a:t>Gray</a:t>
            </a:r>
            <a:r>
              <a:rPr lang="en-US" sz="2200" dirty="0" smtClean="0">
                <a:latin typeface="Palatino"/>
                <a:cs typeface="Palatino"/>
                <a:sym typeface="Symbol" charset="0"/>
              </a:rPr>
              <a:t>  = data</a:t>
            </a:r>
            <a:r>
              <a:rPr lang="en-US" sz="2200" dirty="0" smtClean="0">
                <a:latin typeface="Palatino"/>
                <a:cs typeface="Palatino"/>
              </a:rPr>
              <a:t> </a:t>
            </a:r>
          </a:p>
          <a:p>
            <a:pPr algn="l">
              <a:lnSpc>
                <a:spcPct val="95000"/>
              </a:lnSpc>
              <a:buFont typeface="Times" charset="0"/>
              <a:buChar char="•"/>
            </a:pPr>
            <a:r>
              <a:rPr lang="en-US" sz="2200" b="1" u="sng" dirty="0" smtClean="0">
                <a:solidFill>
                  <a:srgbClr val="FF011C"/>
                </a:solidFill>
                <a:latin typeface="Palatino"/>
                <a:cs typeface="Palatino"/>
              </a:rPr>
              <a:t>Red</a:t>
            </a:r>
            <a:r>
              <a:rPr lang="en-US" sz="2200" dirty="0" smtClean="0">
                <a:latin typeface="Palatino"/>
                <a:cs typeface="Palatino"/>
              </a:rPr>
              <a:t>    = Expected response shape for #1</a:t>
            </a:r>
          </a:p>
          <a:p>
            <a:pPr>
              <a:lnSpc>
                <a:spcPct val="95000"/>
              </a:lnSpc>
              <a:buFont typeface="Times" charset="0"/>
              <a:buChar char="•"/>
            </a:pPr>
            <a:r>
              <a:rPr lang="en-US" sz="2200" b="1" u="sng" dirty="0" smtClean="0">
                <a:solidFill>
                  <a:srgbClr val="00B300"/>
                </a:solidFill>
                <a:latin typeface="Palatino"/>
                <a:cs typeface="Palatino"/>
              </a:rPr>
              <a:t>Green</a:t>
            </a:r>
            <a:r>
              <a:rPr lang="en-US" sz="2200" dirty="0" smtClean="0">
                <a:latin typeface="Palatino"/>
                <a:cs typeface="Palatino"/>
              </a:rPr>
              <a:t> = Expected response shape for #2</a:t>
            </a:r>
          </a:p>
          <a:p>
            <a:pPr>
              <a:lnSpc>
                <a:spcPct val="95000"/>
              </a:lnSpc>
              <a:buFont typeface="Times" charset="0"/>
              <a:buChar char="•"/>
            </a:pPr>
            <a:r>
              <a:rPr lang="en-US" sz="2200" b="1" u="sng" dirty="0" smtClean="0">
                <a:solidFill>
                  <a:srgbClr val="0000FF"/>
                </a:solidFill>
                <a:latin typeface="Palatino"/>
                <a:cs typeface="Palatino"/>
              </a:rPr>
              <a:t>Blue</a:t>
            </a:r>
            <a:r>
              <a:rPr lang="en-US" sz="2200" dirty="0" smtClean="0">
                <a:latin typeface="Palatino"/>
                <a:cs typeface="Palatino"/>
              </a:rPr>
              <a:t>    = modeled response = </a:t>
            </a:r>
            <a:r>
              <a:rPr lang="en-US" sz="2200" i="1" dirty="0" smtClean="0">
                <a:solidFill>
                  <a:srgbClr val="FF0000"/>
                </a:solidFill>
                <a:latin typeface="Palatino"/>
                <a:cs typeface="Palatino"/>
              </a:rPr>
              <a:t>β</a:t>
            </a:r>
            <a:r>
              <a:rPr lang="en-US" sz="2200" baseline="-25000" dirty="0" smtClean="0">
                <a:solidFill>
                  <a:srgbClr val="FF0000"/>
                </a:solidFill>
                <a:latin typeface="Palatino"/>
                <a:cs typeface="Palatino"/>
              </a:rPr>
              <a:t>1</a:t>
            </a:r>
            <a:r>
              <a:rPr lang="en-US" sz="2000" i="1" dirty="0" smtClean="0">
                <a:solidFill>
                  <a:srgbClr val="FF0000"/>
                </a:solidFill>
                <a:latin typeface="Palatino"/>
                <a:cs typeface="Palatino"/>
              </a:rPr>
              <a:t>x</a:t>
            </a:r>
            <a:r>
              <a:rPr lang="en-US" sz="2000" baseline="-25000" dirty="0" smtClean="0">
                <a:solidFill>
                  <a:srgbClr val="FF0000"/>
                </a:solidFill>
                <a:latin typeface="Palatino"/>
                <a:cs typeface="Palatino"/>
              </a:rPr>
              <a:t>1</a:t>
            </a:r>
            <a:r>
              <a:rPr lang="en-US" sz="2200" dirty="0" smtClean="0">
                <a:latin typeface="Palatino"/>
                <a:cs typeface="Palatino"/>
                <a:sym typeface="Symbol" charset="0"/>
              </a:rPr>
              <a:t>+</a:t>
            </a:r>
            <a:r>
              <a:rPr lang="en-US" sz="2200" i="1" dirty="0" smtClean="0">
                <a:solidFill>
                  <a:srgbClr val="19F502"/>
                </a:solidFill>
                <a:latin typeface="Palatino"/>
                <a:cs typeface="Palatino"/>
              </a:rPr>
              <a:t>β</a:t>
            </a:r>
            <a:r>
              <a:rPr lang="en-US" sz="2200" baseline="-25000" dirty="0" smtClean="0">
                <a:solidFill>
                  <a:srgbClr val="19F502"/>
                </a:solidFill>
                <a:latin typeface="Palatino"/>
                <a:cs typeface="Palatino"/>
              </a:rPr>
              <a:t>2</a:t>
            </a:r>
            <a:r>
              <a:rPr lang="en-US" sz="2000" i="1" dirty="0" smtClean="0">
                <a:solidFill>
                  <a:srgbClr val="19F502"/>
                </a:solidFill>
                <a:latin typeface="Palatino"/>
                <a:cs typeface="Palatino"/>
              </a:rPr>
              <a:t>x</a:t>
            </a:r>
            <a:r>
              <a:rPr lang="en-US" sz="2000" baseline="-25000" dirty="0" smtClean="0">
                <a:solidFill>
                  <a:srgbClr val="19F502"/>
                </a:solidFill>
                <a:latin typeface="Palatino"/>
                <a:cs typeface="Palatino"/>
              </a:rPr>
              <a:t>2</a:t>
            </a:r>
            <a:endParaRPr lang="en-US" sz="2200" b="1" dirty="0" smtClean="0">
              <a:solidFill>
                <a:srgbClr val="19F502"/>
              </a:solidFill>
              <a:latin typeface="Palatino"/>
              <a:cs typeface="Palatino"/>
              <a:sym typeface="Symbol" charset="0"/>
            </a:endParaRPr>
          </a:p>
          <a:p>
            <a:pPr>
              <a:lnSpc>
                <a:spcPct val="95000"/>
              </a:lnSpc>
            </a:pPr>
            <a:r>
              <a:rPr lang="en-US" sz="2200" dirty="0" smtClean="0">
                <a:latin typeface="Palatino"/>
                <a:cs typeface="Palatino"/>
                <a:sym typeface="Symbol" charset="0"/>
              </a:rPr>
              <a:t>where </a:t>
            </a:r>
            <a:r>
              <a:rPr lang="en-US" sz="2200" i="1" dirty="0" smtClean="0">
                <a:solidFill>
                  <a:srgbClr val="FF0000"/>
                </a:solidFill>
                <a:latin typeface="Palatino"/>
                <a:cs typeface="Palatino"/>
              </a:rPr>
              <a:t>β</a:t>
            </a:r>
            <a:r>
              <a:rPr lang="en-US" sz="2200" baseline="-25000" dirty="0" smtClean="0">
                <a:solidFill>
                  <a:srgbClr val="FF0000"/>
                </a:solidFill>
                <a:latin typeface="Palatino"/>
                <a:cs typeface="Palatino"/>
              </a:rPr>
              <a:t>1</a:t>
            </a:r>
            <a:r>
              <a:rPr lang="en-US" sz="2200" dirty="0" smtClean="0">
                <a:latin typeface="Palatino"/>
                <a:cs typeface="Palatino"/>
              </a:rPr>
              <a:t> and </a:t>
            </a:r>
            <a:r>
              <a:rPr lang="en-US" sz="2200" i="1" dirty="0" smtClean="0">
                <a:solidFill>
                  <a:srgbClr val="19F502"/>
                </a:solidFill>
                <a:latin typeface="Palatino"/>
                <a:cs typeface="Palatino"/>
              </a:rPr>
              <a:t>β</a:t>
            </a:r>
            <a:r>
              <a:rPr lang="en-US" sz="2200" baseline="-25000" dirty="0" smtClean="0">
                <a:solidFill>
                  <a:srgbClr val="19F502"/>
                </a:solidFill>
                <a:latin typeface="Palatino"/>
                <a:cs typeface="Palatino"/>
              </a:rPr>
              <a:t>2</a:t>
            </a:r>
            <a:r>
              <a:rPr lang="en-US" sz="2200" dirty="0" smtClean="0">
                <a:latin typeface="Palatino"/>
                <a:cs typeface="Palatino"/>
                <a:sym typeface="Symbol" charset="0"/>
              </a:rPr>
              <a:t> vary from 0.1 to 1.7 </a:t>
            </a:r>
          </a:p>
          <a:p>
            <a:pPr>
              <a:lnSpc>
                <a:spcPct val="95000"/>
              </a:lnSpc>
              <a:buFont typeface="Times" charset="0"/>
              <a:buChar char="•"/>
            </a:pPr>
            <a:r>
              <a:rPr lang="en-US" sz="2200" dirty="0" smtClean="0">
                <a:latin typeface="Palatino"/>
                <a:cs typeface="Palatino"/>
                <a:sym typeface="Symbol" charset="0"/>
              </a:rPr>
              <a:t> OLS: wiggle around and find </a:t>
            </a:r>
            <a:r>
              <a:rPr lang="en-US" sz="2200" i="1" dirty="0" smtClean="0">
                <a:solidFill>
                  <a:srgbClr val="FF0000"/>
                </a:solidFill>
                <a:latin typeface="Palatino"/>
                <a:cs typeface="Palatino"/>
              </a:rPr>
              <a:t>β</a:t>
            </a:r>
            <a:r>
              <a:rPr lang="en-US" sz="2200" baseline="-25000" dirty="0" smtClean="0">
                <a:solidFill>
                  <a:srgbClr val="FF0000"/>
                </a:solidFill>
                <a:latin typeface="Palatino"/>
                <a:cs typeface="Palatino"/>
              </a:rPr>
              <a:t>1</a:t>
            </a:r>
            <a:r>
              <a:rPr lang="en-US" sz="2200" dirty="0" smtClean="0">
                <a:latin typeface="Palatino"/>
                <a:cs typeface="Palatino"/>
                <a:sym typeface="Symbol" charset="0"/>
              </a:rPr>
              <a:t> and </a:t>
            </a:r>
            <a:r>
              <a:rPr lang="en-US" sz="2200" i="1" dirty="0" smtClean="0">
                <a:solidFill>
                  <a:srgbClr val="19F502"/>
                </a:solidFill>
                <a:latin typeface="Palatino"/>
                <a:cs typeface="Palatino"/>
              </a:rPr>
              <a:t>β</a:t>
            </a:r>
            <a:r>
              <a:rPr lang="en-US" sz="2200" baseline="-25000" dirty="0" smtClean="0">
                <a:solidFill>
                  <a:srgbClr val="19F502"/>
                </a:solidFill>
                <a:latin typeface="Palatino"/>
                <a:cs typeface="Palatino"/>
              </a:rPr>
              <a:t>2</a:t>
            </a:r>
            <a:r>
              <a:rPr lang="en-US" sz="2200" dirty="0" smtClean="0">
                <a:latin typeface="Palatino"/>
                <a:cs typeface="Palatino"/>
                <a:sym typeface="Symbol" charset="0"/>
              </a:rPr>
              <a:t> that make best fit with </a:t>
            </a:r>
            <a:r>
              <a:rPr lang="en-US" sz="2200" dirty="0" smtClean="0">
                <a:solidFill>
                  <a:srgbClr val="0000FF"/>
                </a:solidFill>
                <a:latin typeface="Palatino"/>
                <a:cs typeface="Palatino"/>
                <a:sym typeface="Symbol" charset="0"/>
              </a:rPr>
              <a:t>blue</a:t>
            </a:r>
            <a:r>
              <a:rPr lang="en-US" sz="2200" dirty="0" smtClean="0">
                <a:latin typeface="Palatino"/>
                <a:cs typeface="Palatino"/>
                <a:sym typeface="Symbol" charset="0"/>
              </a:rPr>
              <a:t> curve to data </a:t>
            </a:r>
            <a:r>
              <a:rPr lang="en-US" sz="2200" b="1" u="sng" dirty="0" smtClean="0">
                <a:solidFill>
                  <a:srgbClr val="7F7F7F"/>
                </a:solidFill>
                <a:latin typeface="Palatino"/>
                <a:cs typeface="Palatino"/>
                <a:sym typeface="Symbol" charset="0"/>
              </a:rPr>
              <a:t>Gray</a:t>
            </a:r>
            <a:r>
              <a:rPr lang="en-US" sz="2200" dirty="0" smtClean="0">
                <a:latin typeface="Palatino"/>
                <a:cs typeface="Palatino"/>
                <a:sym typeface="Symbol" charset="0"/>
              </a:rPr>
              <a:t> = data = </a:t>
            </a:r>
          </a:p>
          <a:p>
            <a:pPr>
              <a:lnSpc>
                <a:spcPct val="95000"/>
              </a:lnSpc>
            </a:pPr>
            <a:r>
              <a:rPr lang="en-US" sz="2200" b="1" dirty="0" smtClean="0">
                <a:latin typeface="Palatino"/>
                <a:cs typeface="Palatino"/>
                <a:sym typeface="Symbol" charset="0"/>
              </a:rPr>
              <a:t>  1.5</a:t>
            </a:r>
            <a:r>
              <a:rPr lang="en-US" sz="2000" i="1" dirty="0" smtClean="0">
                <a:solidFill>
                  <a:srgbClr val="FF0000"/>
                </a:solidFill>
                <a:latin typeface="Palatino"/>
                <a:cs typeface="Palatino"/>
              </a:rPr>
              <a:t>x</a:t>
            </a:r>
            <a:r>
              <a:rPr lang="en-US" sz="2000" baseline="-25000" dirty="0" smtClean="0">
                <a:solidFill>
                  <a:srgbClr val="FF0000"/>
                </a:solidFill>
                <a:latin typeface="Palatino"/>
                <a:cs typeface="Palatino"/>
              </a:rPr>
              <a:t>1</a:t>
            </a:r>
            <a:r>
              <a:rPr lang="en-US" sz="2200" dirty="0" smtClean="0">
                <a:latin typeface="Palatino"/>
                <a:cs typeface="Palatino"/>
                <a:sym typeface="Symbol" charset="0"/>
              </a:rPr>
              <a:t>+</a:t>
            </a:r>
            <a:r>
              <a:rPr lang="en-US" sz="2200" b="1" dirty="0" smtClean="0">
                <a:latin typeface="Palatino"/>
                <a:cs typeface="Palatino"/>
                <a:sym typeface="Symbol" charset="0"/>
              </a:rPr>
              <a:t>0.6</a:t>
            </a:r>
            <a:r>
              <a:rPr lang="en-US" sz="2000" i="1" dirty="0" smtClean="0">
                <a:solidFill>
                  <a:srgbClr val="19F502"/>
                </a:solidFill>
                <a:latin typeface="Palatino"/>
                <a:cs typeface="Palatino"/>
              </a:rPr>
              <a:t>x</a:t>
            </a:r>
            <a:r>
              <a:rPr lang="en-US" sz="2000" baseline="-25000" dirty="0" smtClean="0">
                <a:solidFill>
                  <a:srgbClr val="19F502"/>
                </a:solidFill>
                <a:latin typeface="Palatino"/>
                <a:cs typeface="Palatino"/>
              </a:rPr>
              <a:t>2</a:t>
            </a:r>
            <a:r>
              <a:rPr lang="en-US" sz="2200" dirty="0" smtClean="0">
                <a:latin typeface="Palatino"/>
                <a:cs typeface="Palatino"/>
                <a:sym typeface="Symbol" charset="0"/>
              </a:rPr>
              <a:t>+</a:t>
            </a:r>
            <a:r>
              <a:rPr lang="en-US" sz="2200" b="1" dirty="0" smtClean="0">
                <a:solidFill>
                  <a:srgbClr val="7F7F7F"/>
                </a:solidFill>
                <a:latin typeface="Palatino"/>
                <a:cs typeface="Palatino"/>
                <a:sym typeface="Symbol" charset="0"/>
              </a:rPr>
              <a:t>noise</a:t>
            </a:r>
            <a:endParaRPr lang="en-US" sz="2200" dirty="0" smtClean="0">
              <a:latin typeface="Palatino"/>
              <a:cs typeface="Palatino"/>
              <a:sym typeface="Symbol" charset="0"/>
            </a:endParaRPr>
          </a:p>
        </p:txBody>
      </p:sp>
      <p:sp>
        <p:nvSpPr>
          <p:cNvPr id="67587" name="Line 10"/>
          <p:cNvSpPr>
            <a:spLocks noChangeShapeType="1"/>
          </p:cNvSpPr>
          <p:nvPr/>
        </p:nvSpPr>
        <p:spPr bwMode="auto">
          <a:xfrm>
            <a:off x="6067425" y="3690938"/>
            <a:ext cx="2971800" cy="0"/>
          </a:xfrm>
          <a:prstGeom prst="line">
            <a:avLst/>
          </a:prstGeom>
          <a:noFill/>
          <a:ln w="3810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3973" name="multreg.gif" descr="/Users/gangc/Houston2010/multreg.gif">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47625" y="742593"/>
            <a:ext cx="593248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B142ECA-B25A-7D4E-AE0A-E9B57F978545}" type="slidenum">
              <a:rPr lang="en-US" smtClean="0"/>
              <a:t>18</a:t>
            </a:fld>
            <a:endParaRPr lang="en-US"/>
          </a:p>
        </p:txBody>
      </p:sp>
    </p:spTree>
    <p:extLst>
      <p:ext uri="{BB962C8B-B14F-4D97-AF65-F5344CB8AC3E}">
        <p14:creationId xmlns:p14="http://schemas.microsoft.com/office/powerpoint/2010/main" val="334201095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800" fill="hold"/>
                                        <p:tgtEl>
                                          <p:spTgt spid="8397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83973"/>
                </p:tgtEl>
              </p:cMediaNode>
            </p:video>
            <p:seq concurrent="1" nextAc="seek">
              <p:cTn id="8" restart="whenNotActive" fill="hold" evtFilter="cancelBubble" nodeType="interactiveSeq">
                <p:stCondLst>
                  <p:cond evt="onClick" delay="0">
                    <p:tgtEl>
                      <p:spTgt spid="8397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83973"/>
                                        </p:tgtEl>
                                      </p:cBhvr>
                                    </p:cmd>
                                  </p:childTnLst>
                                </p:cTn>
                              </p:par>
                            </p:childTnLst>
                          </p:cTn>
                        </p:par>
                      </p:childTnLst>
                    </p:cTn>
                  </p:par>
                </p:childTnLst>
              </p:cTn>
              <p:nextCondLst>
                <p:cond evt="onClick" delay="0">
                  <p:tgtEl>
                    <p:spTgt spid="8397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pPr eaLnBrk="1" hangingPunct="1"/>
            <a:r>
              <a:rPr lang="en-US" sz="3600" dirty="0" smtClean="0">
                <a:latin typeface="Palatino"/>
                <a:ea typeface="ＭＳ Ｐゴシック" charset="0"/>
                <a:cs typeface="Palatino"/>
              </a:rPr>
              <a:t>Model Quality Check</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89000"/>
            <a:ext cx="8686800" cy="5819775"/>
          </a:xfrm>
        </p:spPr>
        <p:txBody>
          <a:bodyPr>
            <a:normAutofit fontScale="92500" lnSpcReduction="20000"/>
          </a:bodyPr>
          <a:lstStyle/>
          <a:p>
            <a:pPr eaLnBrk="1" hangingPunct="1"/>
            <a:r>
              <a:rPr lang="en-US" sz="2400" dirty="0" smtClean="0">
                <a:latin typeface="Palatino"/>
                <a:ea typeface="ＭＳ Ｐゴシック" charset="0"/>
                <a:cs typeface="Palatino"/>
              </a:rPr>
              <a:t>First thing to do!</a:t>
            </a:r>
          </a:p>
          <a:p>
            <a:pPr lvl="1">
              <a:buFont typeface="Wingdings" charset="2"/>
              <a:buChar char="Ø"/>
            </a:pPr>
            <a:r>
              <a:rPr lang="en-US" sz="2000" dirty="0" smtClean="0">
                <a:latin typeface="Palatino"/>
                <a:ea typeface="ＭＳ Ｐゴシック" charset="0"/>
                <a:cs typeface="Palatino"/>
              </a:rPr>
              <a:t>Unfortunately most users in FMRI simply jump to specific effects of interest, their contrasts and their significance. They simply don’t pay any attention (or lip service) to overall model performance at all!</a:t>
            </a:r>
          </a:p>
          <a:p>
            <a:pPr eaLnBrk="1" hangingPunct="1"/>
            <a:r>
              <a:rPr lang="en-US" sz="2400" dirty="0" smtClean="0">
                <a:latin typeface="Palatino"/>
                <a:ea typeface="ＭＳ Ｐゴシック" charset="0"/>
                <a:cs typeface="Palatino"/>
              </a:rPr>
              <a:t>Approaches to judge your model</a:t>
            </a:r>
          </a:p>
          <a:p>
            <a:pPr lvl="1">
              <a:buFont typeface="Wingdings" charset="2"/>
              <a:buChar char="Ø"/>
            </a:pPr>
            <a:r>
              <a:rPr lang="en-US" sz="2200" dirty="0" smtClean="0">
                <a:latin typeface="Palatino"/>
                <a:ea typeface="ＭＳ Ｐゴシック" charset="0"/>
                <a:cs typeface="Palatino"/>
              </a:rPr>
              <a:t>Design matrix report from 3dDeconvolve</a:t>
            </a:r>
          </a:p>
          <a:p>
            <a:pPr lvl="1">
              <a:buFont typeface="Wingdings" charset="2"/>
              <a:buChar char="Ø"/>
            </a:pPr>
            <a:endParaRPr lang="en-US" sz="2200" dirty="0" smtClean="0">
              <a:latin typeface="Palatino"/>
              <a:ea typeface="ＭＳ Ｐゴシック" charset="0"/>
              <a:cs typeface="Palatino"/>
            </a:endParaRPr>
          </a:p>
          <a:p>
            <a:pPr lvl="1">
              <a:buFont typeface="Wingdings" charset="2"/>
              <a:buChar char="Ø"/>
            </a:pPr>
            <a:endParaRPr lang="en-US" sz="2200" dirty="0">
              <a:latin typeface="Palatino"/>
              <a:ea typeface="ＭＳ Ｐゴシック" charset="0"/>
              <a:cs typeface="Palatino"/>
            </a:endParaRPr>
          </a:p>
          <a:p>
            <a:pPr lvl="1">
              <a:buFont typeface="Wingdings" charset="2"/>
              <a:buChar char="Ø"/>
            </a:pPr>
            <a:endParaRPr lang="en-US" sz="2200" dirty="0" smtClean="0">
              <a:latin typeface="Palatino"/>
              <a:ea typeface="ＭＳ Ｐゴシック" charset="0"/>
              <a:cs typeface="Palatino"/>
            </a:endParaRPr>
          </a:p>
          <a:p>
            <a:pPr lvl="1">
              <a:buFont typeface="Wingdings" charset="2"/>
              <a:buChar char="Ø"/>
            </a:pPr>
            <a:r>
              <a:rPr lang="en-US" sz="2200" dirty="0" smtClean="0">
                <a:latin typeface="Palatino"/>
                <a:ea typeface="ＭＳ Ｐゴシック" charset="0"/>
                <a:cs typeface="Palatino"/>
              </a:rPr>
              <a:t>Full </a:t>
            </a:r>
            <a:r>
              <a:rPr lang="en-US" sz="2200" i="1" dirty="0" smtClean="0">
                <a:latin typeface="Palatino"/>
                <a:ea typeface="ＭＳ Ｐゴシック" charset="0"/>
                <a:cs typeface="Palatino"/>
              </a:rPr>
              <a:t>F</a:t>
            </a:r>
            <a:r>
              <a:rPr lang="en-US" sz="2200" dirty="0" smtClean="0">
                <a:latin typeface="Palatino"/>
                <a:ea typeface="ＭＳ Ｐゴシック" charset="0"/>
                <a:cs typeface="Palatino"/>
              </a:rPr>
              <a:t>-statistic (automatically provided in AFNI)</a:t>
            </a:r>
          </a:p>
          <a:p>
            <a:pPr lvl="2">
              <a:buFont typeface="Courier New"/>
              <a:buChar char="o"/>
            </a:pPr>
            <a:r>
              <a:rPr lang="en-US" sz="2000" dirty="0" smtClean="0">
                <a:solidFill>
                  <a:prstClr val="black"/>
                </a:solidFill>
                <a:latin typeface="Palatino"/>
                <a:ea typeface="ＭＳ Ｐゴシック" charset="0"/>
                <a:cs typeface="Palatino"/>
              </a:rPr>
              <a:t>Data </a:t>
            </a:r>
            <a:r>
              <a:rPr lang="en-US" sz="2000" dirty="0">
                <a:solidFill>
                  <a:prstClr val="black"/>
                </a:solidFill>
                <a:latin typeface="Palatino"/>
                <a:ea typeface="ＭＳ Ｐゴシック" charset="0"/>
                <a:cs typeface="Palatino"/>
              </a:rPr>
              <a:t>= ‘</a:t>
            </a:r>
            <a:r>
              <a:rPr lang="en-US" sz="2000" dirty="0" smtClean="0">
                <a:solidFill>
                  <a:srgbClr val="3366FF"/>
                </a:solidFill>
                <a:latin typeface="Palatino"/>
                <a:ea typeface="ＭＳ Ｐゴシック" charset="0"/>
                <a:cs typeface="Palatino"/>
              </a:rPr>
              <a:t>baseline</a:t>
            </a:r>
            <a:r>
              <a:rPr lang="en-US" sz="2000" dirty="0">
                <a:solidFill>
                  <a:prstClr val="black"/>
                </a:solidFill>
                <a:latin typeface="Palatino"/>
                <a:ea typeface="ＭＳ Ｐゴシック" charset="0"/>
                <a:cs typeface="Palatino"/>
              </a:rPr>
              <a:t>‘</a:t>
            </a:r>
            <a:r>
              <a:rPr lang="en-US" sz="2000" dirty="0" smtClean="0">
                <a:solidFill>
                  <a:srgbClr val="3366FF"/>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 </a:t>
            </a:r>
            <a:r>
              <a:rPr lang="en-US" sz="2000" dirty="0" smtClean="0">
                <a:solidFill>
                  <a:srgbClr val="FF0000"/>
                </a:solidFill>
                <a:latin typeface="Palatino"/>
                <a:ea typeface="ＭＳ Ｐゴシック" charset="0"/>
                <a:cs typeface="Palatino"/>
              </a:rPr>
              <a:t>effects of interest</a:t>
            </a:r>
            <a:r>
              <a:rPr lang="en-US" sz="2000" dirty="0">
                <a:solidFill>
                  <a:prstClr val="black"/>
                </a:solidFill>
                <a:latin typeface="Palatino"/>
                <a:ea typeface="ＭＳ Ｐゴシック" charset="0"/>
                <a:cs typeface="Palatino"/>
              </a:rPr>
              <a:t> + </a:t>
            </a:r>
            <a:r>
              <a:rPr lang="en-US" sz="2000" dirty="0" smtClean="0">
                <a:solidFill>
                  <a:prstClr val="black"/>
                </a:solidFill>
                <a:latin typeface="Palatino"/>
                <a:ea typeface="ＭＳ Ｐゴシック" charset="0"/>
                <a:cs typeface="Palatino"/>
              </a:rPr>
              <a:t>noise</a:t>
            </a:r>
            <a:r>
              <a:rPr lang="en-US" sz="1800" dirty="0" smtClean="0">
                <a:latin typeface="Palatino"/>
                <a:ea typeface="ＭＳ Ｐゴシック" charset="0"/>
                <a:cs typeface="Palatino"/>
              </a:rPr>
              <a:t> versus </a:t>
            </a:r>
          </a:p>
          <a:p>
            <a:pPr marL="914400" lvl="2" indent="0">
              <a:buNone/>
            </a:pPr>
            <a:r>
              <a:rPr lang="en-US" sz="1800" dirty="0">
                <a:solidFill>
                  <a:prstClr val="black"/>
                </a:solidFill>
                <a:latin typeface="Palatino"/>
                <a:ea typeface="ＭＳ Ｐゴシック" charset="0"/>
                <a:cs typeface="Palatino"/>
              </a:rPr>
              <a:t> </a:t>
            </a:r>
            <a:r>
              <a:rPr lang="en-US" sz="1800" dirty="0" smtClean="0">
                <a:solidFill>
                  <a:prstClr val="black"/>
                </a:solidFill>
                <a:latin typeface="Palatino"/>
                <a:ea typeface="ＭＳ Ｐゴシック" charset="0"/>
                <a:cs typeface="Palatino"/>
              </a:rPr>
              <a:t>   </a:t>
            </a:r>
            <a:r>
              <a:rPr lang="en-US" sz="2000" dirty="0" smtClean="0">
                <a:solidFill>
                  <a:prstClr val="black"/>
                </a:solidFill>
                <a:latin typeface="Palatino"/>
                <a:ea typeface="ＭＳ Ｐゴシック" charset="0"/>
                <a:cs typeface="Palatino"/>
              </a:rPr>
              <a:t>Data </a:t>
            </a:r>
            <a:r>
              <a:rPr lang="en-US" sz="2000" dirty="0">
                <a:solidFill>
                  <a:prstClr val="black"/>
                </a:solidFill>
                <a:latin typeface="Palatino"/>
                <a:ea typeface="ＭＳ Ｐゴシック" charset="0"/>
                <a:cs typeface="Palatino"/>
              </a:rPr>
              <a:t>= ‘</a:t>
            </a:r>
            <a:r>
              <a:rPr lang="en-US" sz="2000" dirty="0" smtClean="0">
                <a:solidFill>
                  <a:srgbClr val="3366FF"/>
                </a:solidFill>
                <a:latin typeface="Palatino"/>
                <a:ea typeface="ＭＳ Ｐゴシック" charset="0"/>
                <a:cs typeface="Palatino"/>
              </a:rPr>
              <a:t>baseline</a:t>
            </a:r>
            <a:r>
              <a:rPr lang="en-US" sz="2000" dirty="0">
                <a:solidFill>
                  <a:prstClr val="black"/>
                </a:solidFill>
                <a:latin typeface="Palatino"/>
                <a:ea typeface="ＭＳ Ｐゴシック" charset="0"/>
                <a:cs typeface="Palatino"/>
              </a:rPr>
              <a:t>‘</a:t>
            </a:r>
            <a:r>
              <a:rPr lang="en-US" sz="2000" dirty="0" smtClean="0">
                <a:solidFill>
                  <a:srgbClr val="3366FF"/>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 </a:t>
            </a:r>
            <a:r>
              <a:rPr lang="en-US" sz="2000" dirty="0" smtClean="0">
                <a:solidFill>
                  <a:prstClr val="black"/>
                </a:solidFill>
                <a:latin typeface="Palatino"/>
                <a:ea typeface="ＭＳ Ｐゴシック" charset="0"/>
                <a:cs typeface="Palatino"/>
              </a:rPr>
              <a:t>noise</a:t>
            </a:r>
            <a:endParaRPr lang="en-US" sz="2000" i="1" dirty="0" smtClean="0">
              <a:latin typeface="Palatino"/>
              <a:ea typeface="ＭＳ Ｐゴシック" charset="0"/>
              <a:cs typeface="Palatino"/>
            </a:endParaRPr>
          </a:p>
          <a:p>
            <a:pPr lvl="1">
              <a:buFont typeface="Wingdings" charset="2"/>
              <a:buChar char="Ø"/>
            </a:pPr>
            <a:r>
              <a:rPr lang="en-US" sz="2200" dirty="0" smtClean="0">
                <a:latin typeface="Palatino"/>
                <a:ea typeface="ＭＳ Ｐゴシック" charset="0"/>
                <a:cs typeface="Palatino"/>
              </a:rPr>
              <a:t>Determination coefficient R</a:t>
            </a:r>
            <a:r>
              <a:rPr lang="en-US" sz="2200" baseline="30000" dirty="0" smtClean="0">
                <a:latin typeface="Palatino"/>
                <a:ea typeface="ＭＳ Ｐゴシック" charset="0"/>
                <a:cs typeface="Palatino"/>
              </a:rPr>
              <a:t>2</a:t>
            </a:r>
            <a:r>
              <a:rPr lang="en-US" sz="2200" dirty="0" smtClean="0">
                <a:latin typeface="Palatino"/>
                <a:ea typeface="ＭＳ Ｐゴシック" charset="0"/>
                <a:cs typeface="Palatino"/>
              </a:rPr>
              <a:t> at activated regions (</a:t>
            </a:r>
            <a:r>
              <a:rPr lang="en-US" sz="2200" dirty="0" smtClean="0">
                <a:solidFill>
                  <a:srgbClr val="0000FF"/>
                </a:solidFill>
                <a:latin typeface="Palatino"/>
                <a:ea typeface="ＭＳ Ｐゴシック" charset="0"/>
                <a:cs typeface="Palatino"/>
              </a:rPr>
              <a:t>-rout</a:t>
            </a:r>
            <a:r>
              <a:rPr lang="en-US" sz="2200" dirty="0" smtClean="0">
                <a:latin typeface="Palatino"/>
                <a:ea typeface="ＭＳ Ｐゴシック" charset="0"/>
                <a:cs typeface="Palatino"/>
              </a:rPr>
              <a:t> </a:t>
            </a:r>
            <a:r>
              <a:rPr lang="en-US" sz="2200" dirty="0">
                <a:latin typeface="Palatino"/>
                <a:ea typeface="ＭＳ Ｐゴシック" charset="0"/>
                <a:cs typeface="Palatino"/>
              </a:rPr>
              <a:t>in </a:t>
            </a:r>
            <a:r>
              <a:rPr lang="en-US" sz="2200" dirty="0" smtClean="0">
                <a:latin typeface="Palatino"/>
                <a:ea typeface="ＭＳ Ｐゴシック" charset="0"/>
                <a:cs typeface="Palatino"/>
              </a:rPr>
              <a:t>3dDeconvolve): poor modeling in FMRI!</a:t>
            </a:r>
          </a:p>
          <a:p>
            <a:pPr lvl="2">
              <a:buFont typeface="Courier New"/>
              <a:buChar char="o"/>
            </a:pPr>
            <a:r>
              <a:rPr lang="en-US" sz="2000" dirty="0">
                <a:latin typeface="Palatino"/>
                <a:ea typeface="ＭＳ Ｐゴシック" charset="0"/>
                <a:cs typeface="Palatino"/>
              </a:rPr>
              <a:t>Block design: ~50</a:t>
            </a:r>
            <a:r>
              <a:rPr lang="en-US" sz="2000" dirty="0" smtClean="0">
                <a:latin typeface="Palatino"/>
                <a:ea typeface="ＭＳ Ｐゴシック" charset="0"/>
                <a:cs typeface="Palatino"/>
              </a:rPr>
              <a:t>%</a:t>
            </a:r>
          </a:p>
          <a:p>
            <a:pPr lvl="2">
              <a:buFont typeface="Courier New"/>
              <a:buChar char="o"/>
            </a:pPr>
            <a:r>
              <a:rPr lang="en-US" sz="2000" dirty="0" smtClean="0">
                <a:latin typeface="Palatino"/>
                <a:ea typeface="ＭＳ Ｐゴシック" charset="0"/>
                <a:cs typeface="Palatino"/>
              </a:rPr>
              <a:t>Event</a:t>
            </a:r>
            <a:r>
              <a:rPr lang="en-US" sz="2000" dirty="0">
                <a:latin typeface="Palatino"/>
                <a:ea typeface="ＭＳ Ｐゴシック" charset="0"/>
                <a:cs typeface="Palatino"/>
              </a:rPr>
              <a:t>-related experiments: </a:t>
            </a:r>
            <a:r>
              <a:rPr lang="en-US" sz="2000" dirty="0" smtClean="0">
                <a:latin typeface="Palatino"/>
                <a:ea typeface="ＭＳ Ｐゴシック" charset="0"/>
                <a:cs typeface="Palatino"/>
              </a:rPr>
              <a:t>10-20%</a:t>
            </a:r>
            <a:endParaRPr lang="en-US" sz="2000" dirty="0">
              <a:latin typeface="Palatino"/>
              <a:ea typeface="ＭＳ Ｐゴシック" charset="0"/>
              <a:cs typeface="Palatino"/>
            </a:endParaRPr>
          </a:p>
          <a:p>
            <a:pPr lvl="1">
              <a:buFont typeface="Wingdings" charset="2"/>
              <a:buChar char="Ø"/>
            </a:pPr>
            <a:r>
              <a:rPr lang="en-US" sz="2200" dirty="0" smtClean="0">
                <a:latin typeface="Palatino"/>
                <a:ea typeface="ＭＳ Ｐゴシック" charset="0"/>
                <a:cs typeface="Palatino"/>
              </a:rPr>
              <a:t>Modeled vs. not modeled: </a:t>
            </a:r>
            <a:r>
              <a:rPr lang="en-US" sz="2200" dirty="0" smtClean="0">
                <a:solidFill>
                  <a:srgbClr val="0000FF"/>
                </a:solidFill>
                <a:latin typeface="Palatino"/>
                <a:ea typeface="ＭＳ Ｐゴシック" charset="0"/>
                <a:cs typeface="Palatino"/>
              </a:rPr>
              <a:t>–</a:t>
            </a:r>
            <a:r>
              <a:rPr lang="en-US" sz="2200" dirty="0" err="1" smtClean="0">
                <a:solidFill>
                  <a:srgbClr val="0000FF"/>
                </a:solidFill>
                <a:latin typeface="Palatino"/>
                <a:ea typeface="ＭＳ Ｐゴシック" charset="0"/>
                <a:cs typeface="Palatino"/>
              </a:rPr>
              <a:t>fitts</a:t>
            </a:r>
            <a:r>
              <a:rPr lang="en-US" sz="2200" dirty="0" smtClean="0">
                <a:solidFill>
                  <a:srgbClr val="0000FF"/>
                </a:solidFill>
                <a:latin typeface="Palatino"/>
                <a:ea typeface="ＭＳ Ｐゴシック" charset="0"/>
                <a:cs typeface="Palatino"/>
              </a:rPr>
              <a:t> </a:t>
            </a:r>
            <a:r>
              <a:rPr lang="en-US" sz="2200" dirty="0" smtClean="0">
                <a:latin typeface="Palatino"/>
                <a:ea typeface="ＭＳ Ｐゴシック" charset="0"/>
                <a:cs typeface="Palatino"/>
              </a:rPr>
              <a:t>and</a:t>
            </a:r>
            <a:r>
              <a:rPr lang="en-US" sz="2200" dirty="0" smtClean="0">
                <a:solidFill>
                  <a:srgbClr val="0000FF"/>
                </a:solidFill>
                <a:latin typeface="Palatino"/>
                <a:ea typeface="ＭＳ Ｐゴシック" charset="0"/>
                <a:cs typeface="Palatino"/>
              </a:rPr>
              <a:t> –</a:t>
            </a:r>
            <a:r>
              <a:rPr lang="en-US" sz="2200" dirty="0" err="1" smtClean="0">
                <a:solidFill>
                  <a:srgbClr val="0000FF"/>
                </a:solidFill>
                <a:latin typeface="Palatino"/>
                <a:ea typeface="ＭＳ Ｐゴシック" charset="0"/>
                <a:cs typeface="Palatino"/>
              </a:rPr>
              <a:t>errts</a:t>
            </a:r>
            <a:r>
              <a:rPr lang="en-US" sz="2200" dirty="0" smtClean="0">
                <a:solidFill>
                  <a:srgbClr val="0000FF"/>
                </a:solidFill>
                <a:latin typeface="Palatino"/>
                <a:ea typeface="ＭＳ Ｐゴシック" charset="0"/>
                <a:cs typeface="Palatino"/>
              </a:rPr>
              <a:t> </a:t>
            </a:r>
            <a:r>
              <a:rPr lang="en-US" sz="2200" dirty="0" smtClean="0">
                <a:latin typeface="Palatino"/>
                <a:ea typeface="ＭＳ Ｐゴシック" charset="0"/>
                <a:cs typeface="Palatino"/>
              </a:rPr>
              <a:t>in 3dDeconvolve</a:t>
            </a:r>
          </a:p>
          <a:p>
            <a:pPr lvl="2">
              <a:buFont typeface="Courier New"/>
              <a:buChar char="o"/>
            </a:pPr>
            <a:r>
              <a:rPr lang="en-US" sz="2200" dirty="0" smtClean="0">
                <a:solidFill>
                  <a:prstClr val="black"/>
                </a:solidFill>
                <a:latin typeface="Palatino"/>
                <a:ea typeface="ＭＳ Ｐゴシック" charset="0"/>
                <a:cs typeface="Palatino"/>
              </a:rPr>
              <a:t>Fitted curve = </a:t>
            </a:r>
            <a:r>
              <a:rPr lang="en-US" sz="2200" dirty="0">
                <a:solidFill>
                  <a:prstClr val="black"/>
                </a:solidFill>
                <a:latin typeface="Palatino"/>
                <a:ea typeface="ＭＳ Ｐゴシック" charset="0"/>
                <a:cs typeface="Palatino"/>
              </a:rPr>
              <a:t>‘</a:t>
            </a:r>
            <a:r>
              <a:rPr lang="en-US" sz="2200" dirty="0" smtClean="0">
                <a:solidFill>
                  <a:srgbClr val="3366FF"/>
                </a:solidFill>
                <a:latin typeface="Palatino"/>
                <a:ea typeface="ＭＳ Ｐゴシック" charset="0"/>
                <a:cs typeface="Palatino"/>
              </a:rPr>
              <a:t>baseline</a:t>
            </a:r>
            <a:r>
              <a:rPr lang="en-US" sz="2200" dirty="0">
                <a:solidFill>
                  <a:prstClr val="black"/>
                </a:solidFill>
                <a:latin typeface="Palatino"/>
                <a:ea typeface="ＭＳ Ｐゴシック" charset="0"/>
                <a:cs typeface="Palatino"/>
              </a:rPr>
              <a:t>‘</a:t>
            </a:r>
            <a:r>
              <a:rPr lang="en-US" sz="2200" dirty="0" smtClean="0">
                <a:solidFill>
                  <a:srgbClr val="3366FF"/>
                </a:solidFill>
                <a:latin typeface="Palatino"/>
                <a:ea typeface="ＭＳ Ｐゴシック" charset="0"/>
                <a:cs typeface="Palatino"/>
              </a:rPr>
              <a:t> </a:t>
            </a:r>
            <a:r>
              <a:rPr lang="en-US" sz="2200" dirty="0">
                <a:solidFill>
                  <a:prstClr val="black"/>
                </a:solidFill>
                <a:latin typeface="Palatino"/>
                <a:ea typeface="ＭＳ Ｐゴシック" charset="0"/>
                <a:cs typeface="Palatino"/>
              </a:rPr>
              <a:t>+ </a:t>
            </a:r>
            <a:r>
              <a:rPr lang="en-US" sz="2200" dirty="0" smtClean="0">
                <a:solidFill>
                  <a:srgbClr val="FF0000"/>
                </a:solidFill>
                <a:latin typeface="Palatino"/>
                <a:ea typeface="ＭＳ Ｐゴシック" charset="0"/>
                <a:cs typeface="Palatino"/>
              </a:rPr>
              <a:t>effects of interest</a:t>
            </a:r>
          </a:p>
          <a:p>
            <a:pPr lvl="2">
              <a:buFont typeface="Courier New"/>
              <a:buChar char="o"/>
            </a:pPr>
            <a:r>
              <a:rPr lang="en-US" sz="2200" dirty="0" smtClean="0">
                <a:solidFill>
                  <a:prstClr val="black"/>
                </a:solidFill>
                <a:latin typeface="Palatino"/>
                <a:ea typeface="ＭＳ Ｐゴシック" charset="0"/>
                <a:cs typeface="Palatino"/>
              </a:rPr>
              <a:t>Residuals = noise = components we have no idea about</a:t>
            </a:r>
            <a:endParaRPr lang="en-US" sz="2200" dirty="0">
              <a:latin typeface="Palatino"/>
              <a:ea typeface="ＭＳ Ｐゴシック" charset="0"/>
              <a:cs typeface="Palatino"/>
            </a:endParaRPr>
          </a:p>
        </p:txBody>
      </p:sp>
      <p:pic>
        <p:nvPicPr>
          <p:cNvPr id="2" name="Picture 1"/>
          <p:cNvPicPr>
            <a:picLocks noChangeAspect="1"/>
          </p:cNvPicPr>
          <p:nvPr/>
        </p:nvPicPr>
        <p:blipFill>
          <a:blip r:embed="rId3"/>
          <a:stretch>
            <a:fillRect/>
          </a:stretch>
        </p:blipFill>
        <p:spPr>
          <a:xfrm>
            <a:off x="1256901" y="2702582"/>
            <a:ext cx="4983265" cy="756247"/>
          </a:xfrm>
          <a:prstGeom prst="rect">
            <a:avLst/>
          </a:prstGeom>
        </p:spPr>
      </p:pic>
      <p:sp>
        <p:nvSpPr>
          <p:cNvPr id="6" name="Slide Number Placeholder 5"/>
          <p:cNvSpPr>
            <a:spLocks noGrp="1"/>
          </p:cNvSpPr>
          <p:nvPr>
            <p:ph type="sldNum" sz="quarter" idx="12"/>
          </p:nvPr>
        </p:nvSpPr>
        <p:spPr/>
        <p:txBody>
          <a:bodyPr/>
          <a:lstStyle/>
          <a:p>
            <a:fld id="{2B142ECA-B25A-7D4E-AE0A-E9B57F978545}" type="slidenum">
              <a:rPr lang="en-US" smtClean="0"/>
              <a:t>19</a:t>
            </a:fld>
            <a:endParaRPr lang="en-US"/>
          </a:p>
        </p:txBody>
      </p:sp>
    </p:spTree>
    <p:extLst>
      <p:ext uri="{BB962C8B-B14F-4D97-AF65-F5344CB8AC3E}">
        <p14:creationId xmlns:p14="http://schemas.microsoft.com/office/powerpoint/2010/main" val="11079088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76200" y="152400"/>
            <a:ext cx="9067800" cy="762000"/>
          </a:xfrm>
        </p:spPr>
        <p:txBody>
          <a:bodyPr/>
          <a:lstStyle/>
          <a:p>
            <a:pPr eaLnBrk="1" hangingPunct="1"/>
            <a:r>
              <a:rPr lang="en-US" sz="3600" dirty="0" smtClean="0">
                <a:latin typeface="Palatino"/>
                <a:ea typeface="ＭＳ Ｐゴシック" charset="0"/>
                <a:cs typeface="Palatino"/>
              </a:rPr>
              <a:t>Overview</a:t>
            </a:r>
            <a:endParaRPr lang="en-US" dirty="0">
              <a:latin typeface="Palatino"/>
              <a:ea typeface="ＭＳ Ｐゴシック" charset="0"/>
              <a:cs typeface="Palatino"/>
            </a:endParaRPr>
          </a:p>
        </p:txBody>
      </p:sp>
      <p:sp>
        <p:nvSpPr>
          <p:cNvPr id="6146" name="Rectangle 3"/>
          <p:cNvSpPr>
            <a:spLocks noGrp="1" noChangeArrowheads="1"/>
          </p:cNvSpPr>
          <p:nvPr>
            <p:ph idx="1"/>
          </p:nvPr>
        </p:nvSpPr>
        <p:spPr>
          <a:xfrm>
            <a:off x="228600" y="889000"/>
            <a:ext cx="8686800" cy="5819775"/>
          </a:xfrm>
        </p:spPr>
        <p:txBody>
          <a:bodyPr>
            <a:normAutofit/>
          </a:bodyPr>
          <a:lstStyle/>
          <a:p>
            <a:pPr eaLnBrk="1" hangingPunct="1"/>
            <a:r>
              <a:rPr lang="en-US" sz="2400" dirty="0" smtClean="0">
                <a:latin typeface="Palatino"/>
                <a:ea typeface="ＭＳ Ｐゴシック" charset="0"/>
                <a:cs typeface="Palatino"/>
              </a:rPr>
              <a:t>Basics of linear model</a:t>
            </a:r>
          </a:p>
          <a:p>
            <a:pPr eaLnBrk="1" hangingPunct="1"/>
            <a:r>
              <a:rPr lang="en-US" sz="2400" dirty="0" smtClean="0">
                <a:latin typeface="Palatino"/>
                <a:ea typeface="ＭＳ Ｐゴシック" charset="0"/>
                <a:cs typeface="Palatino"/>
              </a:rPr>
              <a:t>FMRI experiment types</a:t>
            </a:r>
          </a:p>
          <a:p>
            <a:pPr lvl="1">
              <a:buFont typeface="Wingdings" charset="2"/>
              <a:buChar char="Ø"/>
            </a:pPr>
            <a:r>
              <a:rPr lang="en-US" sz="2000" dirty="0" smtClean="0">
                <a:latin typeface="Palatino"/>
                <a:ea typeface="ＭＳ Ｐゴシック" charset="0"/>
                <a:cs typeface="Palatino"/>
              </a:rPr>
              <a:t>Block design; Event related experiment; Mixed</a:t>
            </a:r>
          </a:p>
          <a:p>
            <a:pPr eaLnBrk="1" hangingPunct="1"/>
            <a:r>
              <a:rPr lang="en-US" sz="2400" dirty="0" smtClean="0">
                <a:latin typeface="Palatino"/>
                <a:ea typeface="ＭＳ Ｐゴシック" charset="0"/>
                <a:cs typeface="Palatino"/>
              </a:rPr>
              <a:t>FMRI data decomposition: three components</a:t>
            </a:r>
          </a:p>
          <a:p>
            <a:pPr lvl="1">
              <a:buFont typeface="Wingdings" charset="2"/>
              <a:buChar char="Ø"/>
            </a:pPr>
            <a:r>
              <a:rPr lang="en-US" sz="2000" dirty="0" smtClean="0">
                <a:solidFill>
                  <a:srgbClr val="0000FF"/>
                </a:solidFill>
                <a:latin typeface="Palatino"/>
                <a:ea typeface="ＭＳ Ｐゴシック" charset="0"/>
                <a:cs typeface="Palatino"/>
              </a:rPr>
              <a:t>Baseline + slow drift + effects of no interest</a:t>
            </a:r>
            <a:r>
              <a:rPr lang="en-US" sz="2000" dirty="0" smtClean="0">
                <a:latin typeface="Palatino"/>
                <a:ea typeface="ＭＳ Ｐゴシック" charset="0"/>
                <a:cs typeface="Palatino"/>
              </a:rPr>
              <a:t>; </a:t>
            </a:r>
            <a:r>
              <a:rPr lang="en-US" sz="2000" dirty="0" smtClean="0">
                <a:solidFill>
                  <a:srgbClr val="FF0000"/>
                </a:solidFill>
                <a:latin typeface="Palatino"/>
                <a:ea typeface="ＭＳ Ｐゴシック" charset="0"/>
                <a:cs typeface="Palatino"/>
              </a:rPr>
              <a:t>Effects of interest</a:t>
            </a:r>
            <a:r>
              <a:rPr lang="en-US" sz="2000" dirty="0" smtClean="0">
                <a:latin typeface="Palatino"/>
                <a:ea typeface="ＭＳ Ｐゴシック" charset="0"/>
                <a:cs typeface="Palatino"/>
              </a:rPr>
              <a:t>; Unknown</a:t>
            </a:r>
          </a:p>
          <a:p>
            <a:pPr lvl="1">
              <a:buFont typeface="Wingdings" charset="2"/>
              <a:buChar char="Ø"/>
            </a:pPr>
            <a:r>
              <a:rPr lang="en-US" sz="2000" dirty="0" smtClean="0">
                <a:latin typeface="Palatino"/>
                <a:ea typeface="ＭＳ Ｐゴシック" charset="0"/>
                <a:cs typeface="Palatino"/>
              </a:rPr>
              <a:t>Effects of interest - </a:t>
            </a:r>
            <a:r>
              <a:rPr lang="en-US" sz="2000" dirty="0">
                <a:latin typeface="Palatino"/>
                <a:ea typeface="ＭＳ Ｐゴシック" charset="0"/>
                <a:cs typeface="Palatino"/>
              </a:rPr>
              <a:t>u</a:t>
            </a:r>
            <a:r>
              <a:rPr lang="en-US" sz="2000" dirty="0" smtClean="0">
                <a:latin typeface="Palatino"/>
                <a:ea typeface="ＭＳ Ｐゴシック" charset="0"/>
                <a:cs typeface="Palatino"/>
              </a:rPr>
              <a:t>nderstanding BOLD vs. stimulus: IRF</a:t>
            </a:r>
          </a:p>
          <a:p>
            <a:r>
              <a:rPr lang="en-US" sz="2400" dirty="0" smtClean="0">
                <a:latin typeface="Palatino"/>
                <a:ea typeface="ＭＳ Ｐゴシック" charset="0"/>
                <a:cs typeface="Palatino"/>
              </a:rPr>
              <a:t>Three modeling strategies</a:t>
            </a:r>
          </a:p>
          <a:p>
            <a:pPr lvl="1">
              <a:buFont typeface="Wingdings" charset="2"/>
              <a:buChar char="Ø"/>
            </a:pPr>
            <a:r>
              <a:rPr lang="en-US" sz="2000" dirty="0" smtClean="0">
                <a:latin typeface="Palatino"/>
                <a:ea typeface="ＭＳ Ｐゴシック" charset="0"/>
                <a:cs typeface="Palatino"/>
              </a:rPr>
              <a:t>Fixed-shape IRF</a:t>
            </a:r>
          </a:p>
          <a:p>
            <a:pPr lvl="1">
              <a:buFont typeface="Wingdings" charset="2"/>
              <a:buChar char="Ø"/>
            </a:pPr>
            <a:r>
              <a:rPr lang="en-US" sz="2000" dirty="0" smtClean="0">
                <a:latin typeface="Palatino"/>
                <a:ea typeface="ＭＳ Ｐゴシック" charset="0"/>
                <a:cs typeface="Palatino"/>
              </a:rPr>
              <a:t>No assumption about IRF shape</a:t>
            </a:r>
          </a:p>
          <a:p>
            <a:pPr lvl="1">
              <a:buFont typeface="Wingdings" charset="2"/>
              <a:buChar char="Ø"/>
            </a:pPr>
            <a:r>
              <a:rPr lang="en-US" sz="2000" dirty="0" smtClean="0">
                <a:latin typeface="Palatino"/>
                <a:ea typeface="ＭＳ Ｐゴシック" charset="0"/>
                <a:cs typeface="Palatino"/>
              </a:rPr>
              <a:t>One major IRF plus shape adjustment</a:t>
            </a:r>
          </a:p>
          <a:p>
            <a:r>
              <a:rPr lang="en-US" sz="2400" dirty="0" smtClean="0">
                <a:latin typeface="Palatino"/>
                <a:ea typeface="ＭＳ Ｐゴシック" charset="0"/>
                <a:cs typeface="Palatino"/>
              </a:rPr>
              <a:t>Other issues</a:t>
            </a:r>
          </a:p>
          <a:p>
            <a:pPr lvl="1">
              <a:buFont typeface="Wingdings" charset="2"/>
              <a:buChar char="Ø"/>
            </a:pPr>
            <a:r>
              <a:rPr lang="en-US" sz="2000" dirty="0" smtClean="0">
                <a:latin typeface="Palatino"/>
                <a:ea typeface="ＭＳ Ｐゴシック" charset="0"/>
                <a:cs typeface="Palatino"/>
              </a:rPr>
              <a:t>Multicollinearity</a:t>
            </a:r>
          </a:p>
          <a:p>
            <a:pPr lvl="1">
              <a:buFont typeface="Wingdings" charset="2"/>
              <a:buChar char="Ø"/>
            </a:pPr>
            <a:r>
              <a:rPr lang="en-US" sz="2000" dirty="0" smtClean="0">
                <a:latin typeface="Palatino"/>
                <a:ea typeface="ＭＳ Ｐゴシック" charset="0"/>
                <a:cs typeface="Palatino"/>
              </a:rPr>
              <a:t>Catenation</a:t>
            </a:r>
          </a:p>
          <a:p>
            <a:pPr lvl="1">
              <a:buFont typeface="Wingdings" charset="2"/>
              <a:buChar char="Ø"/>
            </a:pPr>
            <a:r>
              <a:rPr lang="en-US" sz="2000" dirty="0" smtClean="0">
                <a:latin typeface="Palatino"/>
                <a:ea typeface="ＭＳ Ｐゴシック" charset="0"/>
                <a:cs typeface="Palatino"/>
              </a:rPr>
              <a:t>Percent signal change</a:t>
            </a:r>
          </a:p>
          <a:p>
            <a:pPr lvl="2">
              <a:buFont typeface="Courier New"/>
              <a:buChar char="o"/>
            </a:pPr>
            <a:endParaRPr lang="en-US" sz="2000" dirty="0" smtClean="0">
              <a:latin typeface="Palatino"/>
              <a:ea typeface="ＭＳ Ｐゴシック" charset="0"/>
              <a:cs typeface="Palatino"/>
            </a:endParaRPr>
          </a:p>
          <a:p>
            <a:pPr lvl="3">
              <a:buFont typeface="Wingdings" charset="2"/>
              <a:buChar char="§"/>
            </a:pPr>
            <a:endParaRPr lang="en-US" sz="1400" dirty="0" smtClean="0">
              <a:latin typeface="Palatino"/>
              <a:ea typeface="ＭＳ Ｐゴシック" charset="0"/>
              <a:cs typeface="Palatino"/>
            </a:endParaRPr>
          </a:p>
          <a:p>
            <a:pPr lvl="1">
              <a:buFont typeface="Wingdings" charset="2"/>
              <a:buChar char="Ø"/>
            </a:pPr>
            <a:endParaRPr lang="en-US" sz="2200" dirty="0" smtClean="0">
              <a:solidFill>
                <a:srgbClr val="0000FF"/>
              </a:solidFill>
              <a:latin typeface="Palatino"/>
              <a:ea typeface="ＭＳ Ｐゴシック" charset="0"/>
              <a:cs typeface="Palatino"/>
            </a:endParaRPr>
          </a:p>
          <a:p>
            <a:pPr eaLnBrk="1" hangingPunct="1"/>
            <a:endParaRPr lang="en-US" sz="3200" dirty="0">
              <a:latin typeface="Palatino"/>
              <a:ea typeface="ＭＳ Ｐゴシック" charset="0"/>
              <a:cs typeface="Palatino"/>
            </a:endParaRPr>
          </a:p>
          <a:p>
            <a:pPr eaLnBrk="1" hangingPunct="1"/>
            <a:endParaRPr lang="en-US" sz="2400" dirty="0">
              <a:latin typeface="Helvetica" charset="0"/>
              <a:ea typeface="ＭＳ Ｐゴシック" charset="0"/>
              <a:cs typeface="ＭＳ Ｐゴシック" charset="0"/>
            </a:endParaRPr>
          </a:p>
          <a:p>
            <a:pPr eaLnBrk="1" hangingPunct="1"/>
            <a:endParaRPr lang="en-US" sz="2400" dirty="0">
              <a:latin typeface="Helvetica" charset="0"/>
              <a:ea typeface="ＭＳ Ｐゴシック" charset="0"/>
              <a:cs typeface="ＭＳ Ｐゴシック" charset="0"/>
            </a:endParaRPr>
          </a:p>
          <a:p>
            <a:pPr eaLnBrk="1" hangingPunct="1"/>
            <a:endParaRPr lang="en-US" sz="2400" dirty="0">
              <a:latin typeface="Helvetica" charset="0"/>
              <a:ea typeface="ＭＳ Ｐゴシック" charset="0"/>
              <a:cs typeface="ＭＳ Ｐゴシック" charset="0"/>
            </a:endParaRPr>
          </a:p>
          <a:p>
            <a:pPr eaLnBrk="1" hangingPunct="1"/>
            <a:endParaRPr lang="en-US" sz="2400" b="1" dirty="0">
              <a:latin typeface="Helvetica" charset="0"/>
              <a:ea typeface="ＭＳ Ｐゴシック" charset="0"/>
              <a:cs typeface="ＭＳ Ｐゴシック" charset="0"/>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2</a:t>
            </a:fld>
            <a:endParaRPr lang="en-US"/>
          </a:p>
        </p:txBody>
      </p:sp>
    </p:spTree>
    <p:extLst>
      <p:ext uri="{BB962C8B-B14F-4D97-AF65-F5344CB8AC3E}">
        <p14:creationId xmlns:p14="http://schemas.microsoft.com/office/powerpoint/2010/main" val="183930324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pPr eaLnBrk="1" hangingPunct="1"/>
            <a:r>
              <a:rPr lang="en-US" sz="3600" dirty="0" smtClean="0">
                <a:latin typeface="Palatino"/>
                <a:ea typeface="ＭＳ Ｐゴシック" charset="0"/>
                <a:cs typeface="Palatino"/>
              </a:rPr>
              <a:t>Statistical Testing</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89000"/>
            <a:ext cx="8686800" cy="5819775"/>
          </a:xfrm>
        </p:spPr>
        <p:txBody>
          <a:bodyPr>
            <a:normAutofit/>
          </a:bodyPr>
          <a:lstStyle/>
          <a:p>
            <a:pPr eaLnBrk="1" hangingPunct="1"/>
            <a:r>
              <a:rPr lang="en-US" sz="2400" dirty="0" smtClean="0">
                <a:latin typeface="Palatino"/>
                <a:ea typeface="ＭＳ Ｐゴシック" charset="0"/>
                <a:cs typeface="Palatino"/>
              </a:rPr>
              <a:t>Everything is about contrast!</a:t>
            </a:r>
          </a:p>
          <a:p>
            <a:pPr lvl="1">
              <a:buFont typeface="Wingdings" charset="2"/>
              <a:buChar char="Ø"/>
            </a:pPr>
            <a:r>
              <a:rPr lang="en-US" sz="2000" dirty="0" smtClean="0">
                <a:latin typeface="Palatino"/>
                <a:ea typeface="ＭＳ Ｐゴシック" charset="0"/>
                <a:cs typeface="Palatino"/>
              </a:rPr>
              <a:t>Even true for happiness in life</a:t>
            </a:r>
          </a:p>
          <a:p>
            <a:pPr eaLnBrk="1" hangingPunct="1"/>
            <a:r>
              <a:rPr lang="en-US" sz="2400" dirty="0" smtClean="0">
                <a:latin typeface="Palatino"/>
                <a:ea typeface="ＭＳ Ｐゴシック" charset="0"/>
                <a:cs typeface="Palatino"/>
              </a:rPr>
              <a:t>Effects (regression coefficients) of interest</a:t>
            </a:r>
          </a:p>
          <a:p>
            <a:pPr lvl="1">
              <a:buFont typeface="Wingdings" charset="2"/>
              <a:buChar char="Ø"/>
            </a:pPr>
            <a:r>
              <a:rPr lang="en-US" sz="2000" i="1" dirty="0" smtClean="0">
                <a:solidFill>
                  <a:prstClr val="black"/>
                </a:solidFill>
                <a:latin typeface="Lucida Grande"/>
                <a:ea typeface="Lucida Grande"/>
                <a:cs typeface="Lucida Grande"/>
              </a:rPr>
              <a:t>β</a:t>
            </a:r>
            <a:r>
              <a:rPr lang="en-US" sz="2000" dirty="0" smtClean="0">
                <a:solidFill>
                  <a:prstClr val="black"/>
                </a:solidFill>
                <a:latin typeface="Palatino"/>
                <a:ea typeface="ＭＳ Ｐゴシック" charset="0"/>
                <a:cs typeface="Palatino"/>
              </a:rPr>
              <a:t>: effect relative to baseline condition by default in AFNI</a:t>
            </a:r>
          </a:p>
          <a:p>
            <a:pPr lvl="2">
              <a:buFont typeface="Courier New"/>
              <a:buChar char="o"/>
            </a:pPr>
            <a:r>
              <a:rPr lang="en-US" sz="1600" i="1" dirty="0" smtClean="0">
                <a:solidFill>
                  <a:prstClr val="black"/>
                </a:solidFill>
                <a:latin typeface="Lucida Grande"/>
                <a:ea typeface="Lucida Grande"/>
                <a:cs typeface="Lucida Grande"/>
              </a:rPr>
              <a:t>β</a:t>
            </a:r>
            <a:r>
              <a:rPr lang="en-US" sz="1600" baseline="-25000" dirty="0" smtClean="0">
                <a:solidFill>
                  <a:prstClr val="black"/>
                </a:solidFill>
                <a:latin typeface="Palatino"/>
                <a:ea typeface="ＭＳ Ｐゴシック" charset="0"/>
                <a:cs typeface="Palatino"/>
              </a:rPr>
              <a:t>A</a:t>
            </a:r>
            <a:r>
              <a:rPr lang="en-US" sz="1600" dirty="0" smtClean="0">
                <a:solidFill>
                  <a:prstClr val="black"/>
                </a:solidFill>
                <a:latin typeface="Palatino"/>
                <a:ea typeface="ＭＳ Ｐゴシック" charset="0"/>
                <a:cs typeface="Palatino"/>
              </a:rPr>
              <a:t> </a:t>
            </a:r>
            <a:r>
              <a:rPr lang="en-US" sz="1600" dirty="0">
                <a:solidFill>
                  <a:prstClr val="black"/>
                </a:solidFill>
                <a:latin typeface="Palatino"/>
                <a:ea typeface="ＭＳ Ｐゴシック" charset="0"/>
                <a:cs typeface="Palatino"/>
              </a:rPr>
              <a:t>= </a:t>
            </a:r>
            <a:r>
              <a:rPr lang="en-US" sz="1600" dirty="0" err="1" smtClean="0">
                <a:solidFill>
                  <a:prstClr val="black"/>
                </a:solidFill>
                <a:latin typeface="Palatino"/>
                <a:ea typeface="ＭＳ Ｐゴシック" charset="0"/>
                <a:cs typeface="Palatino"/>
              </a:rPr>
              <a:t>Effect</a:t>
            </a:r>
            <a:r>
              <a:rPr lang="en-US" sz="1600" baseline="-25000" dirty="0" err="1" smtClean="0">
                <a:solidFill>
                  <a:prstClr val="black"/>
                </a:solidFill>
                <a:latin typeface="Palatino"/>
                <a:ea typeface="ＭＳ Ｐゴシック" charset="0"/>
                <a:cs typeface="Palatino"/>
              </a:rPr>
              <a:t>A</a:t>
            </a:r>
            <a:r>
              <a:rPr lang="en-US" sz="1600" dirty="0" smtClean="0">
                <a:solidFill>
                  <a:prstClr val="black"/>
                </a:solidFill>
                <a:latin typeface="Palatino"/>
                <a:ea typeface="ＭＳ Ｐゴシック" charset="0"/>
                <a:cs typeface="Palatino"/>
              </a:rPr>
              <a:t> </a:t>
            </a:r>
            <a:r>
              <a:rPr lang="en-US" sz="1600" dirty="0">
                <a:solidFill>
                  <a:prstClr val="black"/>
                </a:solidFill>
                <a:latin typeface="Palatino"/>
                <a:ea typeface="ＭＳ Ｐゴシック" charset="0"/>
                <a:cs typeface="Palatino"/>
              </a:rPr>
              <a:t>- </a:t>
            </a:r>
            <a:r>
              <a:rPr lang="en-US" sz="1600" i="1" dirty="0" smtClean="0">
                <a:solidFill>
                  <a:prstClr val="black"/>
                </a:solidFill>
                <a:latin typeface="Lucida Grande"/>
                <a:ea typeface="Lucida Grande"/>
                <a:cs typeface="Lucida Grande"/>
              </a:rPr>
              <a:t>β</a:t>
            </a:r>
            <a:r>
              <a:rPr lang="en-US" sz="1600" baseline="-25000" dirty="0" smtClean="0">
                <a:solidFill>
                  <a:prstClr val="black"/>
                </a:solidFill>
                <a:latin typeface="Palatino"/>
                <a:ea typeface="ＭＳ Ｐゴシック" charset="0"/>
                <a:cs typeface="Palatino"/>
              </a:rPr>
              <a:t>base</a:t>
            </a:r>
            <a:endParaRPr lang="en-US" sz="1600" dirty="0" smtClean="0">
              <a:solidFill>
                <a:prstClr val="black"/>
              </a:solidFill>
              <a:latin typeface="Palatino"/>
              <a:ea typeface="ＭＳ Ｐゴシック" charset="0"/>
              <a:cs typeface="Palatino"/>
            </a:endParaRPr>
          </a:p>
          <a:p>
            <a:pPr lvl="1">
              <a:buFont typeface="Wingdings" charset="2"/>
              <a:buChar char="Ø"/>
            </a:pPr>
            <a:r>
              <a:rPr lang="en-US" sz="2000" i="1" dirty="0">
                <a:solidFill>
                  <a:prstClr val="black"/>
                </a:solidFill>
                <a:latin typeface="Palatino"/>
                <a:ea typeface="ＭＳ Ｐゴシック" charset="0"/>
                <a:cs typeface="Palatino"/>
              </a:rPr>
              <a:t>t</a:t>
            </a:r>
            <a:r>
              <a:rPr lang="en-US" sz="2000" dirty="0">
                <a:solidFill>
                  <a:prstClr val="black"/>
                </a:solidFill>
                <a:latin typeface="Palatino"/>
                <a:ea typeface="ＭＳ Ｐゴシック" charset="0"/>
                <a:cs typeface="Palatino"/>
              </a:rPr>
              <a:t>-</a:t>
            </a:r>
            <a:r>
              <a:rPr lang="en-US" sz="2000" dirty="0" smtClean="0">
                <a:solidFill>
                  <a:prstClr val="black"/>
                </a:solidFill>
                <a:latin typeface="Palatino"/>
                <a:ea typeface="ＭＳ Ｐゴシック" charset="0"/>
                <a:cs typeface="Palatino"/>
              </a:rPr>
              <a:t>statistic: significance</a:t>
            </a:r>
            <a:endParaRPr lang="en-US" sz="2000" dirty="0" smtClean="0">
              <a:latin typeface="Palatino"/>
              <a:ea typeface="ＭＳ Ｐゴシック" charset="0"/>
              <a:cs typeface="Palatino"/>
            </a:endParaRPr>
          </a:p>
          <a:p>
            <a:pPr eaLnBrk="1" hangingPunct="1"/>
            <a:r>
              <a:rPr lang="en-US" sz="2400" dirty="0" smtClean="0">
                <a:latin typeface="Palatino"/>
                <a:ea typeface="ＭＳ Ｐゴシック" charset="0"/>
                <a:cs typeface="Palatino"/>
              </a:rPr>
              <a:t>Pairwise comparisons (contrasts)</a:t>
            </a:r>
          </a:p>
          <a:p>
            <a:pPr lvl="1">
              <a:buFont typeface="Wingdings" charset="2"/>
              <a:buChar char="Ø"/>
            </a:pPr>
            <a:r>
              <a:rPr lang="en-US" sz="2000" dirty="0">
                <a:latin typeface="Palatino"/>
                <a:ea typeface="ＭＳ Ｐゴシック" charset="0"/>
                <a:cs typeface="Palatino"/>
              </a:rPr>
              <a:t>C</a:t>
            </a:r>
            <a:r>
              <a:rPr lang="en-US" sz="2000" dirty="0" smtClean="0">
                <a:latin typeface="Palatino"/>
                <a:ea typeface="ＭＳ Ｐゴシック" charset="0"/>
                <a:cs typeface="Palatino"/>
              </a:rPr>
              <a:t>onditions </a:t>
            </a:r>
            <a:r>
              <a:rPr lang="en-US" sz="2000" i="1" dirty="0">
                <a:solidFill>
                  <a:prstClr val="black"/>
                </a:solidFill>
                <a:latin typeface="Lucida Grande"/>
                <a:ea typeface="Lucida Grande"/>
                <a:cs typeface="Lucida Grande"/>
              </a:rPr>
              <a:t>β</a:t>
            </a:r>
            <a:r>
              <a:rPr lang="en-US" sz="2000" baseline="-25000" dirty="0" smtClean="0">
                <a:latin typeface="Palatino"/>
                <a:ea typeface="ＭＳ Ｐゴシック" charset="0"/>
                <a:cs typeface="Palatino"/>
              </a:rPr>
              <a:t>A</a:t>
            </a:r>
            <a:r>
              <a:rPr lang="en-US" sz="2000" dirty="0" smtClean="0">
                <a:latin typeface="Palatino"/>
                <a:ea typeface="ＭＳ Ｐゴシック" charset="0"/>
                <a:cs typeface="Palatino"/>
              </a:rPr>
              <a:t> vs. </a:t>
            </a:r>
            <a:r>
              <a:rPr lang="en-US" sz="2000" i="1" dirty="0">
                <a:solidFill>
                  <a:prstClr val="black"/>
                </a:solidFill>
                <a:latin typeface="Lucida Grande"/>
                <a:ea typeface="Lucida Grande"/>
                <a:cs typeface="Lucida Grande"/>
              </a:rPr>
              <a:t>β</a:t>
            </a:r>
            <a:r>
              <a:rPr lang="en-US" sz="2000" baseline="-25000" dirty="0" smtClean="0">
                <a:latin typeface="Palatino"/>
                <a:ea typeface="ＭＳ Ｐゴシック" charset="0"/>
                <a:cs typeface="Palatino"/>
              </a:rPr>
              <a:t>B</a:t>
            </a:r>
            <a:r>
              <a:rPr lang="en-US" sz="2000" dirty="0" smtClean="0">
                <a:latin typeface="Palatino"/>
                <a:ea typeface="ＭＳ Ｐゴシック" charset="0"/>
                <a:cs typeface="Palatino"/>
              </a:rPr>
              <a:t> (</a:t>
            </a:r>
            <a:r>
              <a:rPr lang="en-US" sz="2000" i="1" dirty="0" smtClean="0">
                <a:latin typeface="Palatino"/>
                <a:ea typeface="ＭＳ Ｐゴシック" charset="0"/>
                <a:cs typeface="Palatino"/>
              </a:rPr>
              <a:t>e.g</a:t>
            </a:r>
            <a:r>
              <a:rPr lang="en-US" sz="2000" dirty="0" smtClean="0">
                <a:latin typeface="Palatino"/>
                <a:ea typeface="ＭＳ Ｐゴシック" charset="0"/>
                <a:cs typeface="Palatino"/>
              </a:rPr>
              <a:t>., house vs. face)</a:t>
            </a:r>
          </a:p>
          <a:p>
            <a:pPr lvl="2">
              <a:buFont typeface="Courier New"/>
              <a:buChar char="o"/>
            </a:pPr>
            <a:r>
              <a:rPr lang="en-US" sz="1600" i="1" dirty="0" smtClean="0">
                <a:solidFill>
                  <a:prstClr val="black"/>
                </a:solidFill>
                <a:latin typeface="Lucida Grande"/>
                <a:ea typeface="Lucida Grande"/>
                <a:cs typeface="Lucida Grande"/>
              </a:rPr>
              <a:t>β</a:t>
            </a:r>
            <a:r>
              <a:rPr lang="en-US" sz="1600" baseline="-25000" dirty="0" smtClean="0">
                <a:latin typeface="Palatino"/>
                <a:ea typeface="ＭＳ Ｐゴシック" charset="0"/>
                <a:cs typeface="Palatino"/>
              </a:rPr>
              <a:t>A </a:t>
            </a:r>
            <a:r>
              <a:rPr lang="en-US" sz="1600" dirty="0" smtClean="0">
                <a:solidFill>
                  <a:prstClr val="black"/>
                </a:solidFill>
                <a:latin typeface="Palatino"/>
                <a:ea typeface="ＭＳ Ｐゴシック" charset="0"/>
                <a:cs typeface="Palatino"/>
              </a:rPr>
              <a:t>– </a:t>
            </a:r>
            <a:r>
              <a:rPr lang="en-US" sz="1600" i="1" dirty="0">
                <a:solidFill>
                  <a:prstClr val="black"/>
                </a:solidFill>
                <a:latin typeface="Lucida Grande"/>
                <a:ea typeface="Lucida Grande"/>
                <a:cs typeface="Lucida Grande"/>
              </a:rPr>
              <a:t>β</a:t>
            </a:r>
            <a:r>
              <a:rPr lang="en-US" sz="1600" baseline="-25000" dirty="0" smtClean="0">
                <a:latin typeface="Palatino"/>
                <a:ea typeface="ＭＳ Ｐゴシック" charset="0"/>
                <a:cs typeface="Palatino"/>
              </a:rPr>
              <a:t>B</a:t>
            </a:r>
            <a:r>
              <a:rPr lang="en-US" sz="1600" dirty="0" smtClean="0">
                <a:solidFill>
                  <a:prstClr val="black"/>
                </a:solidFill>
                <a:latin typeface="Palatino"/>
                <a:ea typeface="ＭＳ Ｐゴシック" charset="0"/>
                <a:cs typeface="Palatino"/>
              </a:rPr>
              <a:t> = (</a:t>
            </a:r>
            <a:r>
              <a:rPr lang="en-US" sz="1600" dirty="0" err="1">
                <a:solidFill>
                  <a:prstClr val="black"/>
                </a:solidFill>
                <a:latin typeface="Palatino"/>
                <a:ea typeface="ＭＳ Ｐゴシック" charset="0"/>
                <a:cs typeface="Palatino"/>
              </a:rPr>
              <a:t>Effect</a:t>
            </a:r>
            <a:r>
              <a:rPr lang="en-US" sz="1600" baseline="-25000" dirty="0" err="1" smtClean="0">
                <a:latin typeface="Palatino"/>
                <a:ea typeface="ＭＳ Ｐゴシック" charset="0"/>
                <a:cs typeface="Palatino"/>
              </a:rPr>
              <a:t>A</a:t>
            </a:r>
            <a:r>
              <a:rPr lang="en-US" sz="1600" dirty="0" smtClean="0">
                <a:solidFill>
                  <a:prstClr val="black"/>
                </a:solidFill>
                <a:latin typeface="Palatino"/>
                <a:ea typeface="ＭＳ Ｐゴシック" charset="0"/>
                <a:cs typeface="Palatino"/>
              </a:rPr>
              <a:t> - </a:t>
            </a:r>
            <a:r>
              <a:rPr lang="en-US" sz="1600" i="1" dirty="0" smtClean="0">
                <a:solidFill>
                  <a:prstClr val="black"/>
                </a:solidFill>
                <a:latin typeface="Lucida Grande"/>
                <a:ea typeface="Lucida Grande"/>
                <a:cs typeface="Lucida Grande"/>
              </a:rPr>
              <a:t>β</a:t>
            </a:r>
            <a:r>
              <a:rPr lang="en-US" sz="1600" baseline="-25000" dirty="0" smtClean="0">
                <a:latin typeface="Palatino"/>
                <a:ea typeface="ＭＳ Ｐゴシック" charset="0"/>
                <a:cs typeface="Palatino"/>
              </a:rPr>
              <a:t>base</a:t>
            </a:r>
            <a:r>
              <a:rPr lang="en-US" sz="1600" dirty="0" smtClean="0">
                <a:solidFill>
                  <a:prstClr val="black"/>
                </a:solidFill>
                <a:latin typeface="Palatino"/>
                <a:ea typeface="ＭＳ Ｐゴシック" charset="0"/>
                <a:cs typeface="Palatino"/>
              </a:rPr>
              <a:t>) – (</a:t>
            </a:r>
            <a:r>
              <a:rPr lang="en-US" sz="1600" dirty="0" err="1">
                <a:solidFill>
                  <a:prstClr val="black"/>
                </a:solidFill>
                <a:latin typeface="Palatino"/>
                <a:ea typeface="ＭＳ Ｐゴシック" charset="0"/>
                <a:cs typeface="Palatino"/>
              </a:rPr>
              <a:t>Effect</a:t>
            </a:r>
            <a:r>
              <a:rPr lang="en-US" sz="1600" baseline="-25000" dirty="0" err="1" smtClean="0">
                <a:latin typeface="Palatino"/>
                <a:ea typeface="ＭＳ Ｐゴシック" charset="0"/>
                <a:cs typeface="Palatino"/>
              </a:rPr>
              <a:t>B</a:t>
            </a:r>
            <a:r>
              <a:rPr lang="en-US" sz="1600" dirty="0" smtClean="0">
                <a:solidFill>
                  <a:prstClr val="black"/>
                </a:solidFill>
                <a:latin typeface="Palatino"/>
                <a:ea typeface="ＭＳ Ｐゴシック" charset="0"/>
                <a:cs typeface="Palatino"/>
              </a:rPr>
              <a:t> - </a:t>
            </a:r>
            <a:r>
              <a:rPr lang="en-US" sz="1600" i="1" dirty="0">
                <a:solidFill>
                  <a:prstClr val="black"/>
                </a:solidFill>
                <a:latin typeface="Lucida Grande"/>
                <a:ea typeface="Lucida Grande"/>
                <a:cs typeface="Lucida Grande"/>
              </a:rPr>
              <a:t>β</a:t>
            </a:r>
            <a:r>
              <a:rPr lang="en-US" sz="1600" baseline="-25000" dirty="0" smtClean="0">
                <a:latin typeface="Palatino"/>
                <a:ea typeface="ＭＳ Ｐゴシック" charset="0"/>
                <a:cs typeface="Palatino"/>
              </a:rPr>
              <a:t>base</a:t>
            </a:r>
            <a:r>
              <a:rPr lang="en-US" sz="1600" dirty="0" smtClean="0">
                <a:solidFill>
                  <a:prstClr val="black"/>
                </a:solidFill>
                <a:latin typeface="Palatino"/>
                <a:ea typeface="ＭＳ Ｐゴシック" charset="0"/>
                <a:cs typeface="Palatino"/>
              </a:rPr>
              <a:t>) = </a:t>
            </a:r>
            <a:r>
              <a:rPr lang="en-US" sz="1600" dirty="0" err="1" smtClean="0">
                <a:solidFill>
                  <a:prstClr val="black"/>
                </a:solidFill>
                <a:latin typeface="Palatino"/>
                <a:ea typeface="ＭＳ Ｐゴシック" charset="0"/>
                <a:cs typeface="Palatino"/>
              </a:rPr>
              <a:t>Effect</a:t>
            </a:r>
            <a:r>
              <a:rPr lang="en-US" sz="1600" baseline="-25000" dirty="0" err="1" smtClean="0">
                <a:latin typeface="Palatino"/>
                <a:ea typeface="ＭＳ Ｐゴシック" charset="0"/>
                <a:cs typeface="Palatino"/>
              </a:rPr>
              <a:t>A</a:t>
            </a:r>
            <a:r>
              <a:rPr lang="en-US" sz="1600" dirty="0" smtClean="0">
                <a:solidFill>
                  <a:prstClr val="black"/>
                </a:solidFill>
                <a:latin typeface="Palatino"/>
                <a:ea typeface="ＭＳ Ｐゴシック" charset="0"/>
                <a:cs typeface="Palatino"/>
              </a:rPr>
              <a:t> - </a:t>
            </a:r>
            <a:r>
              <a:rPr lang="en-US" sz="1600" dirty="0" err="1" smtClean="0">
                <a:solidFill>
                  <a:prstClr val="black"/>
                </a:solidFill>
                <a:latin typeface="Palatino"/>
                <a:ea typeface="ＭＳ Ｐゴシック" charset="0"/>
                <a:cs typeface="Palatino"/>
              </a:rPr>
              <a:t>Effect</a:t>
            </a:r>
            <a:r>
              <a:rPr lang="en-US" sz="1600" baseline="-25000" dirty="0" err="1" smtClean="0">
                <a:latin typeface="Palatino"/>
                <a:ea typeface="ＭＳ Ｐゴシック" charset="0"/>
                <a:cs typeface="Palatino"/>
              </a:rPr>
              <a:t>B</a:t>
            </a:r>
            <a:endParaRPr lang="en-US" sz="1600" dirty="0">
              <a:solidFill>
                <a:prstClr val="black"/>
              </a:solidFill>
              <a:latin typeface="Palatino"/>
              <a:ea typeface="ＭＳ Ｐゴシック" charset="0"/>
              <a:cs typeface="Palatino"/>
            </a:endParaRPr>
          </a:p>
          <a:p>
            <a:pPr lvl="1">
              <a:buFont typeface="Wingdings" charset="2"/>
              <a:buChar char="Ø"/>
            </a:pPr>
            <a:r>
              <a:rPr lang="en-US" sz="2000" i="1" dirty="0">
                <a:solidFill>
                  <a:prstClr val="black"/>
                </a:solidFill>
                <a:latin typeface="Palatino"/>
                <a:ea typeface="ＭＳ Ｐゴシック" charset="0"/>
                <a:cs typeface="Palatino"/>
              </a:rPr>
              <a:t>t</a:t>
            </a:r>
            <a:r>
              <a:rPr lang="en-US" sz="2000" dirty="0">
                <a:solidFill>
                  <a:prstClr val="black"/>
                </a:solidFill>
                <a:latin typeface="Palatino"/>
                <a:ea typeface="ＭＳ Ｐゴシック" charset="0"/>
                <a:cs typeface="Palatino"/>
              </a:rPr>
              <a:t>-statistic: significance</a:t>
            </a:r>
          </a:p>
          <a:p>
            <a:r>
              <a:rPr lang="en-US" sz="2400" dirty="0" smtClean="0">
                <a:latin typeface="Palatino"/>
                <a:ea typeface="ＭＳ Ｐゴシック" charset="0"/>
                <a:cs typeface="Palatino"/>
              </a:rPr>
              <a:t>General linear test – linear combination of multiple effects</a:t>
            </a:r>
          </a:p>
          <a:p>
            <a:pPr lvl="1">
              <a:buFont typeface="Wingdings" charset="2"/>
              <a:buChar char="Ø"/>
            </a:pPr>
            <a:r>
              <a:rPr lang="en-US" sz="2000" i="1" dirty="0">
                <a:solidFill>
                  <a:prstClr val="black"/>
                </a:solidFill>
                <a:latin typeface="Palatino"/>
                <a:ea typeface="ＭＳ Ｐゴシック" charset="0"/>
                <a:cs typeface="Palatino"/>
              </a:rPr>
              <a:t>t</a:t>
            </a:r>
            <a:r>
              <a:rPr lang="en-US" sz="2000" dirty="0">
                <a:solidFill>
                  <a:prstClr val="black"/>
                </a:solidFill>
                <a:latin typeface="Palatino"/>
                <a:ea typeface="ＭＳ Ｐゴシック" charset="0"/>
                <a:cs typeface="Palatino"/>
              </a:rPr>
              <a:t>-statistic: </a:t>
            </a:r>
            <a:r>
              <a:rPr lang="en-US" sz="2000" dirty="0" smtClean="0">
                <a:solidFill>
                  <a:prstClr val="black"/>
                </a:solidFill>
                <a:latin typeface="Palatino"/>
                <a:ea typeface="ＭＳ Ｐゴシック" charset="0"/>
                <a:cs typeface="Palatino"/>
              </a:rPr>
              <a:t>0.5*happy + 0.5*sad – neutral</a:t>
            </a:r>
            <a:endParaRPr lang="en-US" sz="2000" dirty="0">
              <a:solidFill>
                <a:prstClr val="black"/>
              </a:solidFill>
              <a:latin typeface="Palatino"/>
              <a:ea typeface="ＭＳ Ｐゴシック" charset="0"/>
              <a:cs typeface="Palatino"/>
            </a:endParaRPr>
          </a:p>
          <a:p>
            <a:r>
              <a:rPr lang="en-US" sz="2400" dirty="0" smtClean="0">
                <a:latin typeface="Palatino"/>
                <a:ea typeface="ＭＳ Ｐゴシック" charset="0"/>
                <a:cs typeface="Palatino"/>
              </a:rPr>
              <a:t>Composite tests</a:t>
            </a:r>
          </a:p>
          <a:p>
            <a:pPr lvl="1">
              <a:buFont typeface="Wingdings" charset="2"/>
              <a:buChar char="Ø"/>
            </a:pPr>
            <a:r>
              <a:rPr lang="en-US" sz="2000" i="1" dirty="0" smtClean="0">
                <a:solidFill>
                  <a:prstClr val="black"/>
                </a:solidFill>
                <a:latin typeface="Palatino"/>
                <a:ea typeface="ＭＳ Ｐゴシック" charset="0"/>
                <a:cs typeface="Palatino"/>
              </a:rPr>
              <a:t>F</a:t>
            </a:r>
            <a:r>
              <a:rPr lang="en-US" sz="2000" dirty="0" smtClean="0">
                <a:solidFill>
                  <a:prstClr val="black"/>
                </a:solidFill>
                <a:latin typeface="Palatino"/>
                <a:ea typeface="ＭＳ Ｐゴシック" charset="0"/>
                <a:cs typeface="Palatino"/>
              </a:rPr>
              <a:t>-statistic for composite null hypotheses: happy = sad = neutral = 0; or, happy </a:t>
            </a:r>
            <a:r>
              <a:rPr lang="en-US" sz="2000" dirty="0">
                <a:solidFill>
                  <a:prstClr val="black"/>
                </a:solidFill>
                <a:latin typeface="Palatino"/>
                <a:ea typeface="ＭＳ Ｐゴシック" charset="0"/>
                <a:cs typeface="Palatino"/>
              </a:rPr>
              <a:t>= sad = neutral</a:t>
            </a:r>
            <a:endParaRPr lang="en-US" sz="2000" dirty="0" smtClean="0">
              <a:solidFill>
                <a:prstClr val="black"/>
              </a:solidFill>
              <a:latin typeface="Palatino"/>
              <a:ea typeface="ＭＳ Ｐゴシック" charset="0"/>
              <a:cs typeface="Palatino"/>
            </a:endParaRPr>
          </a:p>
          <a:p>
            <a:pPr lvl="1"/>
            <a:endParaRPr lang="en-US" sz="2000" dirty="0" smtClean="0">
              <a:latin typeface="Palatino"/>
              <a:ea typeface="ＭＳ Ｐゴシック" charset="0"/>
              <a:cs typeface="Palatino"/>
            </a:endParaRPr>
          </a:p>
          <a:p>
            <a:pPr lvl="1"/>
            <a:endParaRPr lang="en-US" sz="2000"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20</a:t>
            </a:fld>
            <a:endParaRPr lang="en-US"/>
          </a:p>
        </p:txBody>
      </p:sp>
    </p:spTree>
    <p:extLst>
      <p:ext uri="{BB962C8B-B14F-4D97-AF65-F5344CB8AC3E}">
        <p14:creationId xmlns:p14="http://schemas.microsoft.com/office/powerpoint/2010/main" val="27665684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Assessing </a:t>
            </a:r>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IRF Approach</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lstStyle/>
          <a:p>
            <a:pPr>
              <a:lnSpc>
                <a:spcPct val="95000"/>
              </a:lnSpc>
              <a:spcBef>
                <a:spcPct val="5000"/>
              </a:spcBef>
              <a:buSzTx/>
            </a:pPr>
            <a:r>
              <a:rPr lang="en-US" sz="2400" dirty="0" smtClean="0">
                <a:latin typeface="Palatino"/>
                <a:ea typeface="ＭＳ Ｐゴシック" charset="0"/>
                <a:cs typeface="Palatino"/>
              </a:rPr>
              <a:t>Used 99% of </a:t>
            </a:r>
            <a:r>
              <a:rPr lang="en-US" sz="2400" dirty="0">
                <a:latin typeface="Palatino"/>
                <a:ea typeface="ＭＳ Ｐゴシック" charset="0"/>
                <a:cs typeface="Palatino"/>
              </a:rPr>
              <a:t>time: Why popular</a:t>
            </a:r>
            <a:r>
              <a:rPr lang="en-US" sz="2400" dirty="0" smtClean="0">
                <a:latin typeface="Palatino"/>
                <a:ea typeface="ＭＳ Ｐゴシック" charset="0"/>
                <a:cs typeface="Palatino"/>
              </a:rPr>
              <a:t>?</a:t>
            </a:r>
          </a:p>
          <a:p>
            <a:pPr lvl="1">
              <a:lnSpc>
                <a:spcPct val="95000"/>
              </a:lnSpc>
              <a:spcBef>
                <a:spcPct val="5000"/>
              </a:spcBef>
              <a:buFont typeface="Wingdings" charset="2"/>
              <a:buChar char="Ø"/>
            </a:pPr>
            <a:r>
              <a:rPr lang="en-US" sz="2200" dirty="0" smtClean="0">
                <a:latin typeface="Palatino"/>
                <a:ea typeface="ＭＳ Ｐゴシック" charset="0"/>
                <a:cs typeface="Palatino"/>
              </a:rPr>
              <a:t>Assume brain responds with </a:t>
            </a:r>
            <a:r>
              <a:rPr lang="en-US" sz="2200" b="1" dirty="0" smtClean="0">
                <a:solidFill>
                  <a:srgbClr val="FF0000"/>
                </a:solidFill>
                <a:latin typeface="Palatino"/>
                <a:ea typeface="ＭＳ Ｐゴシック" charset="0"/>
                <a:cs typeface="Palatino"/>
              </a:rPr>
              <a:t>same shape </a:t>
            </a:r>
            <a:r>
              <a:rPr lang="en-US" sz="2200" dirty="0" smtClean="0">
                <a:latin typeface="Palatino"/>
                <a:ea typeface="ＭＳ Ｐゴシック" charset="0"/>
                <a:cs typeface="Palatino"/>
              </a:rPr>
              <a:t>across 4 levels: </a:t>
            </a:r>
            <a:r>
              <a:rPr lang="en-US" sz="2200" dirty="0" smtClean="0">
                <a:solidFill>
                  <a:srgbClr val="0000FF"/>
                </a:solidFill>
                <a:latin typeface="Palatino"/>
                <a:ea typeface="ＭＳ Ｐゴシック" charset="0"/>
                <a:cs typeface="Palatino"/>
              </a:rPr>
              <a:t>subjects</a:t>
            </a:r>
            <a:r>
              <a:rPr lang="en-US" sz="2200" dirty="0" smtClean="0">
                <a:latin typeface="Palatino"/>
                <a:ea typeface="ＭＳ Ｐゴシック" charset="0"/>
                <a:cs typeface="Palatino"/>
              </a:rPr>
              <a:t>, activated </a:t>
            </a:r>
            <a:r>
              <a:rPr lang="en-US" sz="2200" dirty="0" smtClean="0">
                <a:solidFill>
                  <a:srgbClr val="0000FF"/>
                </a:solidFill>
                <a:latin typeface="Palatino"/>
                <a:ea typeface="ＭＳ Ｐゴシック" charset="0"/>
                <a:cs typeface="Palatino"/>
              </a:rPr>
              <a:t>regions</a:t>
            </a:r>
            <a:r>
              <a:rPr lang="en-US" sz="2200" dirty="0" smtClean="0">
                <a:latin typeface="Palatino"/>
                <a:ea typeface="ＭＳ Ｐゴシック" charset="0"/>
                <a:cs typeface="Palatino"/>
              </a:rPr>
              <a:t>, stimulus </a:t>
            </a:r>
            <a:r>
              <a:rPr lang="en-US" sz="2200" dirty="0" smtClean="0">
                <a:solidFill>
                  <a:srgbClr val="0000FF"/>
                </a:solidFill>
                <a:latin typeface="Palatino"/>
                <a:ea typeface="ＭＳ Ｐゴシック" charset="0"/>
                <a:cs typeface="Palatino"/>
              </a:rPr>
              <a:t>conditions/tasks</a:t>
            </a:r>
            <a:r>
              <a:rPr lang="en-US" sz="2200" dirty="0" smtClean="0">
                <a:latin typeface="Palatino"/>
                <a:ea typeface="ＭＳ Ｐゴシック" charset="0"/>
                <a:cs typeface="Palatino"/>
              </a:rPr>
              <a:t>,</a:t>
            </a:r>
            <a:r>
              <a:rPr lang="en-US" sz="2200" dirty="0" smtClean="0">
                <a:solidFill>
                  <a:srgbClr val="0000FF"/>
                </a:solidFill>
                <a:latin typeface="Palatino"/>
                <a:ea typeface="ＭＳ Ｐゴシック" charset="0"/>
                <a:cs typeface="Palatino"/>
              </a:rPr>
              <a:t> trials</a:t>
            </a:r>
            <a:endParaRPr lang="en-US" sz="2200" dirty="0" smtClean="0">
              <a:solidFill>
                <a:prstClr val="black"/>
              </a:solidFill>
              <a:latin typeface="Palatino"/>
              <a:ea typeface="ＭＳ Ｐゴシック" charset="0"/>
              <a:cs typeface="Palatino"/>
            </a:endParaRPr>
          </a:p>
          <a:p>
            <a:pPr lvl="2">
              <a:lnSpc>
                <a:spcPct val="95000"/>
              </a:lnSpc>
              <a:spcBef>
                <a:spcPct val="5000"/>
              </a:spcBef>
              <a:buFont typeface="Courier New"/>
              <a:buChar char="o"/>
            </a:pPr>
            <a:r>
              <a:rPr lang="en-US" sz="2000" dirty="0" smtClean="0">
                <a:latin typeface="Palatino"/>
                <a:ea typeface="ＭＳ Ｐゴシック" charset="0"/>
                <a:cs typeface="Palatino"/>
              </a:rPr>
              <a:t>Difference in </a:t>
            </a:r>
            <a:r>
              <a:rPr lang="en-US" sz="2000" dirty="0" smtClean="0">
                <a:solidFill>
                  <a:srgbClr val="1B1DDA"/>
                </a:solidFill>
                <a:latin typeface="Palatino"/>
                <a:ea typeface="ＭＳ Ｐゴシック" charset="0"/>
                <a:cs typeface="Palatino"/>
              </a:rPr>
              <a:t>magnitude</a:t>
            </a:r>
            <a:r>
              <a:rPr lang="en-US" sz="2000" dirty="0" smtClean="0">
                <a:latin typeface="Palatino"/>
                <a:ea typeface="ＭＳ Ｐゴシック" charset="0"/>
                <a:cs typeface="Palatino"/>
              </a:rPr>
              <a:t> </a:t>
            </a:r>
            <a:r>
              <a:rPr lang="en-US" sz="2000" i="1" dirty="0" smtClean="0">
                <a:latin typeface="Palatino"/>
                <a:ea typeface="ＭＳ Ｐゴシック" charset="0"/>
                <a:cs typeface="Palatino"/>
              </a:rPr>
              <a:t>β</a:t>
            </a:r>
            <a:r>
              <a:rPr lang="en-US" sz="2000" dirty="0" smtClean="0">
                <a:latin typeface="Palatino"/>
                <a:ea typeface="ＭＳ Ｐゴシック" charset="0"/>
                <a:cs typeface="Palatino"/>
              </a:rPr>
              <a:t> and its significance: what we focus on</a:t>
            </a:r>
            <a:endParaRPr lang="en-US" sz="2000" dirty="0" smtClean="0">
              <a:solidFill>
                <a:srgbClr val="1218A4"/>
              </a:solidFill>
              <a:latin typeface="Palatino"/>
              <a:ea typeface="ＭＳ Ｐゴシック" charset="0"/>
              <a:cs typeface="Palatino"/>
            </a:endParaRPr>
          </a:p>
          <a:p>
            <a:pPr lvl="2">
              <a:lnSpc>
                <a:spcPct val="95000"/>
              </a:lnSpc>
              <a:spcBef>
                <a:spcPct val="5000"/>
              </a:spcBef>
              <a:buSzTx/>
              <a:buFont typeface="Courier New"/>
              <a:buChar char="o"/>
            </a:pPr>
            <a:r>
              <a:rPr lang="en-US" sz="2000" dirty="0" smtClean="0">
                <a:solidFill>
                  <a:prstClr val="black"/>
                </a:solidFill>
                <a:latin typeface="Palatino"/>
                <a:ea typeface="ＭＳ Ｐゴシック" charset="0"/>
                <a:cs typeface="Palatino"/>
              </a:rPr>
              <a:t>Strong assumption about </a:t>
            </a:r>
            <a:r>
              <a:rPr lang="en-US" sz="2000" dirty="0" smtClean="0">
                <a:solidFill>
                  <a:srgbClr val="008000"/>
                </a:solidFill>
                <a:latin typeface="Palatino"/>
                <a:ea typeface="ＭＳ Ｐゴシック" charset="0"/>
                <a:cs typeface="Palatino"/>
              </a:rPr>
              <a:t>four </a:t>
            </a:r>
            <a:r>
              <a:rPr lang="en-US" sz="2000" dirty="0" smtClean="0">
                <a:solidFill>
                  <a:prstClr val="black"/>
                </a:solidFill>
                <a:latin typeface="Palatino"/>
                <a:ea typeface="ＭＳ Ｐゴシック" charset="0"/>
                <a:cs typeface="Palatino"/>
              </a:rPr>
              <a:t>levels of shape information?</a:t>
            </a:r>
          </a:p>
          <a:p>
            <a:pPr lvl="1">
              <a:lnSpc>
                <a:spcPct val="95000"/>
              </a:lnSpc>
              <a:spcBef>
                <a:spcPct val="5000"/>
              </a:spcBef>
              <a:buSzTx/>
              <a:buFont typeface="Wingdings" charset="2"/>
              <a:buChar char="Ø"/>
            </a:pPr>
            <a:r>
              <a:rPr lang="en-US" sz="2200" dirty="0" smtClean="0">
                <a:solidFill>
                  <a:prstClr val="black"/>
                </a:solidFill>
                <a:latin typeface="Palatino"/>
                <a:ea typeface="ＭＳ Ｐゴシック" charset="0"/>
                <a:cs typeface="Palatino"/>
              </a:rPr>
              <a:t>Easy to handle: o</a:t>
            </a:r>
            <a:r>
              <a:rPr lang="en-US" sz="2000" dirty="0" smtClean="0">
                <a:solidFill>
                  <a:prstClr val="black"/>
                </a:solidFill>
                <a:latin typeface="Palatino"/>
                <a:ea typeface="ＭＳ Ｐゴシック" charset="0"/>
                <a:cs typeface="Palatino"/>
              </a:rPr>
              <a:t>ne value per effect</a:t>
            </a:r>
          </a:p>
          <a:p>
            <a:pPr lvl="1">
              <a:lnSpc>
                <a:spcPct val="95000"/>
              </a:lnSpc>
              <a:spcBef>
                <a:spcPct val="5000"/>
              </a:spcBef>
              <a:buSzTx/>
              <a:buFont typeface="Wingdings" charset="2"/>
              <a:buChar char="Ø"/>
            </a:pPr>
            <a:r>
              <a:rPr lang="en-US" sz="2200" dirty="0" smtClean="0">
                <a:solidFill>
                  <a:prstClr val="black"/>
                </a:solidFill>
                <a:latin typeface="Palatino"/>
                <a:ea typeface="ＭＳ Ｐゴシック" charset="0"/>
                <a:cs typeface="Palatino"/>
              </a:rPr>
              <a:t>Works relatively well</a:t>
            </a:r>
          </a:p>
          <a:p>
            <a:pPr lvl="2">
              <a:lnSpc>
                <a:spcPct val="95000"/>
              </a:lnSpc>
              <a:spcBef>
                <a:spcPct val="5000"/>
              </a:spcBef>
              <a:buFont typeface="Courier New"/>
              <a:buChar char="o"/>
            </a:pPr>
            <a:r>
              <a:rPr lang="en-US" sz="2000" dirty="0" smtClean="0">
                <a:solidFill>
                  <a:prstClr val="black"/>
                </a:solidFill>
                <a:latin typeface="Palatino"/>
                <a:ea typeface="ＭＳ Ｐゴシック" charset="0"/>
                <a:cs typeface="Palatino"/>
              </a:rPr>
              <a:t>Block design: shape usually not important due to accumulating effects (modeled via convolution) of consecutive events</a:t>
            </a:r>
          </a:p>
          <a:p>
            <a:pPr lvl="3">
              <a:lnSpc>
                <a:spcPct val="95000"/>
              </a:lnSpc>
              <a:spcBef>
                <a:spcPct val="5000"/>
              </a:spcBef>
              <a:buFont typeface="Wingdings" charset="2"/>
              <a:buChar char="§"/>
            </a:pPr>
            <a:r>
              <a:rPr lang="en-US" sz="1800" dirty="0" smtClean="0">
                <a:solidFill>
                  <a:prstClr val="black"/>
                </a:solidFill>
                <a:latin typeface="Palatino"/>
                <a:ea typeface="ＭＳ Ｐゴシック" charset="0"/>
                <a:cs typeface="Palatino"/>
              </a:rPr>
              <a:t>Really plateau? Same magnitude across blocks?</a:t>
            </a:r>
          </a:p>
          <a:p>
            <a:pPr lvl="2">
              <a:lnSpc>
                <a:spcPct val="95000"/>
              </a:lnSpc>
              <a:spcBef>
                <a:spcPct val="5000"/>
              </a:spcBef>
              <a:buFont typeface="Courier New"/>
              <a:buChar char="o"/>
            </a:pPr>
            <a:r>
              <a:rPr lang="en-US" sz="2000" dirty="0" smtClean="0">
                <a:solidFill>
                  <a:prstClr val="black"/>
                </a:solidFill>
                <a:latin typeface="Palatino"/>
                <a:ea typeface="ＭＳ Ｐゴシック" charset="0"/>
                <a:cs typeface="Palatino"/>
              </a:rPr>
              <a:t>Event-related experiment: OK most of time</a:t>
            </a:r>
            <a:endParaRPr lang="en-US" sz="2000" dirty="0">
              <a:solidFill>
                <a:prstClr val="black"/>
              </a:solidFill>
              <a:latin typeface="Palatino"/>
              <a:ea typeface="ＭＳ Ｐゴシック" charset="0"/>
              <a:cs typeface="Palatino"/>
            </a:endParaRPr>
          </a:p>
          <a:p>
            <a:pPr lvl="3">
              <a:lnSpc>
                <a:spcPct val="95000"/>
              </a:lnSpc>
              <a:spcBef>
                <a:spcPct val="5000"/>
              </a:spcBef>
              <a:buFont typeface="Wingdings" charset="2"/>
              <a:buChar char="§"/>
            </a:pPr>
            <a:r>
              <a:rPr lang="en-US" sz="1800" dirty="0" smtClean="0">
                <a:solidFill>
                  <a:prstClr val="black"/>
                </a:solidFill>
                <a:latin typeface="Palatino"/>
                <a:ea typeface="ＭＳ Ｐゴシック" charset="0"/>
                <a:cs typeface="Palatino"/>
              </a:rPr>
              <a:t>Linearity when two responses overlap? </a:t>
            </a:r>
            <a:r>
              <a:rPr lang="en-US" sz="1800" dirty="0">
                <a:solidFill>
                  <a:prstClr val="black"/>
                </a:solidFill>
                <a:latin typeface="Palatino"/>
                <a:ea typeface="ＭＳ Ｐゴシック" charset="0"/>
                <a:cs typeface="Palatino"/>
              </a:rPr>
              <a:t>Same </a:t>
            </a:r>
            <a:r>
              <a:rPr lang="en-US" sz="1800" dirty="0" smtClean="0">
                <a:solidFill>
                  <a:prstClr val="black"/>
                </a:solidFill>
                <a:latin typeface="Palatino"/>
                <a:ea typeface="ＭＳ Ｐゴシック" charset="0"/>
                <a:cs typeface="Palatino"/>
              </a:rPr>
              <a:t>effect across events?</a:t>
            </a:r>
            <a:endParaRPr lang="en-US" sz="1800" dirty="0" smtClean="0">
              <a:latin typeface="Palatino"/>
              <a:ea typeface="ＭＳ Ｐゴシック" charset="0"/>
              <a:cs typeface="Palatino"/>
            </a:endParaRPr>
          </a:p>
          <a:p>
            <a:pPr lvl="0">
              <a:lnSpc>
                <a:spcPct val="95000"/>
              </a:lnSpc>
              <a:spcBef>
                <a:spcPct val="5000"/>
              </a:spcBef>
            </a:pPr>
            <a:r>
              <a:rPr lang="en-US" sz="2400" dirty="0" smtClean="0">
                <a:solidFill>
                  <a:prstClr val="black"/>
                </a:solidFill>
                <a:latin typeface="Palatino"/>
                <a:ea typeface="ＭＳ Ｐゴシック" charset="0"/>
                <a:cs typeface="Palatino"/>
              </a:rPr>
              <a:t>Not what you want if you</a:t>
            </a:r>
          </a:p>
          <a:p>
            <a:pPr lvl="1">
              <a:lnSpc>
                <a:spcPct val="95000"/>
              </a:lnSpc>
              <a:spcBef>
                <a:spcPct val="5000"/>
              </a:spcBef>
              <a:buFont typeface="Wingdings" charset="2"/>
              <a:buChar char="Ø"/>
            </a:pPr>
            <a:r>
              <a:rPr lang="en-US" sz="2200" dirty="0">
                <a:solidFill>
                  <a:prstClr val="black"/>
                </a:solidFill>
                <a:latin typeface="Palatino"/>
                <a:ea typeface="ＭＳ Ｐゴシック" charset="0"/>
                <a:cs typeface="Palatino"/>
              </a:rPr>
              <a:t>c</a:t>
            </a:r>
            <a:r>
              <a:rPr lang="en-US" sz="2200" dirty="0" smtClean="0">
                <a:solidFill>
                  <a:prstClr val="black"/>
                </a:solidFill>
                <a:latin typeface="Palatino"/>
                <a:ea typeface="ＭＳ Ｐゴシック" charset="0"/>
                <a:cs typeface="Palatino"/>
              </a:rPr>
              <a:t>are about subtle shape difference across subjects, across regions, across conditions, and across trials</a:t>
            </a:r>
          </a:p>
          <a:p>
            <a:pPr lvl="1">
              <a:lnSpc>
                <a:spcPct val="95000"/>
              </a:lnSpc>
              <a:spcBef>
                <a:spcPct val="5000"/>
              </a:spcBef>
              <a:buFont typeface="Wingdings" charset="2"/>
              <a:buChar char="Ø"/>
            </a:pPr>
            <a:r>
              <a:rPr lang="en-US" sz="2200" dirty="0">
                <a:solidFill>
                  <a:prstClr val="black"/>
                </a:solidFill>
                <a:latin typeface="Palatino"/>
                <a:ea typeface="ＭＳ Ｐゴシック" charset="0"/>
                <a:cs typeface="Palatino"/>
              </a:rPr>
              <a:t>i</a:t>
            </a:r>
            <a:r>
              <a:rPr lang="en-US" sz="2200" dirty="0" smtClean="0">
                <a:solidFill>
                  <a:prstClr val="black"/>
                </a:solidFill>
                <a:latin typeface="Palatino"/>
                <a:ea typeface="ＭＳ Ｐゴシック" charset="0"/>
                <a:cs typeface="Palatino"/>
              </a:rPr>
              <a:t>mprove modeling</a:t>
            </a:r>
            <a:endParaRPr lang="en-US" sz="2200" dirty="0">
              <a:solidFill>
                <a:prstClr val="black"/>
              </a:solidFill>
              <a:latin typeface="Palatino"/>
              <a:ea typeface="ＭＳ Ｐゴシック" charset="0"/>
              <a:cs typeface="Palatino"/>
            </a:endParaRPr>
          </a:p>
          <a:p>
            <a:pPr marL="457200" lvl="1" indent="0">
              <a:lnSpc>
                <a:spcPct val="95000"/>
              </a:lnSpc>
              <a:spcBef>
                <a:spcPct val="5000"/>
              </a:spcBef>
              <a:buNone/>
            </a:pPr>
            <a:endParaRPr lang="en-US" sz="2000" dirty="0">
              <a:solidFill>
                <a:prstClr val="black"/>
              </a:solidFill>
              <a:latin typeface="Palatino"/>
              <a:ea typeface="ＭＳ Ｐゴシック" charset="0"/>
              <a:cs typeface="Palatino"/>
            </a:endParaRPr>
          </a:p>
          <a:p>
            <a:pPr>
              <a:lnSpc>
                <a:spcPct val="95000"/>
              </a:lnSpc>
              <a:spcBef>
                <a:spcPct val="5000"/>
              </a:spcBef>
              <a:buFont typeface="Wingdings" charset="2"/>
              <a:buChar char="§"/>
            </a:pPr>
            <a:endParaRPr lang="en-US" sz="3000"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21</a:t>
            </a:fld>
            <a:endParaRPr lang="en-US"/>
          </a:p>
        </p:txBody>
      </p:sp>
    </p:spTree>
    <p:extLst>
      <p:ext uri="{BB962C8B-B14F-4D97-AF65-F5344CB8AC3E}">
        <p14:creationId xmlns:p14="http://schemas.microsoft.com/office/powerpoint/2010/main" val="39450658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No Constraint on IRF Shape</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lnSpc>
                <a:spcPct val="95000"/>
              </a:lnSpc>
              <a:spcBef>
                <a:spcPct val="5000"/>
              </a:spcBef>
              <a:buSzTx/>
            </a:pPr>
            <a:r>
              <a:rPr lang="en-US" sz="2400" dirty="0" smtClean="0">
                <a:latin typeface="Palatino"/>
                <a:ea typeface="ＭＳ Ｐゴシック" charset="0"/>
                <a:cs typeface="Palatino"/>
              </a:rPr>
              <a:t>Yardstick (or TENT) perspective</a:t>
            </a:r>
          </a:p>
          <a:p>
            <a:pPr lvl="1">
              <a:lnSpc>
                <a:spcPct val="95000"/>
              </a:lnSpc>
              <a:spcBef>
                <a:spcPct val="5000"/>
              </a:spcBef>
              <a:buFont typeface="Wingdings" charset="2"/>
              <a:buChar char="Ø"/>
            </a:pPr>
            <a:r>
              <a:rPr lang="en-US" sz="2200" dirty="0" smtClean="0">
                <a:latin typeface="Palatino"/>
                <a:ea typeface="ＭＳ Ｐゴシック" charset="0"/>
                <a:cs typeface="Palatino"/>
              </a:rPr>
              <a:t>Set multiple yardsticks (or tents) at various equally-spaced locations to cover the potential BOLD response period</a:t>
            </a:r>
          </a:p>
          <a:p>
            <a:pPr lvl="2">
              <a:lnSpc>
                <a:spcPct val="95000"/>
              </a:lnSpc>
              <a:spcBef>
                <a:spcPct val="5000"/>
              </a:spcBef>
              <a:buFont typeface="Courier New"/>
              <a:buChar char="o"/>
            </a:pPr>
            <a:r>
              <a:rPr lang="en-US" sz="2000" dirty="0" smtClean="0">
                <a:solidFill>
                  <a:prstClr val="black"/>
                </a:solidFill>
                <a:latin typeface="Palatino"/>
                <a:ea typeface="ＭＳ Ｐゴシック" charset="0"/>
                <a:cs typeface="Palatino"/>
              </a:rPr>
              <a:t>Each yardstick or TENT is a </a:t>
            </a:r>
            <a:r>
              <a:rPr lang="en-US" sz="2000" dirty="0" smtClean="0">
                <a:solidFill>
                  <a:srgbClr val="0000FF"/>
                </a:solidFill>
                <a:latin typeface="Palatino"/>
                <a:ea typeface="ＭＳ Ｐゴシック" charset="0"/>
                <a:cs typeface="Palatino"/>
              </a:rPr>
              <a:t>basis function</a:t>
            </a:r>
            <a:endParaRPr lang="en-US" sz="2000" dirty="0">
              <a:solidFill>
                <a:srgbClr val="0000FF"/>
              </a:solidFill>
              <a:latin typeface="Palatino"/>
              <a:ea typeface="ＭＳ Ｐゴシック" charset="0"/>
              <a:cs typeface="Palatino"/>
            </a:endParaRPr>
          </a:p>
          <a:p>
            <a:pPr lvl="1">
              <a:lnSpc>
                <a:spcPct val="95000"/>
              </a:lnSpc>
              <a:spcBef>
                <a:spcPct val="5000"/>
              </a:spcBef>
              <a:buFont typeface="Wingdings" charset="2"/>
              <a:buChar char="Ø"/>
            </a:pPr>
            <a:r>
              <a:rPr lang="en-US" sz="2200" dirty="0" smtClean="0">
                <a:solidFill>
                  <a:prstClr val="black"/>
                </a:solidFill>
                <a:latin typeface="Palatino"/>
                <a:ea typeface="ＭＳ Ｐゴシック" charset="0"/>
                <a:cs typeface="Palatino"/>
              </a:rPr>
              <a:t>BOLD response measured by yardstick heights at all locations</a:t>
            </a:r>
          </a:p>
          <a:p>
            <a:pPr lvl="2">
              <a:lnSpc>
                <a:spcPct val="95000"/>
              </a:lnSpc>
              <a:spcBef>
                <a:spcPct val="5000"/>
              </a:spcBef>
              <a:buFont typeface="Courier New"/>
              <a:buChar char="o"/>
            </a:pPr>
            <a:r>
              <a:rPr lang="en-US" sz="2000" dirty="0" smtClean="0">
                <a:solidFill>
                  <a:prstClr val="black"/>
                </a:solidFill>
                <a:latin typeface="Palatino"/>
                <a:ea typeface="ＭＳ Ｐゴシック" charset="0"/>
                <a:cs typeface="Palatino"/>
              </a:rPr>
              <a:t>Condition effect is reflected by as many as number of yardsticks</a:t>
            </a:r>
            <a:endParaRPr lang="en-US" sz="2000" dirty="0">
              <a:solidFill>
                <a:prstClr val="black"/>
              </a:solidFill>
              <a:latin typeface="Palatino"/>
              <a:ea typeface="ＭＳ Ｐゴシック" charset="0"/>
              <a:cs typeface="Palatino"/>
            </a:endParaRPr>
          </a:p>
          <a:p>
            <a:pPr>
              <a:lnSpc>
                <a:spcPct val="95000"/>
              </a:lnSpc>
              <a:spcBef>
                <a:spcPct val="5000"/>
              </a:spcBef>
              <a:buSzTx/>
            </a:pPr>
            <a:r>
              <a:rPr lang="en-US" sz="2400" dirty="0" smtClean="0">
                <a:latin typeface="Palatino"/>
                <a:ea typeface="ＭＳ Ｐゴシック" charset="0"/>
                <a:cs typeface="Palatino"/>
              </a:rPr>
              <a:t>Yardsticks (percent signal change sticks): TENT functions</a:t>
            </a:r>
          </a:p>
          <a:p>
            <a:pPr lvl="1">
              <a:lnSpc>
                <a:spcPct val="95000"/>
              </a:lnSpc>
              <a:spcBef>
                <a:spcPct val="5000"/>
              </a:spcBef>
              <a:buFont typeface="Wingdings" charset="2"/>
              <a:buChar char="Ø"/>
            </a:pPr>
            <a:r>
              <a:rPr lang="en-US" sz="2200" dirty="0" smtClean="0">
                <a:latin typeface="Palatino"/>
                <a:ea typeface="ＭＳ Ｐゴシック" charset="0"/>
                <a:cs typeface="Palatino"/>
              </a:rPr>
              <a:t>Also known as ‘piecewise linear splines’</a:t>
            </a:r>
          </a:p>
          <a:p>
            <a:pPr lvl="1">
              <a:lnSpc>
                <a:spcPct val="95000"/>
              </a:lnSpc>
              <a:spcBef>
                <a:spcPct val="5000"/>
              </a:spcBef>
              <a:buFont typeface="Wingdings" charset="2"/>
              <a:buChar char="Ø"/>
            </a:pPr>
            <a:endParaRPr lang="en-US" sz="2200" dirty="0" smtClean="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smtClean="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smtClean="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smtClean="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smtClean="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smtClean="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a:solidFill>
                <a:prstClr val="black"/>
              </a:solidFill>
              <a:latin typeface="Palatino"/>
              <a:ea typeface="ＭＳ Ｐゴシック" charset="0"/>
              <a:cs typeface="Palatino"/>
            </a:endParaRPr>
          </a:p>
        </p:txBody>
      </p:sp>
      <p:grpSp>
        <p:nvGrpSpPr>
          <p:cNvPr id="2" name="Group 1"/>
          <p:cNvGrpSpPr/>
          <p:nvPr/>
        </p:nvGrpSpPr>
        <p:grpSpPr>
          <a:xfrm>
            <a:off x="344488" y="3888107"/>
            <a:ext cx="8281987" cy="2638227"/>
            <a:chOff x="344488" y="3318050"/>
            <a:chExt cx="8281987" cy="2638227"/>
          </a:xfrm>
        </p:grpSpPr>
        <p:graphicFrame>
          <p:nvGraphicFramePr>
            <p:cNvPr id="20" name="Object 2"/>
            <p:cNvGraphicFramePr>
              <a:graphicFrameLocks noChangeAspect="1"/>
            </p:cNvGraphicFramePr>
            <p:nvPr>
              <p:extLst>
                <p:ext uri="{D42A27DB-BD31-4B8C-83A1-F6EECF244321}">
                  <p14:modId xmlns:p14="http://schemas.microsoft.com/office/powerpoint/2010/main" val="2948005318"/>
                </p:ext>
              </p:extLst>
            </p:nvPr>
          </p:nvGraphicFramePr>
          <p:xfrm>
            <a:off x="344488" y="3694287"/>
            <a:ext cx="3810000" cy="965200"/>
          </p:xfrm>
          <a:graphic>
            <a:graphicData uri="http://schemas.openxmlformats.org/presentationml/2006/ole">
              <mc:AlternateContent xmlns:mc="http://schemas.openxmlformats.org/markup-compatibility/2006">
                <mc:Choice xmlns:v="urn:schemas-microsoft-com:vml" Requires="v">
                  <p:oleObj spid="_x0000_s48529" name="Equation" r:id="rId4" imgW="1905000" imgH="482600" progId="Equation.DSMT4">
                    <p:embed/>
                  </p:oleObj>
                </mc:Choice>
                <mc:Fallback>
                  <p:oleObj name="Equation" r:id="rId4" imgW="1905000" imgH="482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3694287"/>
                          <a:ext cx="38100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1" name="Line 5"/>
            <p:cNvSpPr>
              <a:spLocks noChangeShapeType="1"/>
            </p:cNvSpPr>
            <p:nvPr/>
          </p:nvSpPr>
          <p:spPr bwMode="auto">
            <a:xfrm>
              <a:off x="4394200" y="3822875"/>
              <a:ext cx="0" cy="1774825"/>
            </a:xfrm>
            <a:prstGeom prst="line">
              <a:avLst/>
            </a:prstGeom>
            <a:noFill/>
            <a:ln w="9525">
              <a:solidFill>
                <a:schemeClr val="tx1"/>
              </a:solidFill>
              <a:round/>
              <a:headEnd type="stealth" w="sm"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6"/>
            <p:cNvSpPr>
              <a:spLocks noChangeShapeType="1"/>
            </p:cNvSpPr>
            <p:nvPr/>
          </p:nvSpPr>
          <p:spPr bwMode="auto">
            <a:xfrm>
              <a:off x="4249738" y="5604050"/>
              <a:ext cx="4284662" cy="0"/>
            </a:xfrm>
            <a:prstGeom prst="line">
              <a:avLst/>
            </a:prstGeom>
            <a:noFill/>
            <a:ln w="9525">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9"/>
            <p:cNvSpPr>
              <a:spLocks noChangeShapeType="1"/>
            </p:cNvSpPr>
            <p:nvPr/>
          </p:nvSpPr>
          <p:spPr bwMode="auto">
            <a:xfrm>
              <a:off x="4389438" y="5602462"/>
              <a:ext cx="688975" cy="0"/>
            </a:xfrm>
            <a:prstGeom prst="line">
              <a:avLst/>
            </a:prstGeom>
            <a:noFill/>
            <a:ln w="76200">
              <a:solidFill>
                <a:srgbClr val="FF011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Text Box 20"/>
            <p:cNvSpPr txBox="1">
              <a:spLocks noChangeArrowheads="1"/>
            </p:cNvSpPr>
            <p:nvPr/>
          </p:nvSpPr>
          <p:spPr bwMode="auto">
            <a:xfrm>
              <a:off x="8058150" y="5305600"/>
              <a:ext cx="568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a:t>time</a:t>
              </a:r>
              <a:endParaRPr lang="en-US" i="1"/>
            </a:p>
          </p:txBody>
        </p:sp>
        <p:sp>
          <p:nvSpPr>
            <p:cNvPr id="25" name="Text Box 21"/>
            <p:cNvSpPr txBox="1">
              <a:spLocks noChangeArrowheads="1"/>
            </p:cNvSpPr>
            <p:nvPr/>
          </p:nvSpPr>
          <p:spPr bwMode="auto">
            <a:xfrm>
              <a:off x="4360863" y="3862562"/>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a:t>h</a:t>
              </a:r>
              <a:endParaRPr lang="en-US" i="1"/>
            </a:p>
          </p:txBody>
        </p:sp>
        <p:sp>
          <p:nvSpPr>
            <p:cNvPr id="26" name="Text Box 22"/>
            <p:cNvSpPr txBox="1">
              <a:spLocks noChangeArrowheads="1"/>
            </p:cNvSpPr>
            <p:nvPr/>
          </p:nvSpPr>
          <p:spPr bwMode="auto">
            <a:xfrm>
              <a:off x="4175125" y="5648500"/>
              <a:ext cx="471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400" i="1"/>
                <a:t>t</a:t>
              </a:r>
              <a:r>
                <a:rPr lang="en-US" sz="500" i="1"/>
                <a:t> </a:t>
              </a:r>
              <a:r>
                <a:rPr lang="en-US" sz="1400"/>
                <a:t>=</a:t>
              </a:r>
              <a:r>
                <a:rPr lang="en-US" sz="500" i="1"/>
                <a:t> </a:t>
              </a:r>
              <a:r>
                <a:rPr lang="en-US" sz="1400"/>
                <a:t>0</a:t>
              </a:r>
            </a:p>
          </p:txBody>
        </p:sp>
        <p:sp>
          <p:nvSpPr>
            <p:cNvPr id="27" name="Text Box 23"/>
            <p:cNvSpPr txBox="1">
              <a:spLocks noChangeArrowheads="1"/>
            </p:cNvSpPr>
            <p:nvPr/>
          </p:nvSpPr>
          <p:spPr bwMode="auto">
            <a:xfrm>
              <a:off x="4851400" y="5648500"/>
              <a:ext cx="592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400" i="1"/>
                <a:t>t</a:t>
              </a:r>
              <a:r>
                <a:rPr lang="en-US" sz="500" i="1"/>
                <a:t> </a:t>
              </a:r>
              <a:r>
                <a:rPr lang="en-US" sz="1400"/>
                <a:t>=TR</a:t>
              </a:r>
              <a:endParaRPr lang="en-US" sz="2000" i="1"/>
            </a:p>
          </p:txBody>
        </p:sp>
        <p:sp>
          <p:nvSpPr>
            <p:cNvPr id="28" name="Text Box 24"/>
            <p:cNvSpPr txBox="1">
              <a:spLocks noChangeArrowheads="1"/>
            </p:cNvSpPr>
            <p:nvPr/>
          </p:nvSpPr>
          <p:spPr bwMode="auto">
            <a:xfrm>
              <a:off x="5521325" y="5648500"/>
              <a:ext cx="804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400" i="1" dirty="0"/>
                <a:t>t</a:t>
              </a:r>
              <a:r>
                <a:rPr lang="en-US" sz="500" i="1" dirty="0"/>
                <a:t> </a:t>
              </a:r>
              <a:r>
                <a:rPr lang="en-US" sz="1400" dirty="0"/>
                <a:t>=</a:t>
              </a:r>
              <a:r>
                <a:rPr lang="en-US" sz="500" i="1" dirty="0"/>
                <a:t> </a:t>
              </a:r>
              <a:r>
                <a:rPr lang="en-US" sz="1400" dirty="0" smtClean="0"/>
                <a:t>2</a:t>
              </a:r>
              <a:r>
                <a:rPr lang="en-US" sz="1400" dirty="0" smtClean="0">
                  <a:latin typeface="Wingdings"/>
                  <a:ea typeface="Wingdings"/>
                  <a:cs typeface="Wingdings"/>
                  <a:sym typeface="Wingdings"/>
                </a:rPr>
                <a:t></a:t>
              </a:r>
              <a:r>
                <a:rPr lang="en-US" sz="1400" dirty="0" smtClean="0"/>
                <a:t>TR</a:t>
              </a:r>
              <a:endParaRPr lang="en-US" sz="1400" dirty="0"/>
            </a:p>
          </p:txBody>
        </p:sp>
        <p:sp>
          <p:nvSpPr>
            <p:cNvPr id="29" name="Text Box 25"/>
            <p:cNvSpPr txBox="1">
              <a:spLocks noChangeArrowheads="1"/>
            </p:cNvSpPr>
            <p:nvPr/>
          </p:nvSpPr>
          <p:spPr bwMode="auto">
            <a:xfrm>
              <a:off x="6203950" y="5648500"/>
              <a:ext cx="804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i="1" dirty="0"/>
                <a:t>t</a:t>
              </a:r>
              <a:r>
                <a:rPr lang="en-US" sz="500" i="1" dirty="0"/>
                <a:t> </a:t>
              </a:r>
              <a:r>
                <a:rPr lang="en-US" sz="1400" dirty="0"/>
                <a:t>=</a:t>
              </a:r>
              <a:r>
                <a:rPr lang="en-US" sz="500" i="1" dirty="0"/>
                <a:t> </a:t>
              </a:r>
              <a:r>
                <a:rPr lang="en-US" sz="1400" dirty="0" smtClean="0"/>
                <a:t>3</a:t>
              </a:r>
              <a:r>
                <a:rPr lang="en-US" sz="1400" dirty="0" smtClean="0">
                  <a:latin typeface="Wingdings"/>
                  <a:ea typeface="Wingdings"/>
                  <a:cs typeface="Wingdings"/>
                  <a:sym typeface="Wingdings"/>
                </a:rPr>
                <a:t></a:t>
              </a:r>
              <a:r>
                <a:rPr lang="en-US" sz="1400" dirty="0" smtClean="0"/>
                <a:t>TR</a:t>
              </a:r>
              <a:endParaRPr lang="en-US" sz="1400" dirty="0"/>
            </a:p>
          </p:txBody>
        </p:sp>
        <p:sp>
          <p:nvSpPr>
            <p:cNvPr id="30" name="Text Box 26"/>
            <p:cNvSpPr txBox="1">
              <a:spLocks noChangeArrowheads="1"/>
            </p:cNvSpPr>
            <p:nvPr/>
          </p:nvSpPr>
          <p:spPr bwMode="auto">
            <a:xfrm>
              <a:off x="6886575" y="5648500"/>
              <a:ext cx="804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i="1" dirty="0"/>
                <a:t>t</a:t>
              </a:r>
              <a:r>
                <a:rPr lang="en-US" sz="500" i="1" dirty="0"/>
                <a:t> </a:t>
              </a:r>
              <a:r>
                <a:rPr lang="en-US" sz="1400" dirty="0"/>
                <a:t>=</a:t>
              </a:r>
              <a:r>
                <a:rPr lang="en-US" sz="500" i="1" dirty="0"/>
                <a:t> </a:t>
              </a:r>
              <a:r>
                <a:rPr lang="en-US" sz="1400" dirty="0" smtClean="0"/>
                <a:t>4</a:t>
              </a:r>
              <a:r>
                <a:rPr lang="en-US" sz="1400" dirty="0" smtClean="0">
                  <a:latin typeface="Wingdings"/>
                  <a:ea typeface="Wingdings"/>
                  <a:cs typeface="Wingdings"/>
                  <a:sym typeface="Wingdings"/>
                </a:rPr>
                <a:t></a:t>
              </a:r>
              <a:r>
                <a:rPr lang="en-US" sz="1400" dirty="0" smtClean="0"/>
                <a:t>TR</a:t>
              </a:r>
              <a:endParaRPr lang="en-US" sz="1400" dirty="0"/>
            </a:p>
          </p:txBody>
        </p:sp>
        <p:sp>
          <p:nvSpPr>
            <p:cNvPr id="31" name="Text Box 27"/>
            <p:cNvSpPr txBox="1">
              <a:spLocks noChangeArrowheads="1"/>
            </p:cNvSpPr>
            <p:nvPr/>
          </p:nvSpPr>
          <p:spPr bwMode="auto">
            <a:xfrm>
              <a:off x="7561263" y="5648500"/>
              <a:ext cx="804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i="1" dirty="0"/>
                <a:t>t</a:t>
              </a:r>
              <a:r>
                <a:rPr lang="en-US" sz="500" i="1" dirty="0"/>
                <a:t> </a:t>
              </a:r>
              <a:r>
                <a:rPr lang="en-US" sz="1400" dirty="0"/>
                <a:t>=</a:t>
              </a:r>
              <a:r>
                <a:rPr lang="en-US" sz="500" i="1" dirty="0"/>
                <a:t> </a:t>
              </a:r>
              <a:r>
                <a:rPr lang="en-US" sz="1400" dirty="0" smtClean="0"/>
                <a:t>5</a:t>
              </a:r>
              <a:r>
                <a:rPr lang="en-US" sz="1400" dirty="0" smtClean="0">
                  <a:latin typeface="Wingdings"/>
                  <a:ea typeface="Wingdings"/>
                  <a:cs typeface="Wingdings"/>
                  <a:sym typeface="Wingdings"/>
                </a:rPr>
                <a:t></a:t>
              </a:r>
              <a:r>
                <a:rPr lang="en-US" sz="1400" dirty="0" smtClean="0"/>
                <a:t>TR</a:t>
              </a:r>
              <a:endParaRPr lang="en-US" sz="1400" dirty="0"/>
            </a:p>
          </p:txBody>
        </p:sp>
        <p:sp>
          <p:nvSpPr>
            <p:cNvPr id="32" name="Line 31"/>
            <p:cNvSpPr>
              <a:spLocks noChangeShapeType="1"/>
            </p:cNvSpPr>
            <p:nvPr/>
          </p:nvSpPr>
          <p:spPr bwMode="auto">
            <a:xfrm>
              <a:off x="6437313" y="3324400"/>
              <a:ext cx="1347787" cy="2263775"/>
            </a:xfrm>
            <a:prstGeom prst="line">
              <a:avLst/>
            </a:prstGeom>
            <a:noFill/>
            <a:ln w="76200">
              <a:solidFill>
                <a:srgbClr val="FF011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32"/>
            <p:cNvSpPr>
              <a:spLocks noChangeShapeType="1"/>
            </p:cNvSpPr>
            <p:nvPr/>
          </p:nvSpPr>
          <p:spPr bwMode="auto">
            <a:xfrm flipH="1">
              <a:off x="5065713" y="3318050"/>
              <a:ext cx="1379537" cy="2268537"/>
            </a:xfrm>
            <a:prstGeom prst="line">
              <a:avLst/>
            </a:prstGeom>
            <a:noFill/>
            <a:ln w="76200">
              <a:solidFill>
                <a:srgbClr val="FF011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33"/>
            <p:cNvSpPr>
              <a:spLocks noChangeShapeType="1"/>
            </p:cNvSpPr>
            <p:nvPr/>
          </p:nvSpPr>
          <p:spPr bwMode="auto">
            <a:xfrm>
              <a:off x="7785100" y="5599287"/>
              <a:ext cx="376238" cy="0"/>
            </a:xfrm>
            <a:prstGeom prst="line">
              <a:avLst/>
            </a:prstGeom>
            <a:noFill/>
            <a:ln w="76200">
              <a:solidFill>
                <a:srgbClr val="FF011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5" name="Object 3"/>
            <p:cNvGraphicFramePr>
              <a:graphicFrameLocks noChangeAspect="1"/>
            </p:cNvGraphicFramePr>
            <p:nvPr>
              <p:extLst>
                <p:ext uri="{D42A27DB-BD31-4B8C-83A1-F6EECF244321}">
                  <p14:modId xmlns:p14="http://schemas.microsoft.com/office/powerpoint/2010/main" val="698763141"/>
                </p:ext>
              </p:extLst>
            </p:nvPr>
          </p:nvGraphicFramePr>
          <p:xfrm>
            <a:off x="6997700" y="3365356"/>
            <a:ext cx="1401763" cy="722312"/>
          </p:xfrm>
          <a:graphic>
            <a:graphicData uri="http://schemas.openxmlformats.org/presentationml/2006/ole">
              <mc:AlternateContent xmlns:mc="http://schemas.openxmlformats.org/markup-compatibility/2006">
                <mc:Choice xmlns:v="urn:schemas-microsoft-com:vml" Requires="v">
                  <p:oleObj spid="_x0000_s48530" name="Equation" r:id="rId6" imgW="838200" imgH="431800" progId="Equation.3">
                    <p:embed/>
                  </p:oleObj>
                </mc:Choice>
                <mc:Fallback>
                  <p:oleObj name="Equation" r:id="rId6" imgW="838200" imgH="431800" progId="Equation.3">
                    <p:embed/>
                    <p:pic>
                      <p:nvPicPr>
                        <p:cNvPr id="0" name=""/>
                        <p:cNvPicPr>
                          <a:picLocks noChangeAspect="1" noChangeArrowheads="1"/>
                        </p:cNvPicPr>
                        <p:nvPr/>
                      </p:nvPicPr>
                      <p:blipFill>
                        <a:blip r:embed="rId7"/>
                        <a:srcRect/>
                        <a:stretch>
                          <a:fillRect/>
                        </a:stretch>
                      </p:blipFill>
                      <p:spPr bwMode="auto">
                        <a:xfrm>
                          <a:off x="6997700" y="3365356"/>
                          <a:ext cx="1401763" cy="722312"/>
                        </a:xfrm>
                        <a:prstGeom prst="rect">
                          <a:avLst/>
                        </a:prstGeom>
                        <a:noFill/>
                        <a:ln>
                          <a:solidFill>
                            <a:srgbClr val="FF0000"/>
                          </a:solidFill>
                        </a:ln>
                        <a:effectLst/>
                      </p:spPr>
                    </p:pic>
                  </p:oleObj>
                </mc:Fallback>
              </mc:AlternateContent>
            </a:graphicData>
          </a:graphic>
        </p:graphicFrame>
        <p:sp>
          <p:nvSpPr>
            <p:cNvPr id="36" name="Text Box 38"/>
            <p:cNvSpPr txBox="1">
              <a:spLocks noChangeArrowheads="1"/>
            </p:cNvSpPr>
            <p:nvPr/>
          </p:nvSpPr>
          <p:spPr bwMode="auto">
            <a:xfrm>
              <a:off x="1081088" y="5225321"/>
              <a:ext cx="1981169" cy="646331"/>
            </a:xfrm>
            <a:prstGeom prst="rect">
              <a:avLst/>
            </a:prstGeom>
            <a:noFill/>
            <a:ln w="6350">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t>Cubic </a:t>
              </a:r>
              <a:r>
                <a:rPr lang="en-US" sz="1800" dirty="0"/>
                <a:t>splines</a:t>
              </a:r>
            </a:p>
            <a:p>
              <a:r>
                <a:rPr lang="en-US" sz="1800" dirty="0"/>
                <a:t>are also available</a:t>
              </a:r>
            </a:p>
          </p:txBody>
        </p:sp>
      </p:grpSp>
      <p:sp>
        <p:nvSpPr>
          <p:cNvPr id="38" name="Line 5"/>
          <p:cNvSpPr>
            <a:spLocks noChangeShapeType="1"/>
          </p:cNvSpPr>
          <p:nvPr/>
        </p:nvSpPr>
        <p:spPr bwMode="auto">
          <a:xfrm>
            <a:off x="6437314" y="3935733"/>
            <a:ext cx="0" cy="2238374"/>
          </a:xfrm>
          <a:prstGeom prst="line">
            <a:avLst/>
          </a:prstGeom>
          <a:ln>
            <a:solidFill>
              <a:srgbClr val="008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40" name="Text Box 38"/>
          <p:cNvSpPr txBox="1">
            <a:spLocks noChangeArrowheads="1"/>
          </p:cNvSpPr>
          <p:nvPr/>
        </p:nvSpPr>
        <p:spPr bwMode="auto">
          <a:xfrm>
            <a:off x="3443850" y="3605903"/>
            <a:ext cx="2699364" cy="646331"/>
          </a:xfrm>
          <a:prstGeom prst="rect">
            <a:avLst/>
          </a:prstGeom>
          <a:noFill/>
          <a:ln w="63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solidFill>
                  <a:srgbClr val="008000"/>
                </a:solidFill>
              </a:rPr>
              <a:t>y</a:t>
            </a:r>
            <a:r>
              <a:rPr lang="en-US" sz="1800" dirty="0" smtClean="0">
                <a:solidFill>
                  <a:srgbClr val="008000"/>
                </a:solidFill>
              </a:rPr>
              <a:t>ardstick with unit height</a:t>
            </a:r>
          </a:p>
          <a:p>
            <a:r>
              <a:rPr lang="en-US" sz="1800" dirty="0" smtClean="0">
                <a:solidFill>
                  <a:srgbClr val="008000"/>
                </a:solidFill>
              </a:rPr>
              <a:t>@ location 3</a:t>
            </a:r>
            <a:r>
              <a:rPr lang="en-US" sz="1800" dirty="0" smtClean="0">
                <a:solidFill>
                  <a:srgbClr val="008000"/>
                </a:solidFill>
                <a:latin typeface="Wingdings"/>
                <a:ea typeface="Wingdings"/>
                <a:cs typeface="Wingdings"/>
                <a:sym typeface="Wingdings"/>
              </a:rPr>
              <a:t></a:t>
            </a:r>
            <a:r>
              <a:rPr lang="en-US" sz="1800" dirty="0" smtClean="0">
                <a:solidFill>
                  <a:srgbClr val="008000"/>
                </a:solidFill>
              </a:rPr>
              <a:t>TR</a:t>
            </a:r>
            <a:endParaRPr lang="en-US" sz="1800" dirty="0">
              <a:solidFill>
                <a:srgbClr val="008000"/>
              </a:solidFill>
            </a:endParaRPr>
          </a:p>
        </p:txBody>
      </p:sp>
      <p:sp>
        <p:nvSpPr>
          <p:cNvPr id="41" name="Line 15"/>
          <p:cNvSpPr>
            <a:spLocks noChangeShapeType="1"/>
          </p:cNvSpPr>
          <p:nvPr/>
        </p:nvSpPr>
        <p:spPr bwMode="auto">
          <a:xfrm>
            <a:off x="4930135" y="4264344"/>
            <a:ext cx="1507177" cy="965200"/>
          </a:xfrm>
          <a:prstGeom prst="line">
            <a:avLst/>
          </a:prstGeom>
          <a:noFill/>
          <a:ln w="28575">
            <a:solidFill>
              <a:srgbClr val="008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15"/>
          <p:cNvSpPr>
            <a:spLocks noChangeShapeType="1"/>
          </p:cNvSpPr>
          <p:nvPr/>
        </p:nvSpPr>
        <p:spPr bwMode="auto">
          <a:xfrm flipH="1">
            <a:off x="7440203" y="4658043"/>
            <a:ext cx="121059" cy="902361"/>
          </a:xfrm>
          <a:prstGeom prst="line">
            <a:avLst/>
          </a:prstGeom>
          <a:noFill/>
          <a:ln w="28575">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22</a:t>
            </a:fld>
            <a:endParaRPr lang="en-US"/>
          </a:p>
        </p:txBody>
      </p:sp>
    </p:spTree>
    <p:extLst>
      <p:ext uri="{BB962C8B-B14F-4D97-AF65-F5344CB8AC3E}">
        <p14:creationId xmlns:p14="http://schemas.microsoft.com/office/powerpoint/2010/main" val="15808175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85800" y="119063"/>
            <a:ext cx="7772400" cy="598487"/>
          </a:xfrm>
        </p:spPr>
        <p:txBody>
          <a:bodyPr>
            <a:normAutofit fontScale="90000"/>
          </a:bodyPr>
          <a:lstStyle/>
          <a:p>
            <a:pPr eaLnBrk="1" hangingPunct="1"/>
            <a:r>
              <a:rPr lang="en-US" sz="3600" dirty="0">
                <a:latin typeface="Palatino"/>
                <a:ea typeface="ＭＳ Ｐゴシック" charset="0"/>
                <a:cs typeface="Palatino"/>
              </a:rPr>
              <a:t>Tent Functions = Linear Interpolation</a:t>
            </a:r>
            <a:endParaRPr lang="en-US" dirty="0">
              <a:latin typeface="Palatino"/>
              <a:ea typeface="ＭＳ Ｐゴシック" charset="0"/>
              <a:cs typeface="Palatino"/>
            </a:endParaRPr>
          </a:p>
        </p:txBody>
      </p:sp>
      <p:sp>
        <p:nvSpPr>
          <p:cNvPr id="17410" name="Rectangle 3"/>
          <p:cNvSpPr>
            <a:spLocks noGrp="1" noChangeArrowheads="1"/>
          </p:cNvSpPr>
          <p:nvPr>
            <p:ph type="body" idx="1"/>
          </p:nvPr>
        </p:nvSpPr>
        <p:spPr>
          <a:xfrm>
            <a:off x="146050" y="711200"/>
            <a:ext cx="8950325" cy="6146800"/>
          </a:xfrm>
        </p:spPr>
        <p:txBody>
          <a:bodyPr>
            <a:normAutofit/>
          </a:bodyPr>
          <a:lstStyle/>
          <a:p>
            <a:pPr>
              <a:lnSpc>
                <a:spcPct val="90000"/>
              </a:lnSpc>
            </a:pPr>
            <a:r>
              <a:rPr lang="en-US" sz="2000" dirty="0" smtClean="0">
                <a:latin typeface="Palatino"/>
                <a:ea typeface="ＭＳ Ｐゴシック" charset="0"/>
                <a:cs typeface="Palatino"/>
              </a:rPr>
              <a:t>5 equally-spaced tent functions (yardsticks): linear interpolation between </a:t>
            </a:r>
            <a:r>
              <a:rPr lang="ja-JP" altLang="en-US" sz="2000" dirty="0" smtClean="0">
                <a:latin typeface="Palatino"/>
                <a:ea typeface="ＭＳ Ｐゴシック" charset="0"/>
                <a:cs typeface="Palatino"/>
              </a:rPr>
              <a:t>“</a:t>
            </a:r>
            <a:r>
              <a:rPr lang="en-US" altLang="ja-JP" sz="2000" dirty="0" smtClean="0">
                <a:latin typeface="Palatino"/>
                <a:ea typeface="ＭＳ Ｐゴシック" charset="0"/>
                <a:cs typeface="Palatino"/>
              </a:rPr>
              <a:t>knots</a:t>
            </a:r>
            <a:r>
              <a:rPr lang="ja-JP" altLang="en-US" sz="2000" dirty="0" smtClean="0">
                <a:latin typeface="Palatino"/>
                <a:ea typeface="ＭＳ Ｐゴシック" charset="0"/>
                <a:cs typeface="Palatino"/>
              </a:rPr>
              <a:t>”</a:t>
            </a:r>
            <a:r>
              <a:rPr lang="en-US" altLang="ja-JP" sz="2000" dirty="0" smtClean="0">
                <a:latin typeface="Palatino"/>
                <a:ea typeface="ＭＳ Ｐゴシック" charset="0"/>
                <a:cs typeface="Palatino"/>
              </a:rPr>
              <a:t> </a:t>
            </a:r>
            <a:r>
              <a:rPr lang="en-US" altLang="ja-JP" sz="2000" dirty="0">
                <a:latin typeface="Palatino"/>
                <a:ea typeface="ＭＳ Ｐゴシック" charset="0"/>
                <a:cs typeface="Palatino"/>
              </a:rPr>
              <a:t>with </a:t>
            </a:r>
            <a:r>
              <a:rPr lang="en-US" altLang="ja-JP" sz="2000" dirty="0" err="1" smtClean="0">
                <a:solidFill>
                  <a:srgbClr val="008000"/>
                </a:solidFill>
                <a:latin typeface="Palatino"/>
                <a:ea typeface="ＭＳ Ｐゴシック" charset="0"/>
                <a:cs typeface="Palatino"/>
              </a:rPr>
              <a:t>TENTzero</a:t>
            </a:r>
            <a:r>
              <a:rPr lang="en-US" altLang="ja-JP" sz="2000" dirty="0" smtClean="0">
                <a:solidFill>
                  <a:srgbClr val="008000"/>
                </a:solidFill>
                <a:latin typeface="Palatino"/>
                <a:ea typeface="ＭＳ Ｐゴシック" charset="0"/>
                <a:cs typeface="Palatino"/>
              </a:rPr>
              <a:t>(</a:t>
            </a:r>
            <a:r>
              <a:rPr lang="en-US" altLang="ja-JP" sz="2000" i="1" dirty="0" err="1" smtClean="0">
                <a:solidFill>
                  <a:srgbClr val="008000"/>
                </a:solidFill>
                <a:latin typeface="Palatino"/>
                <a:ea typeface="ＭＳ Ｐゴシック" charset="0"/>
                <a:cs typeface="Palatino"/>
              </a:rPr>
              <a:t>b</a:t>
            </a:r>
            <a:r>
              <a:rPr lang="en-US" altLang="ja-JP" sz="2000" dirty="0" err="1" smtClean="0">
                <a:solidFill>
                  <a:srgbClr val="008000"/>
                </a:solidFill>
                <a:latin typeface="Palatino"/>
                <a:ea typeface="ＭＳ Ｐゴシック" charset="0"/>
                <a:cs typeface="Palatino"/>
              </a:rPr>
              <a:t>,</a:t>
            </a:r>
            <a:r>
              <a:rPr lang="en-US" altLang="ja-JP" sz="2000" i="1" dirty="0" err="1" smtClean="0">
                <a:solidFill>
                  <a:srgbClr val="008000"/>
                </a:solidFill>
                <a:latin typeface="Palatino"/>
                <a:ea typeface="ＭＳ Ｐゴシック" charset="0"/>
                <a:cs typeface="Palatino"/>
              </a:rPr>
              <a:t>c</a:t>
            </a:r>
            <a:r>
              <a:rPr lang="en-US" altLang="ja-JP" sz="2000" dirty="0" err="1" smtClean="0">
                <a:solidFill>
                  <a:srgbClr val="008000"/>
                </a:solidFill>
                <a:latin typeface="Palatino"/>
                <a:ea typeface="ＭＳ Ｐゴシック" charset="0"/>
                <a:cs typeface="Palatino"/>
              </a:rPr>
              <a:t>,</a:t>
            </a:r>
            <a:r>
              <a:rPr lang="en-US" altLang="ja-JP" sz="2000" i="1" dirty="0" err="1" smtClean="0">
                <a:solidFill>
                  <a:srgbClr val="008000"/>
                </a:solidFill>
                <a:latin typeface="Palatino"/>
                <a:ea typeface="ＭＳ Ｐゴシック" charset="0"/>
                <a:cs typeface="Palatino"/>
              </a:rPr>
              <a:t>n</a:t>
            </a:r>
            <a:r>
              <a:rPr lang="en-US" altLang="ja-JP" sz="2000" dirty="0" smtClean="0">
                <a:solidFill>
                  <a:srgbClr val="008000"/>
                </a:solidFill>
                <a:latin typeface="Palatino"/>
                <a:ea typeface="ＭＳ Ｐゴシック" charset="0"/>
                <a:cs typeface="Palatino"/>
              </a:rPr>
              <a:t>)</a:t>
            </a:r>
            <a:r>
              <a:rPr lang="en-US" altLang="ja-JP" sz="2000" dirty="0" smtClean="0">
                <a:latin typeface="Palatino"/>
                <a:ea typeface="ＭＳ Ｐゴシック" charset="0"/>
                <a:cs typeface="Palatino"/>
              </a:rPr>
              <a:t> = </a:t>
            </a:r>
            <a:r>
              <a:rPr lang="en-US" sz="2000" dirty="0" err="1" smtClean="0">
                <a:solidFill>
                  <a:srgbClr val="0000FF"/>
                </a:solidFill>
                <a:latin typeface="Palatino"/>
                <a:ea typeface="ＭＳ Ｐゴシック" charset="0"/>
                <a:cs typeface="Palatino"/>
                <a:sym typeface="Symbol" charset="0"/>
              </a:rPr>
              <a:t>TENTzero</a:t>
            </a:r>
            <a:r>
              <a:rPr lang="en-US" sz="2000" dirty="0" smtClean="0">
                <a:solidFill>
                  <a:srgbClr val="0000FF"/>
                </a:solidFill>
                <a:latin typeface="Palatino"/>
                <a:ea typeface="ＭＳ Ｐゴシック" charset="0"/>
                <a:cs typeface="Palatino"/>
                <a:sym typeface="Symbol" charset="0"/>
              </a:rPr>
              <a:t>(0,12,7) </a:t>
            </a:r>
            <a:endParaRPr lang="en-US" altLang="ja-JP" sz="2000" dirty="0" smtClean="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spcBef>
                <a:spcPct val="60000"/>
              </a:spcBef>
            </a:pPr>
            <a:endParaRPr lang="en-US" sz="2000" dirty="0">
              <a:latin typeface="Palatino"/>
              <a:ea typeface="ＭＳ Ｐゴシック" charset="0"/>
              <a:cs typeface="Palatino"/>
            </a:endParaRPr>
          </a:p>
          <a:p>
            <a:pPr eaLnBrk="1" hangingPunct="1">
              <a:lnSpc>
                <a:spcPct val="90000"/>
              </a:lnSpc>
              <a:spcBef>
                <a:spcPct val="60000"/>
              </a:spcBef>
            </a:pPr>
            <a:endParaRPr lang="en-US" sz="2000" dirty="0" smtClean="0">
              <a:latin typeface="Palatino"/>
              <a:ea typeface="ＭＳ Ｐゴシック" charset="0"/>
              <a:cs typeface="Palatino"/>
            </a:endParaRPr>
          </a:p>
          <a:p>
            <a:pPr>
              <a:lnSpc>
                <a:spcPct val="90000"/>
              </a:lnSpc>
              <a:spcBef>
                <a:spcPct val="60000"/>
              </a:spcBef>
            </a:pPr>
            <a:r>
              <a:rPr lang="en-US" sz="2000" dirty="0" smtClean="0">
                <a:latin typeface="Palatino"/>
                <a:ea typeface="ＭＳ Ｐゴシック" charset="0"/>
                <a:cs typeface="Palatino"/>
              </a:rPr>
              <a:t>Tent parameters are easily interpreted as function values (e.g., </a:t>
            </a:r>
            <a:r>
              <a:rPr lang="en-US" sz="2000" b="1" i="1" dirty="0" smtClean="0">
                <a:solidFill>
                  <a:srgbClr val="0000FF"/>
                </a:solidFill>
                <a:latin typeface="Palatino"/>
                <a:ea typeface="ＭＳ Ｐゴシック" charset="0"/>
                <a:cs typeface="Palatino"/>
                <a:sym typeface="Symbol" charset="0"/>
              </a:rPr>
              <a:t>L</a:t>
            </a:r>
            <a:r>
              <a:rPr lang="en-US" sz="2000" dirty="0" smtClean="0">
                <a:latin typeface="Palatino"/>
                <a:ea typeface="ＭＳ Ｐゴシック" charset="0"/>
                <a:cs typeface="Palatino"/>
              </a:rPr>
              <a:t>: tent </a:t>
            </a:r>
            <a:r>
              <a:rPr lang="en-US" sz="2000" dirty="0" smtClean="0">
                <a:solidFill>
                  <a:srgbClr val="FF0000"/>
                </a:solidFill>
                <a:latin typeface="Palatino"/>
                <a:ea typeface="ＭＳ Ｐゴシック" charset="0"/>
                <a:cs typeface="Palatino"/>
              </a:rPr>
              <a:t>radius</a:t>
            </a:r>
            <a:r>
              <a:rPr lang="en-US" sz="2000" dirty="0" smtClean="0">
                <a:latin typeface="Palatino"/>
                <a:ea typeface="ＭＳ Ｐゴシック" charset="0"/>
                <a:cs typeface="Palatino"/>
              </a:rPr>
              <a:t>; </a:t>
            </a:r>
            <a:r>
              <a:rPr lang="en-US" sz="2000" dirty="0" smtClean="0">
                <a:solidFill>
                  <a:srgbClr val="0000FF"/>
                </a:solidFill>
                <a:latin typeface="Lucida Grande"/>
                <a:ea typeface="Lucida Grande"/>
                <a:cs typeface="Lucida Grande"/>
                <a:sym typeface="Symbol" charset="0"/>
              </a:rPr>
              <a:t>β</a:t>
            </a:r>
            <a:r>
              <a:rPr lang="en-US" sz="2000" b="1" baseline="-25000" dirty="0" smtClean="0">
                <a:solidFill>
                  <a:srgbClr val="0000FF"/>
                </a:solidFill>
                <a:latin typeface="Palatino"/>
                <a:ea typeface="ＭＳ Ｐゴシック" charset="0"/>
                <a:cs typeface="Palatino"/>
                <a:sym typeface="Symbol" charset="0"/>
              </a:rPr>
              <a:t>2</a:t>
            </a:r>
            <a:r>
              <a:rPr lang="en-US" sz="2000" dirty="0" smtClean="0">
                <a:latin typeface="Palatino"/>
                <a:ea typeface="ＭＳ Ｐゴシック" charset="0"/>
                <a:cs typeface="Palatino"/>
                <a:sym typeface="Symbol" charset="0"/>
              </a:rPr>
              <a:t> = response (tent </a:t>
            </a:r>
            <a:r>
              <a:rPr lang="en-US" sz="2000" dirty="0" smtClean="0">
                <a:solidFill>
                  <a:srgbClr val="FF0000"/>
                </a:solidFill>
                <a:latin typeface="Palatino"/>
                <a:ea typeface="ＭＳ Ｐゴシック" charset="0"/>
                <a:cs typeface="Palatino"/>
                <a:sym typeface="Symbol" charset="0"/>
              </a:rPr>
              <a:t>height</a:t>
            </a:r>
            <a:r>
              <a:rPr lang="en-US" sz="2000" dirty="0" smtClean="0">
                <a:latin typeface="Palatino"/>
                <a:ea typeface="ＭＳ Ｐゴシック" charset="0"/>
                <a:cs typeface="Palatino"/>
                <a:sym typeface="Symbol" charset="0"/>
              </a:rPr>
              <a:t>) at time </a:t>
            </a:r>
            <a:r>
              <a:rPr lang="en-US" sz="2000" b="1" i="1" dirty="0" smtClean="0">
                <a:solidFill>
                  <a:srgbClr val="0000FF"/>
                </a:solidFill>
                <a:latin typeface="Palatino"/>
                <a:ea typeface="ＭＳ Ｐゴシック" charset="0"/>
                <a:cs typeface="Palatino"/>
                <a:sym typeface="Symbol" charset="0"/>
              </a:rPr>
              <a:t>t </a:t>
            </a:r>
            <a:r>
              <a:rPr lang="en-US" sz="2000" dirty="0" smtClean="0">
                <a:latin typeface="Palatino"/>
                <a:ea typeface="ＭＳ Ｐゴシック" charset="0"/>
                <a:cs typeface="Palatino"/>
                <a:sym typeface="Symbol" charset="0"/>
              </a:rPr>
              <a:t>= </a:t>
            </a:r>
            <a:r>
              <a:rPr lang="en-US" sz="2000" b="1" dirty="0" smtClean="0">
                <a:solidFill>
                  <a:srgbClr val="0000FF"/>
                </a:solidFill>
                <a:latin typeface="Palatino"/>
                <a:ea typeface="ＭＳ Ｐゴシック" charset="0"/>
                <a:cs typeface="Palatino"/>
                <a:sym typeface="Symbol" charset="0"/>
              </a:rPr>
              <a:t>2</a:t>
            </a:r>
            <a:r>
              <a:rPr lang="en-US" sz="2000" b="1" i="1" dirty="0" smtClean="0">
                <a:solidFill>
                  <a:srgbClr val="0000FF"/>
                </a:solidFill>
                <a:latin typeface="Palatino"/>
                <a:ea typeface="ＭＳ Ｐゴシック" charset="0"/>
                <a:cs typeface="Palatino"/>
                <a:sym typeface="Symbol" charset="0"/>
              </a:rPr>
              <a:t>L</a:t>
            </a:r>
            <a:r>
              <a:rPr lang="en-US" sz="2000" dirty="0" smtClean="0">
                <a:latin typeface="Palatino"/>
                <a:ea typeface="ＭＳ Ｐゴシック" charset="0"/>
                <a:cs typeface="Palatino"/>
                <a:sym typeface="Symbol" charset="0"/>
              </a:rPr>
              <a:t> after stimulus onset)</a:t>
            </a:r>
            <a:endParaRPr lang="en-US" sz="2000" dirty="0" smtClean="0">
              <a:latin typeface="Palatino"/>
              <a:ea typeface="ＭＳ Ｐゴシック" charset="0"/>
              <a:cs typeface="Palatino"/>
            </a:endParaRPr>
          </a:p>
          <a:p>
            <a:pPr>
              <a:lnSpc>
                <a:spcPct val="90000"/>
              </a:lnSpc>
              <a:spcBef>
                <a:spcPct val="10000"/>
              </a:spcBef>
            </a:pPr>
            <a:r>
              <a:rPr lang="en-US" sz="2000" dirty="0" smtClean="0">
                <a:latin typeface="Palatino"/>
                <a:ea typeface="ＭＳ Ｐゴシック" charset="0"/>
                <a:cs typeface="Palatino"/>
              </a:rPr>
              <a:t>Relationship of tent spacing </a:t>
            </a:r>
            <a:r>
              <a:rPr lang="en-US" sz="2000" b="1" i="1" dirty="0" smtClean="0">
                <a:solidFill>
                  <a:srgbClr val="0000FF"/>
                </a:solidFill>
                <a:latin typeface="Palatino"/>
                <a:ea typeface="ＭＳ Ｐゴシック" charset="0"/>
                <a:cs typeface="Palatino"/>
              </a:rPr>
              <a:t>L</a:t>
            </a:r>
            <a:r>
              <a:rPr lang="en-US" sz="2000" dirty="0" smtClean="0">
                <a:latin typeface="Palatino"/>
                <a:ea typeface="ＭＳ Ｐゴシック" charset="0"/>
                <a:cs typeface="Palatino"/>
              </a:rPr>
              <a:t> and TR (</a:t>
            </a:r>
            <a:r>
              <a:rPr lang="en-US" sz="2000" b="1" i="1" dirty="0" smtClean="0">
                <a:solidFill>
                  <a:srgbClr val="0000FF"/>
                </a:solidFill>
                <a:latin typeface="Palatino"/>
                <a:ea typeface="ＭＳ Ｐゴシック" charset="0"/>
                <a:cs typeface="Palatino"/>
              </a:rPr>
              <a:t>L</a:t>
            </a:r>
            <a:r>
              <a:rPr lang="en-US" sz="2000" dirty="0" smtClean="0">
                <a:latin typeface="Palatino"/>
                <a:ea typeface="ＭＳ Ｐゴシック" charset="0"/>
                <a:cs typeface="Palatino"/>
              </a:rPr>
              <a:t> ≥</a:t>
            </a:r>
            <a:r>
              <a:rPr lang="en-US" sz="2000" dirty="0" smtClean="0">
                <a:latin typeface="Palatino"/>
                <a:ea typeface="ＭＳ Ｐゴシック" charset="0"/>
                <a:cs typeface="Palatino"/>
                <a:sym typeface="Symbol" charset="0"/>
              </a:rPr>
              <a:t> TR), </a:t>
            </a:r>
            <a:r>
              <a:rPr lang="en-US" sz="2000" i="1" dirty="0" smtClean="0">
                <a:latin typeface="Palatino"/>
                <a:ea typeface="ＭＳ Ｐゴシック" charset="0"/>
                <a:cs typeface="Palatino"/>
                <a:sym typeface="Symbol" charset="0"/>
              </a:rPr>
              <a:t>e.g</a:t>
            </a:r>
            <a:r>
              <a:rPr lang="en-US" sz="2000" dirty="0" smtClean="0">
                <a:latin typeface="Palatino"/>
                <a:ea typeface="ＭＳ Ｐゴシック" charset="0"/>
                <a:cs typeface="Palatino"/>
                <a:sym typeface="Symbol" charset="0"/>
              </a:rPr>
              <a:t>., with TR=2s, </a:t>
            </a:r>
            <a:r>
              <a:rPr lang="en-US" sz="2000" b="1" i="1" dirty="0" smtClean="0">
                <a:solidFill>
                  <a:srgbClr val="0000FF"/>
                </a:solidFill>
                <a:latin typeface="Palatino"/>
                <a:ea typeface="ＭＳ Ｐゴシック" charset="0"/>
                <a:cs typeface="Palatino"/>
              </a:rPr>
              <a:t>L</a:t>
            </a:r>
            <a:r>
              <a:rPr lang="en-US" sz="2000" dirty="0" smtClean="0">
                <a:latin typeface="Palatino"/>
                <a:ea typeface="ＭＳ Ｐゴシック" charset="0"/>
                <a:cs typeface="Palatino"/>
                <a:sym typeface="Symbol" charset="0"/>
              </a:rPr>
              <a:t>=2, 4s</a:t>
            </a:r>
          </a:p>
          <a:p>
            <a:pPr>
              <a:lnSpc>
                <a:spcPct val="90000"/>
              </a:lnSpc>
              <a:spcBef>
                <a:spcPct val="10000"/>
              </a:spcBef>
            </a:pPr>
            <a:r>
              <a:rPr lang="en-US" sz="2000" dirty="0" smtClean="0">
                <a:latin typeface="Palatino"/>
                <a:ea typeface="ＭＳ Ｐゴシック" charset="0"/>
                <a:cs typeface="Palatino"/>
                <a:sym typeface="Symbol" charset="0"/>
              </a:rPr>
              <a:t>In </a:t>
            </a:r>
            <a:r>
              <a:rPr lang="en-US" sz="2000" b="1" dirty="0" err="1" smtClean="0">
                <a:solidFill>
                  <a:srgbClr val="00B300"/>
                </a:solidFill>
                <a:latin typeface="Palatino"/>
                <a:ea typeface="ＭＳ Ｐゴシック" charset="0"/>
                <a:cs typeface="Palatino"/>
              </a:rPr>
              <a:t>uber_subject.py</a:t>
            </a:r>
            <a:r>
              <a:rPr lang="en-US" sz="2000" b="1" dirty="0" smtClean="0">
                <a:solidFill>
                  <a:srgbClr val="00B300"/>
                </a:solidFill>
                <a:latin typeface="Palatino"/>
                <a:ea typeface="ＭＳ Ｐゴシック" charset="0"/>
                <a:cs typeface="Palatino"/>
              </a:rPr>
              <a:t> </a:t>
            </a:r>
            <a:r>
              <a:rPr lang="en-US" sz="2000" dirty="0" smtClean="0">
                <a:latin typeface="Palatino"/>
                <a:ea typeface="ＭＳ Ｐゴシック" charset="0"/>
                <a:cs typeface="Palatino"/>
                <a:sym typeface="Symbol" charset="0"/>
              </a:rPr>
              <a:t>or</a:t>
            </a:r>
            <a:r>
              <a:rPr lang="en-US" sz="2000" b="1" dirty="0" smtClean="0">
                <a:solidFill>
                  <a:srgbClr val="00B300"/>
                </a:solidFill>
                <a:latin typeface="Palatino"/>
                <a:ea typeface="ＭＳ Ｐゴシック" charset="0"/>
                <a:cs typeface="Palatino"/>
              </a:rPr>
              <a:t> 3dDeconvolve</a:t>
            </a:r>
            <a:r>
              <a:rPr lang="en-US" sz="2000" dirty="0" smtClean="0">
                <a:latin typeface="Palatino"/>
                <a:ea typeface="ＭＳ Ｐゴシック" charset="0"/>
                <a:cs typeface="Palatino"/>
                <a:sym typeface="Symbol" charset="0"/>
              </a:rPr>
              <a:t> with </a:t>
            </a:r>
            <a:r>
              <a:rPr lang="en-US" sz="2000" dirty="0" err="1" smtClean="0">
                <a:solidFill>
                  <a:srgbClr val="0000FF"/>
                </a:solidFill>
                <a:latin typeface="Palatino"/>
                <a:ea typeface="ＭＳ Ｐゴシック" charset="0"/>
                <a:cs typeface="Palatino"/>
                <a:sym typeface="Symbol" charset="0"/>
              </a:rPr>
              <a:t>TENTzero</a:t>
            </a:r>
            <a:r>
              <a:rPr lang="en-US" sz="2000" dirty="0" smtClean="0">
                <a:solidFill>
                  <a:srgbClr val="0000FF"/>
                </a:solidFill>
                <a:latin typeface="Palatino"/>
                <a:ea typeface="ＭＳ Ｐゴシック" charset="0"/>
                <a:cs typeface="Palatino"/>
                <a:sym typeface="Symbol" charset="0"/>
              </a:rPr>
              <a:t>(0, </a:t>
            </a:r>
            <a:r>
              <a:rPr lang="en-US" sz="2000" i="1" dirty="0" smtClean="0">
                <a:solidFill>
                  <a:srgbClr val="0000FF"/>
                </a:solidFill>
                <a:latin typeface="Palatino"/>
                <a:ea typeface="ＭＳ Ｐゴシック" charset="0"/>
                <a:cs typeface="Palatino"/>
                <a:sym typeface="Symbol" charset="0"/>
              </a:rPr>
              <a:t>D</a:t>
            </a:r>
            <a:r>
              <a:rPr lang="en-US" sz="2000" dirty="0" smtClean="0">
                <a:solidFill>
                  <a:srgbClr val="0000FF"/>
                </a:solidFill>
                <a:latin typeface="Palatino"/>
                <a:ea typeface="ＭＳ Ｐゴシック" charset="0"/>
                <a:cs typeface="Palatino"/>
                <a:sym typeface="Symbol" charset="0"/>
              </a:rPr>
              <a:t>, </a:t>
            </a:r>
            <a:r>
              <a:rPr lang="en-US" sz="2000" i="1" dirty="0" smtClean="0">
                <a:solidFill>
                  <a:srgbClr val="0000FF"/>
                </a:solidFill>
                <a:latin typeface="Palatino"/>
                <a:ea typeface="ＭＳ Ｐゴシック" charset="0"/>
                <a:cs typeface="Palatino"/>
                <a:sym typeface="Symbol" charset="0"/>
              </a:rPr>
              <a:t>n</a:t>
            </a:r>
            <a:r>
              <a:rPr lang="en-US" sz="2000" dirty="0" smtClean="0">
                <a:solidFill>
                  <a:srgbClr val="0000FF"/>
                </a:solidFill>
                <a:latin typeface="Palatino"/>
                <a:ea typeface="ＭＳ Ｐゴシック" charset="0"/>
                <a:cs typeface="Palatino"/>
                <a:sym typeface="Symbol" charset="0"/>
              </a:rPr>
              <a:t>)</a:t>
            </a:r>
            <a:r>
              <a:rPr lang="en-US" sz="2000" dirty="0" smtClean="0">
                <a:latin typeface="Palatino"/>
                <a:ea typeface="ＭＳ Ｐゴシック" charset="0"/>
                <a:cs typeface="Palatino"/>
                <a:sym typeface="Symbol" charset="0"/>
              </a:rPr>
              <a:t>, specify duration (</a:t>
            </a:r>
            <a:r>
              <a:rPr lang="en-US" sz="2000" i="1" dirty="0" smtClean="0">
                <a:solidFill>
                  <a:srgbClr val="000BEE"/>
                </a:solidFill>
                <a:latin typeface="Palatino"/>
                <a:ea typeface="ＭＳ Ｐゴシック" charset="0"/>
                <a:cs typeface="Palatino"/>
                <a:sym typeface="Symbol" charset="0"/>
              </a:rPr>
              <a:t>D</a:t>
            </a:r>
            <a:r>
              <a:rPr lang="en-US" sz="2000" dirty="0" smtClean="0">
                <a:latin typeface="Palatino"/>
                <a:ea typeface="ＭＳ Ｐゴシック" charset="0"/>
                <a:cs typeface="Palatino"/>
                <a:sym typeface="Symbol" charset="0"/>
              </a:rPr>
              <a:t>) of HRF and number (</a:t>
            </a:r>
            <a:r>
              <a:rPr lang="en-US" sz="2000" i="1" dirty="0" smtClean="0">
                <a:latin typeface="Palatino"/>
                <a:ea typeface="ＭＳ Ｐゴシック" charset="0"/>
                <a:cs typeface="Palatino"/>
                <a:sym typeface="Symbol" charset="0"/>
              </a:rPr>
              <a:t>n</a:t>
            </a:r>
            <a:r>
              <a:rPr lang="en-US" sz="2000" dirty="0" smtClean="0">
                <a:latin typeface="Palatino"/>
                <a:ea typeface="ＭＳ Ｐゴシック" charset="0"/>
                <a:cs typeface="Palatino"/>
                <a:sym typeface="Symbol" charset="0"/>
              </a:rPr>
              <a:t>): radius </a:t>
            </a:r>
            <a:r>
              <a:rPr lang="en-US" sz="2000" b="1" i="1" dirty="0" smtClean="0">
                <a:solidFill>
                  <a:srgbClr val="0000FF"/>
                </a:solidFill>
                <a:latin typeface="Palatino"/>
                <a:ea typeface="ＭＳ Ｐゴシック" charset="0"/>
                <a:cs typeface="Palatino"/>
              </a:rPr>
              <a:t>L </a:t>
            </a:r>
            <a:r>
              <a:rPr lang="en-US" sz="2000" dirty="0" smtClean="0">
                <a:latin typeface="Palatino"/>
                <a:ea typeface="ＭＳ Ｐゴシック" charset="0"/>
                <a:cs typeface="Palatino"/>
                <a:sym typeface="Symbol" charset="0"/>
              </a:rPr>
              <a:t>= </a:t>
            </a:r>
            <a:r>
              <a:rPr lang="en-US" sz="2000" i="1" dirty="0" smtClean="0">
                <a:latin typeface="Palatino"/>
                <a:ea typeface="ＭＳ Ｐゴシック" charset="0"/>
                <a:cs typeface="Palatino"/>
                <a:sym typeface="Symbol" charset="0"/>
              </a:rPr>
              <a:t>D</a:t>
            </a:r>
            <a:r>
              <a:rPr lang="en-US" sz="2000" dirty="0" smtClean="0">
                <a:latin typeface="Palatino"/>
                <a:ea typeface="ＭＳ Ｐゴシック" charset="0"/>
                <a:cs typeface="Palatino"/>
                <a:sym typeface="Symbol" charset="0"/>
              </a:rPr>
              <a:t>/(</a:t>
            </a:r>
            <a:r>
              <a:rPr lang="en-US" sz="2000" i="1" dirty="0" smtClean="0">
                <a:latin typeface="Palatino"/>
                <a:ea typeface="ＭＳ Ｐゴシック" charset="0"/>
                <a:cs typeface="Palatino"/>
                <a:sym typeface="Symbol" charset="0"/>
              </a:rPr>
              <a:t>n</a:t>
            </a:r>
            <a:r>
              <a:rPr lang="en-US" sz="2000" dirty="0" smtClean="0">
                <a:latin typeface="Palatino"/>
                <a:ea typeface="ＭＳ Ｐゴシック" charset="0"/>
                <a:cs typeface="Palatino"/>
                <a:sym typeface="Symbol" charset="0"/>
              </a:rPr>
              <a:t>-1) with (</a:t>
            </a:r>
            <a:r>
              <a:rPr lang="en-US" sz="2000" i="1" dirty="0" smtClean="0">
                <a:latin typeface="Palatino"/>
                <a:ea typeface="ＭＳ Ｐゴシック" charset="0"/>
                <a:cs typeface="Palatino"/>
                <a:sym typeface="Symbol" charset="0"/>
              </a:rPr>
              <a:t>n</a:t>
            </a:r>
            <a:r>
              <a:rPr lang="en-US" sz="2000" dirty="0" smtClean="0">
                <a:latin typeface="Palatino"/>
                <a:ea typeface="ＭＳ Ｐゴシック" charset="0"/>
                <a:cs typeface="Palatino"/>
                <a:sym typeface="Symbol" charset="0"/>
              </a:rPr>
              <a:t>-2) full tents, each tent overlaps half tent with two neighboring ones. </a:t>
            </a:r>
          </a:p>
          <a:p>
            <a:pPr lvl="1">
              <a:lnSpc>
                <a:spcPct val="90000"/>
              </a:lnSpc>
              <a:spcBef>
                <a:spcPct val="10000"/>
              </a:spcBef>
            </a:pPr>
            <a:r>
              <a:rPr lang="en-US" sz="1600" dirty="0" smtClean="0">
                <a:latin typeface="Palatino"/>
                <a:ea typeface="ＭＳ Ｐゴシック" charset="0"/>
                <a:cs typeface="Palatino"/>
                <a:sym typeface="Symbol" charset="0"/>
              </a:rPr>
              <a:t>In above example, </a:t>
            </a:r>
            <a:r>
              <a:rPr lang="en-US" sz="1600" i="1" dirty="0" smtClean="0">
                <a:latin typeface="Palatino"/>
                <a:ea typeface="ＭＳ Ｐゴシック" charset="0"/>
                <a:cs typeface="Palatino"/>
                <a:sym typeface="Symbol" charset="0"/>
              </a:rPr>
              <a:t>D</a:t>
            </a:r>
            <a:r>
              <a:rPr lang="en-US" sz="1600" dirty="0" smtClean="0">
                <a:latin typeface="Palatino"/>
                <a:ea typeface="ＭＳ Ｐゴシック" charset="0"/>
                <a:cs typeface="Palatino"/>
                <a:sym typeface="Symbol" charset="0"/>
              </a:rPr>
              <a:t>=12s, then </a:t>
            </a:r>
            <a:r>
              <a:rPr lang="en-US" sz="1600" b="1" i="1" dirty="0" smtClean="0">
                <a:solidFill>
                  <a:srgbClr val="0000FF"/>
                </a:solidFill>
                <a:latin typeface="Palatino"/>
                <a:ea typeface="ＭＳ Ｐゴシック" charset="0"/>
                <a:cs typeface="Palatino"/>
              </a:rPr>
              <a:t>L</a:t>
            </a:r>
            <a:r>
              <a:rPr lang="en-US" sz="1600" dirty="0" smtClean="0">
                <a:latin typeface="Palatino"/>
                <a:ea typeface="ＭＳ Ｐゴシック" charset="0"/>
                <a:cs typeface="Palatino"/>
                <a:sym typeface="Symbol" charset="0"/>
              </a:rPr>
              <a:t>=2s </a:t>
            </a:r>
            <a:r>
              <a:rPr lang="en-US" sz="1600" i="1" dirty="0" smtClean="0">
                <a:latin typeface="Palatino"/>
                <a:ea typeface="ＭＳ Ｐゴシック" charset="0"/>
                <a:cs typeface="Palatino"/>
                <a:sym typeface="Symbol" charset="0"/>
              </a:rPr>
              <a:t>n</a:t>
            </a:r>
            <a:r>
              <a:rPr lang="en-US" sz="1600" dirty="0" smtClean="0">
                <a:latin typeface="Palatino"/>
                <a:ea typeface="ＭＳ Ｐゴシック" charset="0"/>
                <a:cs typeface="Palatino"/>
                <a:sym typeface="Symbol" charset="0"/>
              </a:rPr>
              <a:t>=7;</a:t>
            </a:r>
            <a:r>
              <a:rPr lang="en-US" sz="1600" dirty="0" smtClean="0">
                <a:solidFill>
                  <a:srgbClr val="FF0000"/>
                </a:solidFill>
                <a:latin typeface="Palatino"/>
                <a:ea typeface="ＭＳ Ｐゴシック" charset="0"/>
                <a:cs typeface="Palatino"/>
                <a:sym typeface="Symbol" charset="0"/>
              </a:rPr>
              <a:t> covering 12s</a:t>
            </a:r>
            <a:r>
              <a:rPr lang="en-US" sz="1600" dirty="0" smtClean="0">
                <a:latin typeface="Palatino"/>
                <a:ea typeface="ＭＳ Ｐゴシック" charset="0"/>
                <a:cs typeface="Palatino"/>
                <a:sym typeface="Symbol" charset="0"/>
              </a:rPr>
              <a:t>;</a:t>
            </a:r>
            <a:r>
              <a:rPr lang="en-US" sz="1600" dirty="0" smtClean="0">
                <a:solidFill>
                  <a:srgbClr val="FF0000"/>
                </a:solidFill>
                <a:latin typeface="Palatino"/>
                <a:ea typeface="ＭＳ Ｐゴシック" charset="0"/>
                <a:cs typeface="Palatino"/>
                <a:sym typeface="Symbol" charset="0"/>
              </a:rPr>
              <a:t> </a:t>
            </a:r>
            <a:r>
              <a:rPr lang="en-US" sz="1600" dirty="0" err="1" smtClean="0">
                <a:solidFill>
                  <a:srgbClr val="0000FF"/>
                </a:solidFill>
                <a:latin typeface="Palatino"/>
                <a:ea typeface="ＭＳ Ｐゴシック" charset="0"/>
                <a:cs typeface="Palatino"/>
                <a:sym typeface="Symbol" charset="0"/>
              </a:rPr>
              <a:t>TENTzero</a:t>
            </a:r>
            <a:r>
              <a:rPr lang="en-US" sz="1600" dirty="0" smtClean="0">
                <a:solidFill>
                  <a:srgbClr val="0000FF"/>
                </a:solidFill>
                <a:latin typeface="Palatino"/>
                <a:ea typeface="ＭＳ Ｐゴシック" charset="0"/>
                <a:cs typeface="Palatino"/>
                <a:sym typeface="Symbol" charset="0"/>
              </a:rPr>
              <a:t>(0,12,7) ~ </a:t>
            </a:r>
            <a:r>
              <a:rPr lang="en-US" sz="1600" dirty="0" smtClean="0">
                <a:latin typeface="Palatino"/>
                <a:ea typeface="ＭＳ Ｐゴシック" charset="0"/>
                <a:cs typeface="Palatino"/>
                <a:sym typeface="Symbol" charset="0"/>
              </a:rPr>
              <a:t>TENT(2,12,6)</a:t>
            </a:r>
            <a:endParaRPr lang="en-US" sz="1600" dirty="0">
              <a:solidFill>
                <a:srgbClr val="0000FF"/>
              </a:solidFill>
              <a:latin typeface="Palatino"/>
              <a:ea typeface="ＭＳ Ｐゴシック" charset="0"/>
              <a:cs typeface="Palatino"/>
              <a:sym typeface="Symbol" charset="0"/>
            </a:endParaRPr>
          </a:p>
        </p:txBody>
      </p:sp>
      <p:sp>
        <p:nvSpPr>
          <p:cNvPr id="17412" name="Line 5"/>
          <p:cNvSpPr>
            <a:spLocks noChangeShapeType="1"/>
          </p:cNvSpPr>
          <p:nvPr/>
        </p:nvSpPr>
        <p:spPr bwMode="auto">
          <a:xfrm>
            <a:off x="800100" y="2233613"/>
            <a:ext cx="0" cy="1774825"/>
          </a:xfrm>
          <a:prstGeom prst="line">
            <a:avLst/>
          </a:prstGeom>
          <a:noFill/>
          <a:ln w="9525">
            <a:solidFill>
              <a:schemeClr val="tx1"/>
            </a:solidFill>
            <a:round/>
            <a:headEnd type="stealth" w="sm"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3" name="Line 6"/>
          <p:cNvSpPr>
            <a:spLocks noChangeShapeType="1"/>
          </p:cNvSpPr>
          <p:nvPr/>
        </p:nvSpPr>
        <p:spPr bwMode="auto">
          <a:xfrm>
            <a:off x="627063" y="3995738"/>
            <a:ext cx="7323137" cy="0"/>
          </a:xfrm>
          <a:prstGeom prst="line">
            <a:avLst/>
          </a:prstGeom>
          <a:noFill/>
          <a:ln w="9525">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17414" name="Text Box 7"/>
          <p:cNvSpPr txBox="1">
            <a:spLocks noChangeArrowheads="1"/>
          </p:cNvSpPr>
          <p:nvPr/>
        </p:nvSpPr>
        <p:spPr bwMode="auto">
          <a:xfrm>
            <a:off x="8125295" y="3755212"/>
            <a:ext cx="568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dirty="0">
                <a:solidFill>
                  <a:srgbClr val="000BEE"/>
                </a:solidFill>
              </a:rPr>
              <a:t>time</a:t>
            </a:r>
            <a:endParaRPr lang="en-US" i="1" dirty="0"/>
          </a:p>
        </p:txBody>
      </p:sp>
      <p:sp>
        <p:nvSpPr>
          <p:cNvPr id="17415" name="Line 8"/>
          <p:cNvSpPr>
            <a:spLocks noChangeShapeType="1"/>
          </p:cNvSpPr>
          <p:nvPr/>
        </p:nvSpPr>
        <p:spPr bwMode="auto">
          <a:xfrm>
            <a:off x="800100" y="398145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6" name="Line 9"/>
          <p:cNvSpPr>
            <a:spLocks noChangeShapeType="1"/>
          </p:cNvSpPr>
          <p:nvPr/>
        </p:nvSpPr>
        <p:spPr bwMode="auto">
          <a:xfrm>
            <a:off x="2022475" y="398145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7" name="Line 10"/>
          <p:cNvSpPr>
            <a:spLocks noChangeShapeType="1"/>
          </p:cNvSpPr>
          <p:nvPr/>
        </p:nvSpPr>
        <p:spPr bwMode="auto">
          <a:xfrm>
            <a:off x="3244850" y="398145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8" name="Line 11"/>
          <p:cNvSpPr>
            <a:spLocks noChangeShapeType="1"/>
          </p:cNvSpPr>
          <p:nvPr/>
        </p:nvSpPr>
        <p:spPr bwMode="auto">
          <a:xfrm>
            <a:off x="4467225" y="398145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9" name="Line 12"/>
          <p:cNvSpPr>
            <a:spLocks noChangeShapeType="1"/>
          </p:cNvSpPr>
          <p:nvPr/>
        </p:nvSpPr>
        <p:spPr bwMode="auto">
          <a:xfrm>
            <a:off x="5689600" y="398145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0" name="Line 13"/>
          <p:cNvSpPr>
            <a:spLocks noChangeShapeType="1"/>
          </p:cNvSpPr>
          <p:nvPr/>
        </p:nvSpPr>
        <p:spPr bwMode="auto">
          <a:xfrm>
            <a:off x="6911975" y="398145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7"/>
          <p:cNvGrpSpPr>
            <a:grpSpLocks/>
          </p:cNvGrpSpPr>
          <p:nvPr/>
        </p:nvGrpSpPr>
        <p:grpSpPr bwMode="auto">
          <a:xfrm>
            <a:off x="2019300" y="2378075"/>
            <a:ext cx="2444750" cy="1638300"/>
            <a:chOff x="1272" y="2061"/>
            <a:chExt cx="1540" cy="765"/>
          </a:xfrm>
        </p:grpSpPr>
        <p:sp>
          <p:nvSpPr>
            <p:cNvPr id="17461" name="Line 15"/>
            <p:cNvSpPr>
              <a:spLocks noChangeShapeType="1"/>
            </p:cNvSpPr>
            <p:nvPr/>
          </p:nvSpPr>
          <p:spPr bwMode="auto">
            <a:xfrm flipV="1">
              <a:off x="1272" y="2061"/>
              <a:ext cx="770" cy="765"/>
            </a:xfrm>
            <a:prstGeom prst="line">
              <a:avLst/>
            </a:prstGeom>
            <a:noFill/>
            <a:ln w="3175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2" name="Line 16"/>
            <p:cNvSpPr>
              <a:spLocks noChangeShapeType="1"/>
            </p:cNvSpPr>
            <p:nvPr/>
          </p:nvSpPr>
          <p:spPr bwMode="auto">
            <a:xfrm>
              <a:off x="2044" y="2061"/>
              <a:ext cx="768" cy="760"/>
            </a:xfrm>
            <a:prstGeom prst="line">
              <a:avLst/>
            </a:prstGeom>
            <a:noFill/>
            <a:ln w="3175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8"/>
          <p:cNvGrpSpPr>
            <a:grpSpLocks/>
          </p:cNvGrpSpPr>
          <p:nvPr/>
        </p:nvGrpSpPr>
        <p:grpSpPr bwMode="auto">
          <a:xfrm>
            <a:off x="3248025" y="2597150"/>
            <a:ext cx="2444750" cy="1412875"/>
            <a:chOff x="1272" y="2061"/>
            <a:chExt cx="1540" cy="765"/>
          </a:xfrm>
        </p:grpSpPr>
        <p:sp>
          <p:nvSpPr>
            <p:cNvPr id="17459" name="Line 19"/>
            <p:cNvSpPr>
              <a:spLocks noChangeShapeType="1"/>
            </p:cNvSpPr>
            <p:nvPr/>
          </p:nvSpPr>
          <p:spPr bwMode="auto">
            <a:xfrm flipV="1">
              <a:off x="1272" y="2061"/>
              <a:ext cx="770" cy="765"/>
            </a:xfrm>
            <a:prstGeom prst="line">
              <a:avLst/>
            </a:prstGeom>
            <a:noFill/>
            <a:ln w="38100" cap="rnd">
              <a:solidFill>
                <a:srgbClr val="FF011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0" name="Line 20"/>
            <p:cNvSpPr>
              <a:spLocks noChangeShapeType="1"/>
            </p:cNvSpPr>
            <p:nvPr/>
          </p:nvSpPr>
          <p:spPr bwMode="auto">
            <a:xfrm>
              <a:off x="2044" y="2061"/>
              <a:ext cx="768" cy="760"/>
            </a:xfrm>
            <a:prstGeom prst="line">
              <a:avLst/>
            </a:prstGeom>
            <a:noFill/>
            <a:ln w="38100" cap="rnd">
              <a:solidFill>
                <a:srgbClr val="FF011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21"/>
          <p:cNvGrpSpPr>
            <a:grpSpLocks/>
          </p:cNvGrpSpPr>
          <p:nvPr/>
        </p:nvGrpSpPr>
        <p:grpSpPr bwMode="auto">
          <a:xfrm>
            <a:off x="4476750" y="3611563"/>
            <a:ext cx="2444750" cy="392112"/>
            <a:chOff x="1272" y="2061"/>
            <a:chExt cx="1540" cy="765"/>
          </a:xfrm>
        </p:grpSpPr>
        <p:sp>
          <p:nvSpPr>
            <p:cNvPr id="17457" name="Line 22"/>
            <p:cNvSpPr>
              <a:spLocks noChangeShapeType="1"/>
            </p:cNvSpPr>
            <p:nvPr/>
          </p:nvSpPr>
          <p:spPr bwMode="auto">
            <a:xfrm flipV="1">
              <a:off x="1272" y="2061"/>
              <a:ext cx="770" cy="765"/>
            </a:xfrm>
            <a:prstGeom prst="line">
              <a:avLst/>
            </a:prstGeom>
            <a:noFill/>
            <a:ln w="3175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8" name="Line 23"/>
            <p:cNvSpPr>
              <a:spLocks noChangeShapeType="1"/>
            </p:cNvSpPr>
            <p:nvPr/>
          </p:nvSpPr>
          <p:spPr bwMode="auto">
            <a:xfrm>
              <a:off x="2044" y="2061"/>
              <a:ext cx="768" cy="760"/>
            </a:xfrm>
            <a:prstGeom prst="line">
              <a:avLst/>
            </a:prstGeom>
            <a:noFill/>
            <a:ln w="3175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24"/>
          <p:cNvGrpSpPr>
            <a:grpSpLocks/>
          </p:cNvGrpSpPr>
          <p:nvPr/>
        </p:nvGrpSpPr>
        <p:grpSpPr bwMode="auto">
          <a:xfrm>
            <a:off x="801688" y="3263900"/>
            <a:ext cx="2444750" cy="744538"/>
            <a:chOff x="1272" y="2061"/>
            <a:chExt cx="1540" cy="765"/>
          </a:xfrm>
        </p:grpSpPr>
        <p:sp>
          <p:nvSpPr>
            <p:cNvPr id="17455" name="Line 25"/>
            <p:cNvSpPr>
              <a:spLocks noChangeShapeType="1"/>
            </p:cNvSpPr>
            <p:nvPr/>
          </p:nvSpPr>
          <p:spPr bwMode="auto">
            <a:xfrm flipV="1">
              <a:off x="1272" y="2061"/>
              <a:ext cx="770" cy="765"/>
            </a:xfrm>
            <a:prstGeom prst="line">
              <a:avLst/>
            </a:prstGeom>
            <a:noFill/>
            <a:ln w="38100" cap="rnd">
              <a:solidFill>
                <a:srgbClr val="FF011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6" name="Line 26"/>
            <p:cNvSpPr>
              <a:spLocks noChangeShapeType="1"/>
            </p:cNvSpPr>
            <p:nvPr/>
          </p:nvSpPr>
          <p:spPr bwMode="auto">
            <a:xfrm>
              <a:off x="2044" y="2061"/>
              <a:ext cx="768" cy="760"/>
            </a:xfrm>
            <a:prstGeom prst="line">
              <a:avLst/>
            </a:prstGeom>
            <a:noFill/>
            <a:ln w="38100" cap="rnd">
              <a:solidFill>
                <a:srgbClr val="FF011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7428" name="Text Box 34"/>
          <p:cNvSpPr txBox="1">
            <a:spLocks noChangeArrowheads="1"/>
          </p:cNvSpPr>
          <p:nvPr/>
        </p:nvSpPr>
        <p:spPr bwMode="auto">
          <a:xfrm>
            <a:off x="1793875" y="2924175"/>
            <a:ext cx="2246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solidFill>
                  <a:srgbClr val="0000FF"/>
                </a:solidFill>
                <a:latin typeface="Lucida Grande"/>
                <a:ea typeface="Lucida Grande"/>
                <a:cs typeface="Lucida Grande"/>
                <a:sym typeface="Symbol" charset="0"/>
              </a:rPr>
              <a:t>β</a:t>
            </a:r>
            <a:r>
              <a:rPr lang="en-US" sz="1800" b="1" baseline="-25000" dirty="0" smtClean="0">
                <a:solidFill>
                  <a:srgbClr val="1218A4"/>
                </a:solidFill>
                <a:sym typeface="Symbol" charset="0"/>
              </a:rPr>
              <a:t>1</a:t>
            </a:r>
            <a:endParaRPr lang="en-US" dirty="0"/>
          </a:p>
        </p:txBody>
      </p:sp>
      <p:sp>
        <p:nvSpPr>
          <p:cNvPr id="17429" name="Text Box 35"/>
          <p:cNvSpPr txBox="1">
            <a:spLocks noChangeArrowheads="1"/>
          </p:cNvSpPr>
          <p:nvPr/>
        </p:nvSpPr>
        <p:spPr bwMode="auto">
          <a:xfrm>
            <a:off x="2886075" y="2149475"/>
            <a:ext cx="2246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solidFill>
                  <a:srgbClr val="0000FF"/>
                </a:solidFill>
                <a:latin typeface="Lucida Grande"/>
                <a:ea typeface="Lucida Grande"/>
                <a:cs typeface="Lucida Grande"/>
                <a:sym typeface="Symbol" charset="0"/>
              </a:rPr>
              <a:t>β</a:t>
            </a:r>
            <a:r>
              <a:rPr lang="en-US" sz="1800" b="1" baseline="-25000" dirty="0" smtClean="0">
                <a:solidFill>
                  <a:srgbClr val="1218A4"/>
                </a:solidFill>
                <a:sym typeface="Symbol" charset="0"/>
              </a:rPr>
              <a:t>2</a:t>
            </a:r>
            <a:endParaRPr lang="en-US" dirty="0"/>
          </a:p>
        </p:txBody>
      </p:sp>
      <p:sp>
        <p:nvSpPr>
          <p:cNvPr id="17430" name="Text Box 36"/>
          <p:cNvSpPr txBox="1">
            <a:spLocks noChangeArrowheads="1"/>
          </p:cNvSpPr>
          <p:nvPr/>
        </p:nvSpPr>
        <p:spPr bwMode="auto">
          <a:xfrm>
            <a:off x="4505325" y="2301875"/>
            <a:ext cx="2246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solidFill>
                  <a:srgbClr val="0000FF"/>
                </a:solidFill>
                <a:latin typeface="Lucida Grande"/>
                <a:ea typeface="Lucida Grande"/>
                <a:cs typeface="Lucida Grande"/>
                <a:sym typeface="Symbol" charset="0"/>
              </a:rPr>
              <a:t>β</a:t>
            </a:r>
            <a:r>
              <a:rPr lang="en-US" sz="1800" b="1" baseline="-25000" dirty="0" smtClean="0">
                <a:solidFill>
                  <a:srgbClr val="1218A4"/>
                </a:solidFill>
                <a:sym typeface="Symbol" charset="0"/>
              </a:rPr>
              <a:t>3</a:t>
            </a:r>
            <a:endParaRPr lang="en-US" dirty="0"/>
          </a:p>
        </p:txBody>
      </p:sp>
      <p:sp>
        <p:nvSpPr>
          <p:cNvPr id="17431" name="Text Box 37"/>
          <p:cNvSpPr txBox="1">
            <a:spLocks noChangeArrowheads="1"/>
          </p:cNvSpPr>
          <p:nvPr/>
        </p:nvSpPr>
        <p:spPr bwMode="auto">
          <a:xfrm>
            <a:off x="5718175" y="3273425"/>
            <a:ext cx="2246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solidFill>
                  <a:srgbClr val="0000FF"/>
                </a:solidFill>
                <a:latin typeface="Lucida Grande"/>
                <a:ea typeface="Lucida Grande"/>
                <a:cs typeface="Lucida Grande"/>
                <a:sym typeface="Symbol" charset="0"/>
              </a:rPr>
              <a:t>β</a:t>
            </a:r>
            <a:r>
              <a:rPr lang="en-US" sz="1800" b="1" baseline="-25000" dirty="0" smtClean="0">
                <a:solidFill>
                  <a:srgbClr val="1218A4"/>
                </a:solidFill>
                <a:sym typeface="Symbol" charset="0"/>
              </a:rPr>
              <a:t>4</a:t>
            </a:r>
            <a:endParaRPr lang="en-US" dirty="0"/>
          </a:p>
        </p:txBody>
      </p:sp>
      <p:sp>
        <p:nvSpPr>
          <p:cNvPr id="17432" name="Text Box 38"/>
          <p:cNvSpPr txBox="1">
            <a:spLocks noChangeArrowheads="1"/>
          </p:cNvSpPr>
          <p:nvPr/>
        </p:nvSpPr>
        <p:spPr bwMode="auto">
          <a:xfrm>
            <a:off x="1947863" y="4132263"/>
            <a:ext cx="139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i="1">
                <a:solidFill>
                  <a:srgbClr val="1218A4"/>
                </a:solidFill>
                <a:sym typeface="Symbol" charset="0"/>
              </a:rPr>
              <a:t>L</a:t>
            </a:r>
            <a:endParaRPr lang="en-US"/>
          </a:p>
        </p:txBody>
      </p:sp>
      <p:sp>
        <p:nvSpPr>
          <p:cNvPr id="17433" name="Text Box 39"/>
          <p:cNvSpPr txBox="1">
            <a:spLocks noChangeArrowheads="1"/>
          </p:cNvSpPr>
          <p:nvPr/>
        </p:nvSpPr>
        <p:spPr bwMode="auto">
          <a:xfrm>
            <a:off x="3081338" y="4132263"/>
            <a:ext cx="269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smtClean="0">
                <a:solidFill>
                  <a:srgbClr val="1218A4"/>
                </a:solidFill>
                <a:sym typeface="Symbol" charset="0"/>
              </a:rPr>
              <a:t>2</a:t>
            </a:r>
            <a:r>
              <a:rPr lang="en-US" sz="1800" b="1" i="1" dirty="0" smtClean="0">
                <a:solidFill>
                  <a:srgbClr val="1218A4"/>
                </a:solidFill>
                <a:sym typeface="Symbol" charset="0"/>
              </a:rPr>
              <a:t>L</a:t>
            </a:r>
            <a:endParaRPr lang="en-US" dirty="0"/>
          </a:p>
        </p:txBody>
      </p:sp>
      <p:sp>
        <p:nvSpPr>
          <p:cNvPr id="17434" name="Text Box 40"/>
          <p:cNvSpPr txBox="1">
            <a:spLocks noChangeArrowheads="1"/>
          </p:cNvSpPr>
          <p:nvPr/>
        </p:nvSpPr>
        <p:spPr bwMode="auto">
          <a:xfrm>
            <a:off x="4305300" y="4132263"/>
            <a:ext cx="3075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smtClean="0">
                <a:solidFill>
                  <a:srgbClr val="1218A4"/>
                </a:solidFill>
                <a:sym typeface="Symbol" charset="0"/>
              </a:rPr>
              <a:t>3</a:t>
            </a:r>
            <a:r>
              <a:rPr lang="en-US" sz="1800" b="1" i="1" dirty="0" smtClean="0">
                <a:solidFill>
                  <a:srgbClr val="1218A4"/>
                </a:solidFill>
                <a:sym typeface="Symbol" charset="0"/>
              </a:rPr>
              <a:t>L</a:t>
            </a:r>
            <a:endParaRPr lang="en-US" sz="1800" b="1" i="1" dirty="0">
              <a:solidFill>
                <a:srgbClr val="1218A4"/>
              </a:solidFill>
              <a:sym typeface="Symbol" charset="0"/>
            </a:endParaRPr>
          </a:p>
        </p:txBody>
      </p:sp>
      <p:sp>
        <p:nvSpPr>
          <p:cNvPr id="17435" name="Text Box 41"/>
          <p:cNvSpPr txBox="1">
            <a:spLocks noChangeArrowheads="1"/>
          </p:cNvSpPr>
          <p:nvPr/>
        </p:nvSpPr>
        <p:spPr bwMode="auto">
          <a:xfrm>
            <a:off x="5543550" y="4132263"/>
            <a:ext cx="3075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smtClean="0">
                <a:solidFill>
                  <a:srgbClr val="1218A4"/>
                </a:solidFill>
                <a:sym typeface="Symbol" charset="0"/>
              </a:rPr>
              <a:t>4</a:t>
            </a:r>
            <a:r>
              <a:rPr lang="en-US" sz="1800" b="1" i="1" dirty="0" smtClean="0">
                <a:solidFill>
                  <a:srgbClr val="1218A4"/>
                </a:solidFill>
                <a:sym typeface="Symbol" charset="0"/>
              </a:rPr>
              <a:t>L</a:t>
            </a:r>
            <a:endParaRPr lang="en-US" sz="1800" b="1" i="1" dirty="0">
              <a:solidFill>
                <a:srgbClr val="1218A4"/>
              </a:solidFill>
              <a:sym typeface="Symbol" charset="0"/>
            </a:endParaRPr>
          </a:p>
        </p:txBody>
      </p:sp>
      <p:sp>
        <p:nvSpPr>
          <p:cNvPr id="17436" name="Text Box 42"/>
          <p:cNvSpPr txBox="1">
            <a:spLocks noChangeArrowheads="1"/>
          </p:cNvSpPr>
          <p:nvPr/>
        </p:nvSpPr>
        <p:spPr bwMode="auto">
          <a:xfrm>
            <a:off x="6751638" y="4132263"/>
            <a:ext cx="3075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smtClean="0">
                <a:solidFill>
                  <a:srgbClr val="1218A4"/>
                </a:solidFill>
                <a:sym typeface="Symbol" charset="0"/>
              </a:rPr>
              <a:t>5</a:t>
            </a:r>
            <a:r>
              <a:rPr lang="en-US" sz="1800" b="1" i="1" dirty="0" smtClean="0">
                <a:solidFill>
                  <a:srgbClr val="1218A4"/>
                </a:solidFill>
                <a:sym typeface="Symbol" charset="0"/>
              </a:rPr>
              <a:t>L</a:t>
            </a:r>
            <a:endParaRPr lang="en-US" sz="1800" b="1" i="1" dirty="0">
              <a:solidFill>
                <a:srgbClr val="1218A4"/>
              </a:solidFill>
              <a:sym typeface="Symbol" charset="0"/>
            </a:endParaRPr>
          </a:p>
        </p:txBody>
      </p:sp>
      <p:sp>
        <p:nvSpPr>
          <p:cNvPr id="17437" name="Text Box 43"/>
          <p:cNvSpPr txBox="1">
            <a:spLocks noChangeArrowheads="1"/>
          </p:cNvSpPr>
          <p:nvPr/>
        </p:nvSpPr>
        <p:spPr bwMode="auto">
          <a:xfrm>
            <a:off x="741363" y="4132263"/>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a:solidFill>
                  <a:srgbClr val="1218A4"/>
                </a:solidFill>
                <a:sym typeface="Symbol" charset="0"/>
              </a:rPr>
              <a:t>0</a:t>
            </a:r>
            <a:endParaRPr lang="en-US"/>
          </a:p>
        </p:txBody>
      </p:sp>
      <p:sp>
        <p:nvSpPr>
          <p:cNvPr id="17439" name="Text Box 47"/>
          <p:cNvSpPr txBox="1">
            <a:spLocks noChangeArrowheads="1"/>
          </p:cNvSpPr>
          <p:nvPr/>
        </p:nvSpPr>
        <p:spPr bwMode="auto">
          <a:xfrm>
            <a:off x="6897688" y="3478213"/>
            <a:ext cx="2246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solidFill>
                  <a:srgbClr val="0000FF"/>
                </a:solidFill>
                <a:latin typeface="Lucida Grande"/>
                <a:ea typeface="Lucida Grande"/>
                <a:cs typeface="Lucida Grande"/>
                <a:sym typeface="Symbol" charset="0"/>
              </a:rPr>
              <a:t>β</a:t>
            </a:r>
            <a:r>
              <a:rPr lang="en-US" sz="1800" b="1" baseline="-25000" dirty="0" smtClean="0">
                <a:solidFill>
                  <a:srgbClr val="1218A4"/>
                </a:solidFill>
                <a:sym typeface="Symbol" charset="0"/>
              </a:rPr>
              <a:t>5</a:t>
            </a:r>
            <a:endParaRPr lang="en-US" dirty="0"/>
          </a:p>
        </p:txBody>
      </p:sp>
      <p:sp>
        <p:nvSpPr>
          <p:cNvPr id="114737" name="Text Box 49"/>
          <p:cNvSpPr txBox="1">
            <a:spLocks noChangeArrowheads="1"/>
          </p:cNvSpPr>
          <p:nvPr/>
        </p:nvSpPr>
        <p:spPr bwMode="auto">
          <a:xfrm>
            <a:off x="5713413" y="2508528"/>
            <a:ext cx="2678175" cy="369332"/>
          </a:xfrm>
          <a:prstGeom prst="rect">
            <a:avLst/>
          </a:prstGeom>
          <a:solidFill>
            <a:srgbClr val="FFFC97"/>
          </a:solidFill>
          <a:ln w="6350">
            <a:solidFill>
              <a:srgbClr val="FF011C"/>
            </a:solidFill>
            <a:miter lim="800000"/>
            <a:headEnd/>
            <a:tailEnd/>
          </a:ln>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t>6 </a:t>
            </a:r>
            <a:r>
              <a:rPr lang="en-US" sz="1800" dirty="0"/>
              <a:t>intervals = </a:t>
            </a:r>
            <a:r>
              <a:rPr lang="en-US" sz="1800" dirty="0" smtClean="0"/>
              <a:t>5 </a:t>
            </a:r>
            <a:r>
              <a:rPr lang="en-US" sz="1800" dirty="0" smtClean="0">
                <a:solidFill>
                  <a:srgbClr val="0000FF"/>
                </a:solidFill>
                <a:latin typeface="Lucida Grande"/>
                <a:ea typeface="Lucida Grande"/>
                <a:cs typeface="Lucida Grande"/>
                <a:sym typeface="Symbol" charset="0"/>
              </a:rPr>
              <a:t>β</a:t>
            </a:r>
            <a:r>
              <a:rPr lang="en-US" sz="1800" dirty="0" smtClean="0"/>
              <a:t> </a:t>
            </a:r>
            <a:r>
              <a:rPr lang="en-US" sz="1800" dirty="0"/>
              <a:t>weights</a:t>
            </a:r>
          </a:p>
        </p:txBody>
      </p:sp>
      <p:grpSp>
        <p:nvGrpSpPr>
          <p:cNvPr id="11" name="Group 10"/>
          <p:cNvGrpSpPr/>
          <p:nvPr/>
        </p:nvGrpSpPr>
        <p:grpSpPr>
          <a:xfrm>
            <a:off x="7197725" y="3486150"/>
            <a:ext cx="1762125" cy="744538"/>
            <a:chOff x="7197725" y="3486150"/>
            <a:chExt cx="1762125" cy="744538"/>
          </a:xfrm>
        </p:grpSpPr>
        <p:sp>
          <p:nvSpPr>
            <p:cNvPr id="114738" name="Text Box 50"/>
            <p:cNvSpPr txBox="1">
              <a:spLocks noChangeArrowheads="1"/>
            </p:cNvSpPr>
            <p:nvPr/>
          </p:nvSpPr>
          <p:spPr bwMode="auto">
            <a:xfrm>
              <a:off x="7932738" y="3486150"/>
              <a:ext cx="1027112" cy="247650"/>
            </a:xfrm>
            <a:prstGeom prst="rect">
              <a:avLst/>
            </a:prstGeom>
            <a:solidFill>
              <a:srgbClr val="FFFC97"/>
            </a:solidFill>
            <a:ln w="6350">
              <a:solidFill>
                <a:srgbClr val="FF011C"/>
              </a:solidFill>
              <a:miter lim="800000"/>
              <a:headEnd/>
              <a:tailEnd/>
            </a:ln>
          </p:spPr>
          <p:txBody>
            <a:bodyPr wrap="none" lIns="45720" tIns="18288" rIns="45720" bIns="9144"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ja-JP" altLang="en-US" sz="1400" dirty="0"/>
                <a:t>“</a:t>
              </a:r>
              <a:r>
                <a:rPr lang="en-US" altLang="ja-JP" sz="1400" dirty="0"/>
                <a:t>knot</a:t>
              </a:r>
              <a:r>
                <a:rPr lang="ja-JP" altLang="en-US" sz="1400" dirty="0"/>
                <a:t>”</a:t>
              </a:r>
              <a:r>
                <a:rPr lang="en-US" altLang="ja-JP" sz="1400" dirty="0"/>
                <a:t> times</a:t>
              </a:r>
              <a:endParaRPr lang="en-US" sz="1400" dirty="0"/>
            </a:p>
          </p:txBody>
        </p:sp>
        <p:sp>
          <p:nvSpPr>
            <p:cNvPr id="17442" name="Line 51"/>
            <p:cNvSpPr>
              <a:spLocks noChangeShapeType="1"/>
            </p:cNvSpPr>
            <p:nvPr/>
          </p:nvSpPr>
          <p:spPr bwMode="auto">
            <a:xfrm flipH="1">
              <a:off x="7197725" y="3659188"/>
              <a:ext cx="723900" cy="571500"/>
            </a:xfrm>
            <a:prstGeom prst="line">
              <a:avLst/>
            </a:prstGeom>
            <a:noFill/>
            <a:ln w="12700">
              <a:solidFill>
                <a:srgbClr val="00808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17443" name="Text Box 52"/>
          <p:cNvSpPr txBox="1">
            <a:spLocks noChangeArrowheads="1"/>
          </p:cNvSpPr>
          <p:nvPr/>
        </p:nvSpPr>
        <p:spPr bwMode="auto">
          <a:xfrm>
            <a:off x="504825" y="2111375"/>
            <a:ext cx="222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dirty="0">
                <a:solidFill>
                  <a:srgbClr val="000BEE"/>
                </a:solidFill>
              </a:rPr>
              <a:t>h</a:t>
            </a:r>
            <a:endParaRPr lang="en-US" i="1" dirty="0"/>
          </a:p>
        </p:txBody>
      </p:sp>
      <p:grpSp>
        <p:nvGrpSpPr>
          <p:cNvPr id="7" name="Group 55"/>
          <p:cNvGrpSpPr>
            <a:grpSpLocks/>
          </p:cNvGrpSpPr>
          <p:nvPr/>
        </p:nvGrpSpPr>
        <p:grpSpPr bwMode="auto">
          <a:xfrm>
            <a:off x="8636000" y="71438"/>
            <a:ext cx="441325" cy="457200"/>
            <a:chOff x="5388" y="3953"/>
            <a:chExt cx="278" cy="288"/>
          </a:xfrm>
        </p:grpSpPr>
        <p:sp>
          <p:nvSpPr>
            <p:cNvPr id="17448" name="Oval 54"/>
            <p:cNvSpPr>
              <a:spLocks noChangeArrowheads="1"/>
            </p:cNvSpPr>
            <p:nvPr/>
          </p:nvSpPr>
          <p:spPr bwMode="auto">
            <a:xfrm>
              <a:off x="5388" y="3957"/>
              <a:ext cx="278" cy="278"/>
            </a:xfrm>
            <a:prstGeom prst="ellipse">
              <a:avLst/>
            </a:prstGeom>
            <a:solidFill>
              <a:srgbClr val="FFFF01"/>
            </a:solidFill>
            <a:ln w="3175">
              <a:solidFill>
                <a:srgbClr val="FF011C"/>
              </a:solidFill>
              <a:round/>
              <a:headEnd/>
              <a:tailEnd/>
            </a:ln>
          </p:spPr>
          <p:txBody>
            <a:bodyPr wrap="none" anchor="ctr"/>
            <a:lstStyle/>
            <a:p>
              <a:endParaRPr lang="en-US"/>
            </a:p>
          </p:txBody>
        </p:sp>
        <p:sp>
          <p:nvSpPr>
            <p:cNvPr id="17449" name="Text Box 53"/>
            <p:cNvSpPr txBox="1">
              <a:spLocks noChangeArrowheads="1"/>
            </p:cNvSpPr>
            <p:nvPr/>
          </p:nvSpPr>
          <p:spPr bwMode="auto">
            <a:xfrm>
              <a:off x="5405" y="3953"/>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dirty="0"/>
                <a:t>A</a:t>
              </a:r>
            </a:p>
          </p:txBody>
        </p:sp>
      </p:grpSp>
      <p:sp>
        <p:nvSpPr>
          <p:cNvPr id="17446" name="Text Box 42"/>
          <p:cNvSpPr txBox="1">
            <a:spLocks noChangeArrowheads="1"/>
          </p:cNvSpPr>
          <p:nvPr/>
        </p:nvSpPr>
        <p:spPr bwMode="auto">
          <a:xfrm>
            <a:off x="7861300" y="4113213"/>
            <a:ext cx="3075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smtClean="0">
                <a:solidFill>
                  <a:srgbClr val="1218A4"/>
                </a:solidFill>
                <a:sym typeface="Symbol" charset="0"/>
              </a:rPr>
              <a:t>6</a:t>
            </a:r>
            <a:r>
              <a:rPr lang="en-US" sz="1800" b="1" i="1" dirty="0" smtClean="0">
                <a:solidFill>
                  <a:srgbClr val="1218A4"/>
                </a:solidFill>
                <a:sym typeface="Symbol" charset="0"/>
              </a:rPr>
              <a:t>L</a:t>
            </a:r>
            <a:endParaRPr lang="en-US" sz="1800" b="1" i="1" dirty="0">
              <a:solidFill>
                <a:srgbClr val="1218A4"/>
              </a:solidFill>
              <a:sym typeface="Symbol" charset="0"/>
            </a:endParaRPr>
          </a:p>
        </p:txBody>
      </p:sp>
      <p:graphicFrame>
        <p:nvGraphicFramePr>
          <p:cNvPr id="57" name="Object 2"/>
          <p:cNvGraphicFramePr>
            <a:graphicFrameLocks noChangeAspect="1"/>
          </p:cNvGraphicFramePr>
          <p:nvPr>
            <p:extLst>
              <p:ext uri="{D42A27DB-BD31-4B8C-83A1-F6EECF244321}">
                <p14:modId xmlns:p14="http://schemas.microsoft.com/office/powerpoint/2010/main" val="3286792139"/>
              </p:ext>
            </p:extLst>
          </p:nvPr>
        </p:nvGraphicFramePr>
        <p:xfrm>
          <a:off x="1463675" y="1265238"/>
          <a:ext cx="6294438" cy="750887"/>
        </p:xfrm>
        <a:graphic>
          <a:graphicData uri="http://schemas.openxmlformats.org/presentationml/2006/ole">
            <mc:AlternateContent xmlns:mc="http://schemas.openxmlformats.org/markup-compatibility/2006">
              <mc:Choice xmlns:v="urn:schemas-microsoft-com:vml" Requires="v">
                <p:oleObj spid="_x0000_s56509" name="Equation" r:id="rId4" imgW="3619500" imgH="431800" progId="Equation.3">
                  <p:embed/>
                </p:oleObj>
              </mc:Choice>
              <mc:Fallback>
                <p:oleObj name="Equation" r:id="rId4" imgW="3619500" imgH="431800" progId="Equation.3">
                  <p:embed/>
                  <p:pic>
                    <p:nvPicPr>
                      <p:cNvPr id="0" name=""/>
                      <p:cNvPicPr>
                        <a:picLocks noChangeAspect="1" noChangeArrowheads="1"/>
                      </p:cNvPicPr>
                      <p:nvPr/>
                    </p:nvPicPr>
                    <p:blipFill>
                      <a:blip r:embed="rId5"/>
                      <a:srcRect/>
                      <a:stretch>
                        <a:fillRect/>
                      </a:stretch>
                    </p:blipFill>
                    <p:spPr bwMode="auto">
                      <a:xfrm>
                        <a:off x="1463675" y="1265238"/>
                        <a:ext cx="6294438"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8" name="Line 5"/>
          <p:cNvSpPr>
            <a:spLocks noChangeShapeType="1"/>
          </p:cNvSpPr>
          <p:nvPr/>
        </p:nvSpPr>
        <p:spPr bwMode="auto">
          <a:xfrm flipH="1">
            <a:off x="2018546" y="3259138"/>
            <a:ext cx="754" cy="738168"/>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59" name="Line 5"/>
          <p:cNvSpPr>
            <a:spLocks noChangeShapeType="1"/>
          </p:cNvSpPr>
          <p:nvPr/>
        </p:nvSpPr>
        <p:spPr bwMode="auto">
          <a:xfrm>
            <a:off x="3248025" y="2379663"/>
            <a:ext cx="0" cy="1601787"/>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60" name="Line 5"/>
          <p:cNvSpPr>
            <a:spLocks noChangeShapeType="1"/>
          </p:cNvSpPr>
          <p:nvPr/>
        </p:nvSpPr>
        <p:spPr bwMode="auto">
          <a:xfrm flipH="1">
            <a:off x="4464050" y="2598738"/>
            <a:ext cx="0" cy="1397000"/>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61" name="Line 5"/>
          <p:cNvSpPr>
            <a:spLocks noChangeShapeType="1"/>
          </p:cNvSpPr>
          <p:nvPr/>
        </p:nvSpPr>
        <p:spPr bwMode="auto">
          <a:xfrm>
            <a:off x="5689599" y="3609976"/>
            <a:ext cx="4763" cy="371474"/>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62" name="Line 5"/>
          <p:cNvSpPr>
            <a:spLocks noChangeShapeType="1"/>
          </p:cNvSpPr>
          <p:nvPr/>
        </p:nvSpPr>
        <p:spPr bwMode="auto">
          <a:xfrm flipH="1">
            <a:off x="6911973" y="3790950"/>
            <a:ext cx="1" cy="225425"/>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grpSp>
        <p:nvGrpSpPr>
          <p:cNvPr id="9" name="Group 8"/>
          <p:cNvGrpSpPr/>
          <p:nvPr/>
        </p:nvGrpSpPr>
        <p:grpSpPr>
          <a:xfrm>
            <a:off x="5684838" y="3790949"/>
            <a:ext cx="2337577" cy="203201"/>
            <a:chOff x="5684838" y="3790949"/>
            <a:chExt cx="2337577" cy="203201"/>
          </a:xfrm>
        </p:grpSpPr>
        <p:sp>
          <p:nvSpPr>
            <p:cNvPr id="114734" name="Line 46"/>
            <p:cNvSpPr>
              <a:spLocks noChangeShapeType="1"/>
            </p:cNvSpPr>
            <p:nvPr/>
          </p:nvSpPr>
          <p:spPr bwMode="auto">
            <a:xfrm flipV="1">
              <a:off x="5684838" y="3790950"/>
              <a:ext cx="1195387" cy="203200"/>
            </a:xfrm>
            <a:prstGeom prst="line">
              <a:avLst/>
            </a:prstGeom>
            <a:noFill/>
            <a:ln w="38100"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46"/>
            <p:cNvSpPr>
              <a:spLocks noChangeShapeType="1"/>
            </p:cNvSpPr>
            <p:nvPr/>
          </p:nvSpPr>
          <p:spPr bwMode="auto">
            <a:xfrm>
              <a:off x="6929908" y="3790949"/>
              <a:ext cx="1092507" cy="190501"/>
            </a:xfrm>
            <a:prstGeom prst="line">
              <a:avLst/>
            </a:prstGeom>
            <a:noFill/>
            <a:ln w="38100"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9"/>
          <p:cNvGrpSpPr/>
          <p:nvPr/>
        </p:nvGrpSpPr>
        <p:grpSpPr>
          <a:xfrm>
            <a:off x="801688" y="2374900"/>
            <a:ext cx="7239001" cy="1622425"/>
            <a:chOff x="801688" y="2374900"/>
            <a:chExt cx="7239001" cy="1622425"/>
          </a:xfrm>
        </p:grpSpPr>
        <p:grpSp>
          <p:nvGrpSpPr>
            <p:cNvPr id="6" name="Group 48"/>
            <p:cNvGrpSpPr>
              <a:grpSpLocks/>
            </p:cNvGrpSpPr>
            <p:nvPr/>
          </p:nvGrpSpPr>
          <p:grpSpPr bwMode="auto">
            <a:xfrm>
              <a:off x="801688" y="2374900"/>
              <a:ext cx="6097587" cy="1622425"/>
              <a:chOff x="505" y="1572"/>
              <a:chExt cx="3841" cy="1022"/>
            </a:xfrm>
          </p:grpSpPr>
          <p:sp>
            <p:nvSpPr>
              <p:cNvPr id="17450" name="Line 27"/>
              <p:cNvSpPr>
                <a:spLocks noChangeShapeType="1"/>
              </p:cNvSpPr>
              <p:nvPr/>
            </p:nvSpPr>
            <p:spPr bwMode="auto">
              <a:xfrm flipV="1">
                <a:off x="505" y="2132"/>
                <a:ext cx="771" cy="462"/>
              </a:xfrm>
              <a:prstGeom prst="line">
                <a:avLst/>
              </a:prstGeom>
              <a:noFill/>
              <a:ln w="44450">
                <a:solidFill>
                  <a:srgbClr val="008000">
                    <a:alpha val="65097"/>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1" name="Line 28"/>
              <p:cNvSpPr>
                <a:spLocks noChangeShapeType="1"/>
              </p:cNvSpPr>
              <p:nvPr/>
            </p:nvSpPr>
            <p:spPr bwMode="auto">
              <a:xfrm flipV="1">
                <a:off x="1273" y="1575"/>
                <a:ext cx="768" cy="554"/>
              </a:xfrm>
              <a:prstGeom prst="line">
                <a:avLst/>
              </a:prstGeom>
              <a:noFill/>
              <a:ln w="44450">
                <a:solidFill>
                  <a:srgbClr val="008000">
                    <a:alpha val="65097"/>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2" name="Line 29"/>
              <p:cNvSpPr>
                <a:spLocks noChangeShapeType="1"/>
              </p:cNvSpPr>
              <p:nvPr/>
            </p:nvSpPr>
            <p:spPr bwMode="auto">
              <a:xfrm>
                <a:off x="2041" y="1572"/>
                <a:ext cx="771" cy="141"/>
              </a:xfrm>
              <a:prstGeom prst="line">
                <a:avLst/>
              </a:prstGeom>
              <a:noFill/>
              <a:ln w="44450">
                <a:solidFill>
                  <a:srgbClr val="008000">
                    <a:alpha val="65097"/>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3" name="Line 30"/>
              <p:cNvSpPr>
                <a:spLocks noChangeShapeType="1"/>
              </p:cNvSpPr>
              <p:nvPr/>
            </p:nvSpPr>
            <p:spPr bwMode="auto">
              <a:xfrm>
                <a:off x="2815" y="1713"/>
                <a:ext cx="772" cy="637"/>
              </a:xfrm>
              <a:prstGeom prst="line">
                <a:avLst/>
              </a:prstGeom>
              <a:noFill/>
              <a:ln w="44450">
                <a:solidFill>
                  <a:srgbClr val="008000">
                    <a:alpha val="65097"/>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4" name="Line 31"/>
              <p:cNvSpPr>
                <a:spLocks noChangeShapeType="1"/>
              </p:cNvSpPr>
              <p:nvPr/>
            </p:nvSpPr>
            <p:spPr bwMode="auto">
              <a:xfrm>
                <a:off x="3586" y="2352"/>
                <a:ext cx="760" cy="104"/>
              </a:xfrm>
              <a:prstGeom prst="line">
                <a:avLst/>
              </a:prstGeom>
              <a:noFill/>
              <a:ln w="44450">
                <a:solidFill>
                  <a:srgbClr val="008000">
                    <a:alpha val="65097"/>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5" name="Line 31"/>
            <p:cNvSpPr>
              <a:spLocks noChangeShapeType="1"/>
            </p:cNvSpPr>
            <p:nvPr/>
          </p:nvSpPr>
          <p:spPr bwMode="auto">
            <a:xfrm>
              <a:off x="6898499" y="3784306"/>
              <a:ext cx="1142190" cy="197144"/>
            </a:xfrm>
            <a:prstGeom prst="line">
              <a:avLst/>
            </a:prstGeom>
            <a:noFill/>
            <a:ln w="44450">
              <a:solidFill>
                <a:srgbClr val="008000">
                  <a:alpha val="65097"/>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6" name="Line 13"/>
          <p:cNvSpPr>
            <a:spLocks noChangeShapeType="1"/>
          </p:cNvSpPr>
          <p:nvPr/>
        </p:nvSpPr>
        <p:spPr bwMode="auto">
          <a:xfrm>
            <a:off x="7996349" y="399681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Text Box 38"/>
          <p:cNvSpPr txBox="1">
            <a:spLocks noChangeArrowheads="1"/>
          </p:cNvSpPr>
          <p:nvPr/>
        </p:nvSpPr>
        <p:spPr bwMode="auto">
          <a:xfrm>
            <a:off x="904906" y="1950819"/>
            <a:ext cx="1736811" cy="646331"/>
          </a:xfrm>
          <a:prstGeom prst="rect">
            <a:avLst/>
          </a:prstGeom>
          <a:noFill/>
          <a:ln w="6350">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t>CSPLIN(</a:t>
            </a:r>
            <a:r>
              <a:rPr lang="en-US" sz="1800" i="1" dirty="0" err="1"/>
              <a:t>b</a:t>
            </a:r>
            <a:r>
              <a:rPr lang="en-US" sz="1800" dirty="0" err="1"/>
              <a:t>,</a:t>
            </a:r>
            <a:r>
              <a:rPr lang="en-US" sz="1800" i="1" dirty="0" err="1"/>
              <a:t>c</a:t>
            </a:r>
            <a:r>
              <a:rPr lang="en-US" sz="1800" dirty="0" err="1"/>
              <a:t>,</a:t>
            </a:r>
            <a:r>
              <a:rPr lang="en-US" sz="1800" i="1" dirty="0" err="1"/>
              <a:t>n</a:t>
            </a:r>
            <a:r>
              <a:rPr lang="en-US" sz="1800" dirty="0" smtClean="0"/>
              <a:t>):</a:t>
            </a:r>
          </a:p>
          <a:p>
            <a:r>
              <a:rPr lang="en-US" sz="1800" dirty="0" smtClean="0"/>
              <a:t>smoother</a:t>
            </a:r>
            <a:endParaRPr lang="en-US" sz="1800" dirty="0"/>
          </a:p>
        </p:txBody>
      </p:sp>
      <p:sp>
        <p:nvSpPr>
          <p:cNvPr id="67" name="Line 15"/>
          <p:cNvSpPr>
            <a:spLocks noChangeShapeType="1"/>
          </p:cNvSpPr>
          <p:nvPr/>
        </p:nvSpPr>
        <p:spPr bwMode="auto">
          <a:xfrm>
            <a:off x="627063" y="3340400"/>
            <a:ext cx="139444" cy="628350"/>
          </a:xfrm>
          <a:prstGeom prst="line">
            <a:avLst/>
          </a:prstGeom>
          <a:noFill/>
          <a:ln w="28575">
            <a:solidFill>
              <a:srgbClr val="660066"/>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 name="Text Box 38"/>
          <p:cNvSpPr txBox="1">
            <a:spLocks noChangeArrowheads="1"/>
          </p:cNvSpPr>
          <p:nvPr/>
        </p:nvSpPr>
        <p:spPr bwMode="auto">
          <a:xfrm>
            <a:off x="126904" y="2971068"/>
            <a:ext cx="1660055" cy="369332"/>
          </a:xfrm>
          <a:prstGeom prst="rect">
            <a:avLst/>
          </a:prstGeom>
          <a:noFill/>
          <a:ln w="6350">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t>s</a:t>
            </a:r>
            <a:r>
              <a:rPr lang="en-US" sz="1800" dirty="0" smtClean="0"/>
              <a:t>timulus onset</a:t>
            </a:r>
            <a:endParaRPr lang="en-US" sz="1800" dirty="0"/>
          </a:p>
        </p:txBody>
      </p:sp>
      <p:sp>
        <p:nvSpPr>
          <p:cNvPr id="14" name="Slide Number Placeholder 13"/>
          <p:cNvSpPr>
            <a:spLocks noGrp="1"/>
          </p:cNvSpPr>
          <p:nvPr>
            <p:ph type="sldNum" sz="quarter" idx="12"/>
          </p:nvPr>
        </p:nvSpPr>
        <p:spPr/>
        <p:txBody>
          <a:bodyPr/>
          <a:lstStyle/>
          <a:p>
            <a:fld id="{2B142ECA-B25A-7D4E-AE0A-E9B57F978545}" type="slidenum">
              <a:rPr lang="en-US" smtClean="0"/>
              <a:t>23</a:t>
            </a:fld>
            <a:endParaRPr lang="en-US"/>
          </a:p>
        </p:txBody>
      </p:sp>
    </p:spTree>
    <p:extLst>
      <p:ext uri="{BB962C8B-B14F-4D97-AF65-F5344CB8AC3E}">
        <p14:creationId xmlns:p14="http://schemas.microsoft.com/office/powerpoint/2010/main" val="237768511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nodeType="afterGroup">
                            <p:stCondLst>
                              <p:cond delay="500"/>
                            </p:stCondLst>
                            <p:childTnLst>
                              <p:par>
                                <p:cTn id="14" presetID="10"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nodeType="afterGroup">
                            <p:stCondLst>
                              <p:cond delay="2000"/>
                            </p:stCondLst>
                            <p:childTnLst>
                              <p:par>
                                <p:cTn id="18" presetID="10" presetClass="entr" presetSubtype="0" fill="hold" nodeType="afterEffect">
                                  <p:stCondLst>
                                    <p:cond delay="10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nodeType="afterGroup">
                            <p:stCondLst>
                              <p:cond delay="3500"/>
                            </p:stCondLst>
                            <p:childTnLst>
                              <p:par>
                                <p:cTn id="22" presetID="10" presetClass="entr" presetSubtype="0" fill="hold" nodeType="afterEffect">
                                  <p:stCondLst>
                                    <p:cond delay="100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nodeType="afterGroup">
                            <p:stCondLst>
                              <p:cond delay="5000"/>
                            </p:stCondLst>
                            <p:childTnLst>
                              <p:par>
                                <p:cTn id="26" presetID="10" presetClass="entr" presetSubtype="0" fill="hold" nodeType="afterEffect">
                                  <p:stCondLst>
                                    <p:cond delay="10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100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10" presetClass="entr" presetSubtype="0" fill="hold" grpId="0" nodeType="afterEffect">
                                  <p:stCondLst>
                                    <p:cond delay="1000"/>
                                  </p:stCondLst>
                                  <p:childTnLst>
                                    <p:set>
                                      <p:cBhvr>
                                        <p:cTn id="42" dur="1" fill="hold">
                                          <p:stCondLst>
                                            <p:cond delay="0"/>
                                          </p:stCondLst>
                                        </p:cTn>
                                        <p:tgtEl>
                                          <p:spTgt spid="114737"/>
                                        </p:tgtEl>
                                        <p:attrNameLst>
                                          <p:attrName>style.visibility</p:attrName>
                                        </p:attrNameLst>
                                      </p:cBhvr>
                                      <p:to>
                                        <p:strVal val="visible"/>
                                      </p:to>
                                    </p:set>
                                    <p:animEffect transition="in" filter="fade">
                                      <p:cBhvr>
                                        <p:cTn id="43" dur="500"/>
                                        <p:tgtEl>
                                          <p:spTgt spid="11473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37"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98500" y="133350"/>
            <a:ext cx="7929563" cy="615950"/>
          </a:xfrm>
        </p:spPr>
        <p:txBody>
          <a:bodyPr>
            <a:normAutofit fontScale="90000"/>
          </a:bodyPr>
          <a:lstStyle/>
          <a:p>
            <a:pPr eaLnBrk="1" hangingPunct="1"/>
            <a:r>
              <a:rPr lang="en-US" sz="3600" dirty="0" smtClean="0">
                <a:latin typeface="Palatino"/>
                <a:ea typeface="ＭＳ Ｐゴシック" charset="0"/>
                <a:cs typeface="Palatino"/>
              </a:rPr>
              <a:t>Modeling with TENTs - Example</a:t>
            </a:r>
            <a:endParaRPr lang="en-US" sz="3600" dirty="0">
              <a:latin typeface="Palatino"/>
              <a:ea typeface="ＭＳ Ｐゴシック" charset="0"/>
              <a:cs typeface="Palatino"/>
            </a:endParaRPr>
          </a:p>
        </p:txBody>
      </p:sp>
      <p:sp>
        <p:nvSpPr>
          <p:cNvPr id="31746" name="Rectangle 3"/>
          <p:cNvSpPr>
            <a:spLocks noGrp="1" noChangeArrowheads="1"/>
          </p:cNvSpPr>
          <p:nvPr>
            <p:ph type="body" idx="1"/>
          </p:nvPr>
        </p:nvSpPr>
        <p:spPr>
          <a:xfrm>
            <a:off x="112713" y="774700"/>
            <a:ext cx="8974137" cy="5789613"/>
          </a:xfrm>
        </p:spPr>
        <p:txBody>
          <a:bodyPr>
            <a:normAutofit fontScale="92500" lnSpcReduction="10000"/>
          </a:bodyPr>
          <a:lstStyle/>
          <a:p>
            <a:pPr eaLnBrk="1" hangingPunct="1">
              <a:lnSpc>
                <a:spcPct val="150000"/>
              </a:lnSpc>
            </a:pPr>
            <a:r>
              <a:rPr lang="en-US" sz="2400" dirty="0">
                <a:latin typeface="Palatino"/>
                <a:ea typeface="ＭＳ Ｐゴシック" charset="0"/>
                <a:cs typeface="Palatino"/>
              </a:rPr>
              <a:t> Event-related study </a:t>
            </a:r>
            <a:r>
              <a:rPr lang="en-US" sz="2400" dirty="0" smtClean="0">
                <a:latin typeface="Palatino"/>
                <a:ea typeface="ＭＳ Ｐゴシック" charset="0"/>
                <a:cs typeface="Palatino"/>
              </a:rPr>
              <a:t>(</a:t>
            </a:r>
            <a:r>
              <a:rPr lang="en-US" sz="2000" dirty="0" smtClean="0">
                <a:latin typeface="Palatino"/>
                <a:ea typeface="ＭＳ Ｐゴシック" charset="0"/>
                <a:cs typeface="Palatino"/>
              </a:rPr>
              <a:t>Beauchamp et al., J </a:t>
            </a:r>
            <a:r>
              <a:rPr lang="en-US" sz="2000" dirty="0" err="1" smtClean="0">
                <a:latin typeface="Palatino"/>
                <a:ea typeface="ＭＳ Ｐゴシック" charset="0"/>
                <a:cs typeface="Palatino"/>
              </a:rPr>
              <a:t>Cogn</a:t>
            </a:r>
            <a:r>
              <a:rPr lang="en-US" sz="2000" dirty="0" smtClean="0">
                <a:latin typeface="Palatino"/>
                <a:ea typeface="ＭＳ Ｐゴシック" charset="0"/>
                <a:cs typeface="Palatino"/>
              </a:rPr>
              <a:t> </a:t>
            </a:r>
            <a:r>
              <a:rPr lang="en-US" sz="2000" dirty="0" err="1" smtClean="0">
                <a:latin typeface="Palatino"/>
                <a:ea typeface="ＭＳ Ｐゴシック" charset="0"/>
                <a:cs typeface="Palatino"/>
              </a:rPr>
              <a:t>Neurosci</a:t>
            </a:r>
            <a:r>
              <a:rPr lang="en-US" sz="2000" dirty="0" smtClean="0">
                <a:latin typeface="Palatino"/>
                <a:ea typeface="ＭＳ Ｐゴシック" charset="0"/>
                <a:cs typeface="Palatino"/>
              </a:rPr>
              <a:t> 15:991-1001</a:t>
            </a:r>
            <a:r>
              <a:rPr lang="en-US" sz="2400" dirty="0" smtClean="0">
                <a:latin typeface="Palatino"/>
                <a:ea typeface="ＭＳ Ｐゴシック" charset="0"/>
                <a:cs typeface="Palatino"/>
              </a:rPr>
              <a:t>)</a:t>
            </a:r>
            <a:endParaRPr lang="en-US" sz="2000" dirty="0">
              <a:latin typeface="Palatino"/>
              <a:ea typeface="ＭＳ Ｐゴシック" charset="0"/>
              <a:cs typeface="Palatino"/>
            </a:endParaRPr>
          </a:p>
          <a:p>
            <a:pPr lvl="1">
              <a:lnSpc>
                <a:spcPct val="150000"/>
              </a:lnSpc>
              <a:spcBef>
                <a:spcPct val="0"/>
              </a:spcBef>
              <a:buFont typeface="Wingdings" charset="2"/>
              <a:buChar char="Ø"/>
            </a:pPr>
            <a:r>
              <a:rPr lang="en-US" sz="2000" dirty="0" smtClean="0">
                <a:solidFill>
                  <a:srgbClr val="0000FF"/>
                </a:solidFill>
                <a:latin typeface="Palatino"/>
                <a:ea typeface="ＭＳ Ｐゴシック" charset="0"/>
                <a:cs typeface="Palatino"/>
              </a:rPr>
              <a:t>10</a:t>
            </a:r>
            <a:r>
              <a:rPr lang="en-US" sz="2000" dirty="0" smtClean="0">
                <a:latin typeface="Palatino"/>
                <a:ea typeface="ＭＳ Ｐゴシック" charset="0"/>
                <a:cs typeface="Palatino"/>
              </a:rPr>
              <a:t> </a:t>
            </a:r>
            <a:r>
              <a:rPr lang="en-US" sz="2000" dirty="0">
                <a:latin typeface="Palatino"/>
                <a:ea typeface="ＭＳ Ｐゴシック" charset="0"/>
                <a:cs typeface="Palatino"/>
              </a:rPr>
              <a:t>runs, </a:t>
            </a:r>
            <a:r>
              <a:rPr lang="en-US" sz="2000" dirty="0" smtClean="0">
                <a:latin typeface="Palatino"/>
                <a:ea typeface="ＭＳ Ｐゴシック" charset="0"/>
                <a:cs typeface="Palatino"/>
              </a:rPr>
              <a:t>136 time points per run, TR=2 s</a:t>
            </a:r>
          </a:p>
          <a:p>
            <a:pPr lvl="1">
              <a:lnSpc>
                <a:spcPct val="150000"/>
              </a:lnSpc>
              <a:spcBef>
                <a:spcPct val="0"/>
              </a:spcBef>
              <a:buFont typeface="Wingdings" charset="2"/>
              <a:buChar char="Ø"/>
            </a:pPr>
            <a:r>
              <a:rPr lang="en-US" sz="2000" dirty="0" smtClean="0">
                <a:latin typeface="Palatino"/>
                <a:ea typeface="ＭＳ Ｐゴシック" charset="0"/>
                <a:cs typeface="Palatino"/>
              </a:rPr>
              <a:t>Two factors</a:t>
            </a:r>
          </a:p>
          <a:p>
            <a:pPr lvl="2">
              <a:lnSpc>
                <a:spcPct val="150000"/>
              </a:lnSpc>
              <a:spcBef>
                <a:spcPct val="10000"/>
              </a:spcBef>
              <a:buFont typeface="Courier New"/>
              <a:buChar char="o"/>
            </a:pPr>
            <a:r>
              <a:rPr lang="en-US" sz="2000" dirty="0" smtClean="0">
                <a:solidFill>
                  <a:prstClr val="black"/>
                </a:solidFill>
                <a:latin typeface="Palatino"/>
                <a:ea typeface="ＭＳ Ｐゴシック" charset="0"/>
                <a:cs typeface="Palatino"/>
              </a:rPr>
              <a:t>Object type: human vs. tool</a:t>
            </a:r>
          </a:p>
          <a:p>
            <a:pPr lvl="2">
              <a:lnSpc>
                <a:spcPct val="150000"/>
              </a:lnSpc>
              <a:spcBef>
                <a:spcPct val="10000"/>
              </a:spcBef>
              <a:buFont typeface="Courier New"/>
              <a:buChar char="o"/>
            </a:pPr>
            <a:r>
              <a:rPr lang="en-US" sz="2000" dirty="0" smtClean="0">
                <a:solidFill>
                  <a:prstClr val="black"/>
                </a:solidFill>
                <a:latin typeface="Palatino"/>
                <a:ea typeface="ＭＳ Ｐゴシック" charset="0"/>
                <a:cs typeface="Palatino"/>
              </a:rPr>
              <a:t>Object form: real image vs. points</a:t>
            </a:r>
            <a:endParaRPr lang="en-US" sz="1600" dirty="0" smtClean="0">
              <a:latin typeface="Palatino"/>
              <a:ea typeface="ＭＳ Ｐゴシック" charset="0"/>
              <a:cs typeface="Palatino"/>
            </a:endParaRPr>
          </a:p>
          <a:p>
            <a:pPr lvl="1">
              <a:lnSpc>
                <a:spcPct val="150000"/>
              </a:lnSpc>
              <a:spcBef>
                <a:spcPct val="0"/>
              </a:spcBef>
              <a:buFont typeface="Wingdings" charset="2"/>
              <a:buChar char="Ø"/>
            </a:pPr>
            <a:r>
              <a:rPr lang="en-US" sz="2000" dirty="0" smtClean="0">
                <a:latin typeface="Palatino"/>
                <a:ea typeface="ＭＳ Ｐゴシック" charset="0"/>
                <a:cs typeface="Palatino"/>
              </a:rPr>
              <a:t>4 types </a:t>
            </a:r>
            <a:r>
              <a:rPr lang="en-US" sz="2000" dirty="0">
                <a:latin typeface="Palatino"/>
                <a:ea typeface="ＭＳ Ｐゴシック" charset="0"/>
                <a:cs typeface="Palatino"/>
              </a:rPr>
              <a:t>(2x2 design) of stimuli </a:t>
            </a:r>
            <a:r>
              <a:rPr lang="en-US" sz="1800" dirty="0">
                <a:latin typeface="Palatino"/>
                <a:ea typeface="ＭＳ Ｐゴシック" charset="0"/>
                <a:cs typeface="Palatino"/>
              </a:rPr>
              <a:t>(short videos)</a:t>
            </a:r>
            <a:endParaRPr lang="en-US" sz="2000" dirty="0">
              <a:latin typeface="Palatino"/>
              <a:ea typeface="ＭＳ Ｐゴシック" charset="0"/>
              <a:cs typeface="Palatino"/>
            </a:endParaRPr>
          </a:p>
          <a:p>
            <a:pPr lvl="2" eaLnBrk="1" hangingPunct="1">
              <a:lnSpc>
                <a:spcPct val="150000"/>
              </a:lnSpc>
              <a:spcBef>
                <a:spcPct val="10000"/>
              </a:spcBef>
              <a:buFont typeface="Courier New"/>
              <a:buChar char="o"/>
            </a:pPr>
            <a:r>
              <a:rPr lang="en-US" sz="2000" b="1" dirty="0">
                <a:latin typeface="Palatino"/>
                <a:ea typeface="ＭＳ Ｐゴシック" charset="0"/>
                <a:cs typeface="Palatino"/>
              </a:rPr>
              <a:t> </a:t>
            </a:r>
            <a:r>
              <a:rPr lang="en-US" sz="2000" dirty="0">
                <a:latin typeface="Palatino"/>
                <a:ea typeface="ＭＳ Ｐゴシック" charset="0"/>
                <a:cs typeface="Palatino"/>
              </a:rPr>
              <a:t>Tools moving </a:t>
            </a:r>
            <a:r>
              <a:rPr lang="en-US" sz="1800" dirty="0">
                <a:latin typeface="Palatino"/>
                <a:ea typeface="ＭＳ Ｐゴシック" charset="0"/>
                <a:cs typeface="Palatino"/>
              </a:rPr>
              <a:t>(e.g., a hammer pounding)</a:t>
            </a:r>
            <a:r>
              <a:rPr lang="en-US" sz="2000" dirty="0">
                <a:latin typeface="Palatino"/>
                <a:ea typeface="ＭＳ Ｐゴシック" charset="0"/>
                <a:cs typeface="Palatino"/>
              </a:rPr>
              <a:t> - </a:t>
            </a:r>
            <a:r>
              <a:rPr lang="en-US" sz="2000" b="1" u="sng" dirty="0" err="1">
                <a:solidFill>
                  <a:srgbClr val="E600E6"/>
                </a:solidFill>
                <a:latin typeface="Palatino"/>
                <a:ea typeface="ＭＳ Ｐゴシック" charset="0"/>
                <a:cs typeface="Palatino"/>
              </a:rPr>
              <a:t>ToolMovie</a:t>
            </a:r>
            <a:endParaRPr lang="en-US" sz="2000" dirty="0">
              <a:latin typeface="Palatino"/>
              <a:ea typeface="ＭＳ Ｐゴシック" charset="0"/>
              <a:cs typeface="Palatino"/>
            </a:endParaRPr>
          </a:p>
          <a:p>
            <a:pPr lvl="2" eaLnBrk="1" hangingPunct="1">
              <a:lnSpc>
                <a:spcPct val="150000"/>
              </a:lnSpc>
              <a:spcBef>
                <a:spcPct val="10000"/>
              </a:spcBef>
              <a:buFont typeface="Courier New"/>
              <a:buChar char="o"/>
            </a:pPr>
            <a:r>
              <a:rPr lang="en-US" sz="2000" dirty="0">
                <a:latin typeface="Palatino"/>
                <a:ea typeface="ＭＳ Ｐゴシック" charset="0"/>
                <a:cs typeface="Palatino"/>
              </a:rPr>
              <a:t> People moving </a:t>
            </a:r>
            <a:r>
              <a:rPr lang="en-US" sz="1800" dirty="0">
                <a:latin typeface="Palatino"/>
                <a:ea typeface="ＭＳ Ｐゴシック" charset="0"/>
                <a:cs typeface="Palatino"/>
              </a:rPr>
              <a:t>(e.g., jumping jacks)</a:t>
            </a:r>
            <a:r>
              <a:rPr lang="en-US" sz="2000" dirty="0">
                <a:latin typeface="Palatino"/>
                <a:ea typeface="ＭＳ Ｐゴシック" charset="0"/>
                <a:cs typeface="Palatino"/>
              </a:rPr>
              <a:t> - </a:t>
            </a:r>
            <a:r>
              <a:rPr lang="en-US" sz="2000" b="1" u="sng" dirty="0" err="1">
                <a:solidFill>
                  <a:srgbClr val="E600E6"/>
                </a:solidFill>
                <a:latin typeface="Palatino"/>
                <a:ea typeface="ＭＳ Ｐゴシック" charset="0"/>
                <a:cs typeface="Palatino"/>
              </a:rPr>
              <a:t>HumanMovie</a:t>
            </a:r>
            <a:endParaRPr lang="en-US" sz="2000" dirty="0">
              <a:latin typeface="Palatino"/>
              <a:ea typeface="ＭＳ Ｐゴシック" charset="0"/>
              <a:cs typeface="Palatino"/>
            </a:endParaRPr>
          </a:p>
          <a:p>
            <a:pPr lvl="2" eaLnBrk="1" hangingPunct="1">
              <a:lnSpc>
                <a:spcPct val="150000"/>
              </a:lnSpc>
              <a:spcBef>
                <a:spcPct val="10000"/>
              </a:spcBef>
              <a:buFont typeface="Courier New"/>
              <a:buChar char="o"/>
            </a:pPr>
            <a:r>
              <a:rPr lang="en-US" sz="2000" dirty="0">
                <a:latin typeface="Palatino"/>
                <a:ea typeface="ＭＳ Ｐゴシック" charset="0"/>
                <a:cs typeface="Palatino"/>
              </a:rPr>
              <a:t> Points outlining tools moving </a:t>
            </a:r>
            <a:r>
              <a:rPr lang="en-US" sz="1800" dirty="0">
                <a:latin typeface="Palatino"/>
                <a:ea typeface="ＭＳ Ｐゴシック" charset="0"/>
                <a:cs typeface="Palatino"/>
              </a:rPr>
              <a:t>(no objects, just points)</a:t>
            </a:r>
            <a:r>
              <a:rPr lang="en-US" sz="2000" dirty="0">
                <a:latin typeface="Palatino"/>
                <a:ea typeface="ＭＳ Ｐゴシック" charset="0"/>
                <a:cs typeface="Palatino"/>
              </a:rPr>
              <a:t> - </a:t>
            </a:r>
            <a:r>
              <a:rPr lang="en-US" sz="2000" b="1" u="sng" dirty="0" err="1">
                <a:solidFill>
                  <a:srgbClr val="E600E6"/>
                </a:solidFill>
                <a:latin typeface="Palatino"/>
                <a:ea typeface="ＭＳ Ｐゴシック" charset="0"/>
                <a:cs typeface="Palatino"/>
              </a:rPr>
              <a:t>ToolPoint</a:t>
            </a:r>
            <a:endParaRPr lang="en-US" sz="2000" dirty="0">
              <a:latin typeface="Palatino"/>
              <a:ea typeface="ＭＳ Ｐゴシック" charset="0"/>
              <a:cs typeface="Palatino"/>
            </a:endParaRPr>
          </a:p>
          <a:p>
            <a:pPr lvl="2" eaLnBrk="1" hangingPunct="1">
              <a:lnSpc>
                <a:spcPct val="150000"/>
              </a:lnSpc>
              <a:spcBef>
                <a:spcPct val="10000"/>
              </a:spcBef>
              <a:buFont typeface="Courier New"/>
              <a:buChar char="o"/>
            </a:pPr>
            <a:r>
              <a:rPr lang="en-US" sz="2000" dirty="0">
                <a:latin typeface="Palatino"/>
                <a:ea typeface="ＭＳ Ｐゴシック" charset="0"/>
                <a:cs typeface="Palatino"/>
              </a:rPr>
              <a:t> Points outlining people moving - </a:t>
            </a:r>
            <a:r>
              <a:rPr lang="en-US" sz="2000" b="1" u="sng" dirty="0" err="1">
                <a:solidFill>
                  <a:srgbClr val="E600E6"/>
                </a:solidFill>
                <a:latin typeface="Palatino"/>
                <a:ea typeface="ＭＳ Ｐゴシック" charset="0"/>
                <a:cs typeface="Palatino"/>
              </a:rPr>
              <a:t>HumanPoint</a:t>
            </a:r>
            <a:endParaRPr lang="en-US" sz="2000" dirty="0">
              <a:latin typeface="Palatino"/>
              <a:ea typeface="ＭＳ Ｐゴシック" charset="0"/>
              <a:cs typeface="Palatino"/>
            </a:endParaRPr>
          </a:p>
          <a:p>
            <a:pPr lvl="1" eaLnBrk="1" hangingPunct="1">
              <a:lnSpc>
                <a:spcPct val="150000"/>
              </a:lnSpc>
              <a:buFont typeface="Wingdings" charset="2"/>
              <a:buChar char="Ø"/>
            </a:pPr>
            <a:r>
              <a:rPr lang="en-US" sz="2000" dirty="0">
                <a:latin typeface="Palatino"/>
                <a:ea typeface="ＭＳ Ｐゴシック" charset="0"/>
                <a:cs typeface="Palatino"/>
              </a:rPr>
              <a:t> Goal: find brain area that distinguishes natural motions </a:t>
            </a:r>
            <a:r>
              <a:rPr lang="en-US" sz="1800" dirty="0">
                <a:latin typeface="Palatino"/>
                <a:ea typeface="ＭＳ Ｐゴシック" charset="0"/>
                <a:cs typeface="Palatino"/>
              </a:rPr>
              <a:t>(</a:t>
            </a:r>
            <a:r>
              <a:rPr lang="en-US" sz="1800" b="1" dirty="0" err="1">
                <a:solidFill>
                  <a:srgbClr val="E600E6"/>
                </a:solidFill>
                <a:latin typeface="Palatino"/>
                <a:ea typeface="ＭＳ Ｐゴシック" charset="0"/>
                <a:cs typeface="Palatino"/>
              </a:rPr>
              <a:t>HumanMovie</a:t>
            </a:r>
            <a:r>
              <a:rPr lang="en-US" sz="1800" dirty="0">
                <a:latin typeface="Palatino"/>
                <a:ea typeface="ＭＳ Ｐゴシック" charset="0"/>
                <a:cs typeface="Palatino"/>
              </a:rPr>
              <a:t> and </a:t>
            </a:r>
            <a:r>
              <a:rPr lang="en-US" sz="1800" b="1" dirty="0" err="1">
                <a:solidFill>
                  <a:srgbClr val="E600E6"/>
                </a:solidFill>
                <a:latin typeface="Palatino"/>
                <a:ea typeface="ＭＳ Ｐゴシック" charset="0"/>
                <a:cs typeface="Palatino"/>
              </a:rPr>
              <a:t>HumanPoint</a:t>
            </a:r>
            <a:r>
              <a:rPr lang="en-US" sz="1800" dirty="0">
                <a:latin typeface="Palatino"/>
                <a:ea typeface="ＭＳ Ｐゴシック" charset="0"/>
                <a:cs typeface="Palatino"/>
              </a:rPr>
              <a:t>)</a:t>
            </a:r>
            <a:r>
              <a:rPr lang="en-US" sz="2000" dirty="0">
                <a:latin typeface="Palatino"/>
                <a:ea typeface="ＭＳ Ｐゴシック" charset="0"/>
                <a:cs typeface="Palatino"/>
              </a:rPr>
              <a:t> from simpler rigid motions </a:t>
            </a:r>
            <a:r>
              <a:rPr lang="en-US" sz="1800" dirty="0">
                <a:latin typeface="Palatino"/>
                <a:ea typeface="ＭＳ Ｐゴシック" charset="0"/>
                <a:cs typeface="Palatino"/>
              </a:rPr>
              <a:t>(</a:t>
            </a:r>
            <a:r>
              <a:rPr lang="en-US" sz="1800" b="1" dirty="0" err="1">
                <a:solidFill>
                  <a:srgbClr val="E600E6"/>
                </a:solidFill>
                <a:latin typeface="Palatino"/>
                <a:ea typeface="ＭＳ Ｐゴシック" charset="0"/>
                <a:cs typeface="Palatino"/>
              </a:rPr>
              <a:t>ToolMovie</a:t>
            </a:r>
            <a:r>
              <a:rPr lang="en-US" sz="1800" dirty="0">
                <a:latin typeface="Palatino"/>
                <a:ea typeface="ＭＳ Ｐゴシック" charset="0"/>
                <a:cs typeface="Palatino"/>
              </a:rPr>
              <a:t> and </a:t>
            </a:r>
            <a:r>
              <a:rPr lang="en-US" sz="1800" b="1" dirty="0" err="1">
                <a:solidFill>
                  <a:srgbClr val="E600E6"/>
                </a:solidFill>
                <a:latin typeface="Palatino"/>
                <a:ea typeface="ＭＳ Ｐゴシック" charset="0"/>
                <a:cs typeface="Palatino"/>
              </a:rPr>
              <a:t>ToolPoint</a:t>
            </a:r>
            <a:r>
              <a:rPr lang="en-US" sz="1800" dirty="0">
                <a:latin typeface="Palatino"/>
                <a:ea typeface="ＭＳ Ｐゴシック" charset="0"/>
                <a:cs typeface="Palatino"/>
              </a:rPr>
              <a:t>)</a:t>
            </a:r>
          </a:p>
          <a:p>
            <a:pPr marL="0" indent="0" eaLnBrk="1" hangingPunct="1">
              <a:lnSpc>
                <a:spcPct val="150000"/>
              </a:lnSpc>
              <a:buNone/>
            </a:pPr>
            <a:r>
              <a:rPr lang="en-US" sz="2400" b="1" dirty="0">
                <a:latin typeface="Palatino"/>
                <a:ea typeface="ＭＳ Ｐゴシック" charset="0"/>
                <a:cs typeface="Palatino"/>
              </a:rPr>
              <a:t> </a:t>
            </a:r>
            <a:endParaRPr lang="en-US" sz="20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24</a:t>
            </a:fld>
            <a:endParaRPr lang="en-US"/>
          </a:p>
        </p:txBody>
      </p:sp>
    </p:spTree>
    <p:extLst>
      <p:ext uri="{BB962C8B-B14F-4D97-AF65-F5344CB8AC3E}">
        <p14:creationId xmlns:p14="http://schemas.microsoft.com/office/powerpoint/2010/main" val="24902188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body" sz="half" idx="1"/>
          </p:nvPr>
        </p:nvSpPr>
        <p:spPr>
          <a:xfrm>
            <a:off x="304800" y="209550"/>
            <a:ext cx="4191000" cy="762000"/>
          </a:xfrm>
        </p:spPr>
        <p:txBody>
          <a:bodyPr>
            <a:normAutofit fontScale="62500" lnSpcReduction="20000"/>
          </a:bodyPr>
          <a:lstStyle/>
          <a:p>
            <a:pPr>
              <a:lnSpc>
                <a:spcPct val="110000"/>
              </a:lnSpc>
            </a:pPr>
            <a:r>
              <a:rPr lang="en-US" b="1" u="sng" dirty="0">
                <a:latin typeface="Helvetica" charset="0"/>
                <a:ea typeface="ＭＳ Ｐゴシック" charset="0"/>
                <a:cs typeface="ＭＳ Ｐゴシック" charset="0"/>
              </a:rPr>
              <a:t>Experiment</a:t>
            </a:r>
            <a:r>
              <a:rPr lang="en-US" b="1" dirty="0">
                <a:latin typeface="Helvetica" charset="0"/>
                <a:ea typeface="ＭＳ Ｐゴシック" charset="0"/>
                <a:cs typeface="ＭＳ Ｐゴシック" charset="0"/>
              </a:rPr>
              <a:t>: 2 x 2 design</a:t>
            </a:r>
            <a:endParaRPr lang="en-US" u="sng" dirty="0">
              <a:latin typeface="Helvetica" charset="0"/>
              <a:ea typeface="ＭＳ Ｐゴシック" charset="0"/>
              <a:cs typeface="ＭＳ Ｐゴシック" charset="0"/>
            </a:endParaRPr>
          </a:p>
          <a:p>
            <a:pPr lvl="1">
              <a:lnSpc>
                <a:spcPct val="110000"/>
              </a:lnSpc>
              <a:buFontTx/>
              <a:buNone/>
            </a:pPr>
            <a:r>
              <a:rPr lang="en-US" dirty="0">
                <a:latin typeface="Helvetica" charset="0"/>
                <a:ea typeface="ＭＳ Ｐゴシック" charset="0"/>
              </a:rPr>
              <a:t>  </a:t>
            </a:r>
            <a:r>
              <a:rPr lang="en-US" u="sng" dirty="0">
                <a:latin typeface="Helvetica" charset="0"/>
                <a:ea typeface="ＭＳ Ｐゴシック" charset="0"/>
              </a:rPr>
              <a:t>Human whole-body motion (HM)</a:t>
            </a:r>
            <a:endParaRPr lang="en-US" sz="1400" dirty="0">
              <a:latin typeface="Helvetica" charset="0"/>
              <a:ea typeface="ＭＳ Ｐゴシック" charset="0"/>
            </a:endParaRPr>
          </a:p>
        </p:txBody>
      </p:sp>
      <p:pic>
        <p:nvPicPr>
          <p:cNvPr id="27650" name="Picture 18" descr="BeauchampJOCN2003proof_02_000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047750" y="844550"/>
            <a:ext cx="2408238" cy="1801813"/>
          </a:xfrm>
          <a:noFill/>
        </p:spPr>
      </p:pic>
      <p:sp>
        <p:nvSpPr>
          <p:cNvPr id="27651" name="Text Box 10"/>
          <p:cNvSpPr txBox="1">
            <a:spLocks noChangeArrowheads="1"/>
          </p:cNvSpPr>
          <p:nvPr/>
        </p:nvSpPr>
        <p:spPr bwMode="auto">
          <a:xfrm>
            <a:off x="457200" y="1295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endParaRPr lang="en-US">
              <a:latin typeface="Symbol" charset="0"/>
            </a:endParaRPr>
          </a:p>
        </p:txBody>
      </p:sp>
      <p:sp>
        <p:nvSpPr>
          <p:cNvPr id="27652" name="Text Box 14"/>
          <p:cNvSpPr txBox="1">
            <a:spLocks noChangeArrowheads="1"/>
          </p:cNvSpPr>
          <p:nvPr/>
        </p:nvSpPr>
        <p:spPr bwMode="auto">
          <a:xfrm>
            <a:off x="1127125" y="1254125"/>
            <a:ext cx="275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endParaRPr lang="en-US">
              <a:latin typeface="Symbol" charset="0"/>
            </a:endParaRPr>
          </a:p>
        </p:txBody>
      </p:sp>
      <p:pic>
        <p:nvPicPr>
          <p:cNvPr id="27653" name="Picture 21" descr="BeauchampJOCN2003proof_02_000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43550" y="844550"/>
            <a:ext cx="2408238" cy="1801813"/>
          </a:xfrm>
          <a:noFill/>
        </p:spPr>
      </p:pic>
      <p:pic>
        <p:nvPicPr>
          <p:cNvPr id="27654" name="Picture 24" descr="BeauchampJOCN2003proof_02_0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3009900"/>
            <a:ext cx="240823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5" descr="BeauchampJOCN2003proof_02_0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7838" y="3009900"/>
            <a:ext cx="240823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27"/>
          <p:cNvSpPr txBox="1">
            <a:spLocks noChangeArrowheads="1"/>
          </p:cNvSpPr>
          <p:nvPr/>
        </p:nvSpPr>
        <p:spPr bwMode="auto">
          <a:xfrm>
            <a:off x="990600" y="43434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endParaRPr lang="en-US">
              <a:latin typeface="Symbol" charset="0"/>
            </a:endParaRPr>
          </a:p>
        </p:txBody>
      </p:sp>
      <p:sp>
        <p:nvSpPr>
          <p:cNvPr id="27657" name="Text Box 29"/>
          <p:cNvSpPr txBox="1">
            <a:spLocks noChangeArrowheads="1"/>
          </p:cNvSpPr>
          <p:nvPr/>
        </p:nvSpPr>
        <p:spPr bwMode="auto">
          <a:xfrm>
            <a:off x="320675" y="4924425"/>
            <a:ext cx="8153400" cy="198413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400">
                <a:solidFill>
                  <a:schemeClr val="tx1"/>
                </a:solidFill>
                <a:latin typeface="Helvetica" charset="0"/>
                <a:ea typeface="ＭＳ Ｐゴシック" charset="0"/>
                <a:cs typeface="ＭＳ Ｐゴシック" charset="0"/>
              </a:defRPr>
            </a:lvl1pPr>
            <a:lvl2pPr>
              <a:defRPr sz="2400">
                <a:solidFill>
                  <a:schemeClr val="tx1"/>
                </a:solidFill>
                <a:latin typeface="Helvetica" charset="0"/>
                <a:ea typeface="ＭＳ Ｐゴシック" charset="0"/>
              </a:defRPr>
            </a:lvl2pPr>
            <a:lvl3pPr>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lvl="1">
              <a:lnSpc>
                <a:spcPct val="110000"/>
              </a:lnSpc>
            </a:pPr>
            <a:r>
              <a:rPr lang="en-US" sz="1600" b="1" u="sng" dirty="0">
                <a:latin typeface="Palatino"/>
                <a:cs typeface="Palatino"/>
              </a:rPr>
              <a:t>Hypotheses to test</a:t>
            </a:r>
            <a:r>
              <a:rPr lang="en-US" sz="1600" dirty="0">
                <a:latin typeface="Palatino"/>
                <a:cs typeface="Palatino"/>
              </a:rPr>
              <a:t>:</a:t>
            </a:r>
          </a:p>
          <a:p>
            <a:pPr lvl="1" algn="l">
              <a:lnSpc>
                <a:spcPct val="110000"/>
              </a:lnSpc>
              <a:buFont typeface="Times" charset="0"/>
              <a:buChar char="•"/>
            </a:pPr>
            <a:r>
              <a:rPr lang="en-US" sz="1600" dirty="0">
                <a:latin typeface="Palatino"/>
                <a:cs typeface="Palatino"/>
              </a:rPr>
              <a:t> Which areas are differentially activated by any of these stimuli (main effect)?</a:t>
            </a:r>
          </a:p>
          <a:p>
            <a:pPr lvl="2" algn="l">
              <a:lnSpc>
                <a:spcPct val="110000"/>
              </a:lnSpc>
              <a:buFont typeface="Courier New" charset="0"/>
              <a:buChar char="o"/>
            </a:pPr>
            <a:r>
              <a:rPr lang="en-US" sz="1600" dirty="0">
                <a:latin typeface="Palatino"/>
                <a:cs typeface="Palatino"/>
              </a:rPr>
              <a:t>point motion versus natural motion? (type of image)</a:t>
            </a:r>
          </a:p>
          <a:p>
            <a:pPr lvl="2" algn="l">
              <a:lnSpc>
                <a:spcPct val="110000"/>
              </a:lnSpc>
              <a:buFont typeface="Courier New" charset="0"/>
              <a:buChar char="o"/>
            </a:pPr>
            <a:r>
              <a:rPr lang="en-US" sz="1600" dirty="0">
                <a:latin typeface="Palatino"/>
                <a:cs typeface="Palatino"/>
              </a:rPr>
              <a:t>human-like versus tool-like motion? (type of motion)</a:t>
            </a:r>
          </a:p>
          <a:p>
            <a:pPr lvl="1" algn="l">
              <a:lnSpc>
                <a:spcPct val="110000"/>
              </a:lnSpc>
              <a:buFont typeface="Times" charset="0"/>
              <a:buChar char="•"/>
            </a:pPr>
            <a:r>
              <a:rPr lang="en-US" sz="1600" dirty="0">
                <a:latin typeface="Palatino"/>
                <a:cs typeface="Palatino"/>
              </a:rPr>
              <a:t> Interaction effects?</a:t>
            </a:r>
          </a:p>
          <a:p>
            <a:pPr lvl="2" algn="l">
              <a:lnSpc>
                <a:spcPct val="110000"/>
              </a:lnSpc>
              <a:buFont typeface="Courier New" charset="0"/>
              <a:buChar char="o"/>
            </a:pPr>
            <a:r>
              <a:rPr lang="en-US" sz="1600" dirty="0">
                <a:latin typeface="Palatino"/>
                <a:cs typeface="Palatino"/>
              </a:rPr>
              <a:t>Point:  human-like versus tool-like? Natural:  human-like versus tool-like? </a:t>
            </a:r>
          </a:p>
          <a:p>
            <a:pPr lvl="2" algn="l">
              <a:lnSpc>
                <a:spcPct val="110000"/>
              </a:lnSpc>
              <a:buFont typeface="Courier New" charset="0"/>
              <a:buChar char="o"/>
            </a:pPr>
            <a:r>
              <a:rPr lang="en-US" sz="1600" dirty="0">
                <a:latin typeface="Palatino"/>
                <a:cs typeface="Palatino"/>
              </a:rPr>
              <a:t>Human: point versus natural? Tool: point versus natural</a:t>
            </a:r>
            <a:r>
              <a:rPr lang="en-US" sz="1600" dirty="0" smtClean="0">
                <a:latin typeface="Palatino"/>
                <a:cs typeface="Palatino"/>
              </a:rPr>
              <a:t>?</a:t>
            </a:r>
            <a:endParaRPr lang="en-US" sz="1600" dirty="0">
              <a:latin typeface="Palatino"/>
              <a:cs typeface="Palatino"/>
            </a:endParaRPr>
          </a:p>
        </p:txBody>
      </p:sp>
      <p:sp>
        <p:nvSpPr>
          <p:cNvPr id="27658" name="Text Box 31"/>
          <p:cNvSpPr txBox="1">
            <a:spLocks noChangeArrowheads="1"/>
          </p:cNvSpPr>
          <p:nvPr/>
        </p:nvSpPr>
        <p:spPr bwMode="auto">
          <a:xfrm>
            <a:off x="5900738" y="546100"/>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a:t>Tool motion (TM)</a:t>
            </a:r>
          </a:p>
        </p:txBody>
      </p:sp>
      <p:sp>
        <p:nvSpPr>
          <p:cNvPr id="27659" name="Text Box 32"/>
          <p:cNvSpPr txBox="1">
            <a:spLocks noChangeArrowheads="1"/>
          </p:cNvSpPr>
          <p:nvPr/>
        </p:nvSpPr>
        <p:spPr bwMode="auto">
          <a:xfrm>
            <a:off x="1022350" y="271145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a:t>Human point motion (HP)</a:t>
            </a:r>
          </a:p>
        </p:txBody>
      </p:sp>
      <p:sp>
        <p:nvSpPr>
          <p:cNvPr id="27660" name="Text Box 33"/>
          <p:cNvSpPr txBox="1">
            <a:spLocks noChangeArrowheads="1"/>
          </p:cNvSpPr>
          <p:nvPr/>
        </p:nvSpPr>
        <p:spPr bwMode="auto">
          <a:xfrm>
            <a:off x="5672138" y="2719388"/>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a:t>Tool point motion (TP)</a:t>
            </a:r>
          </a:p>
        </p:txBody>
      </p:sp>
      <p:sp>
        <p:nvSpPr>
          <p:cNvPr id="27661" name="Text Box 34"/>
          <p:cNvSpPr txBox="1">
            <a:spLocks noChangeArrowheads="1"/>
          </p:cNvSpPr>
          <p:nvPr/>
        </p:nvSpPr>
        <p:spPr bwMode="auto">
          <a:xfrm>
            <a:off x="3578225" y="3036888"/>
            <a:ext cx="1839913" cy="5270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a:t>From Figure 1</a:t>
            </a:r>
            <a:endParaRPr lang="en-US" sz="1400" i="1"/>
          </a:p>
          <a:p>
            <a:r>
              <a:rPr lang="en-US" sz="1400" i="1"/>
              <a:t>Beauchamp et al. 03</a:t>
            </a:r>
          </a:p>
        </p:txBody>
      </p:sp>
    </p:spTree>
    <p:extLst>
      <p:ext uri="{BB962C8B-B14F-4D97-AF65-F5344CB8AC3E}">
        <p14:creationId xmlns:p14="http://schemas.microsoft.com/office/powerpoint/2010/main" val="22947923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8" descr="BeauchampJOCN2003proof_02_000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1047750" y="844550"/>
            <a:ext cx="2408238" cy="1801813"/>
          </a:xfrm>
          <a:noFill/>
        </p:spPr>
      </p:pic>
      <p:sp>
        <p:nvSpPr>
          <p:cNvPr id="29698" name="Text Box 10"/>
          <p:cNvSpPr txBox="1">
            <a:spLocks noChangeArrowheads="1"/>
          </p:cNvSpPr>
          <p:nvPr/>
        </p:nvSpPr>
        <p:spPr bwMode="auto">
          <a:xfrm>
            <a:off x="457200" y="1295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endParaRPr lang="en-US">
              <a:latin typeface="Symbol" charset="0"/>
            </a:endParaRPr>
          </a:p>
        </p:txBody>
      </p:sp>
      <p:sp>
        <p:nvSpPr>
          <p:cNvPr id="29699" name="Text Box 14"/>
          <p:cNvSpPr txBox="1">
            <a:spLocks noChangeArrowheads="1"/>
          </p:cNvSpPr>
          <p:nvPr/>
        </p:nvSpPr>
        <p:spPr bwMode="auto">
          <a:xfrm>
            <a:off x="1127125" y="1254125"/>
            <a:ext cx="275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endParaRPr lang="en-US">
              <a:latin typeface="Symbol" charset="0"/>
            </a:endParaRPr>
          </a:p>
        </p:txBody>
      </p:sp>
      <p:pic>
        <p:nvPicPr>
          <p:cNvPr id="29700" name="Picture 21" descr="BeauchampJOCN2003proof_02_0003"/>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543550" y="844550"/>
            <a:ext cx="2408238" cy="1801813"/>
          </a:xfrm>
          <a:noFill/>
        </p:spPr>
      </p:pic>
      <p:pic>
        <p:nvPicPr>
          <p:cNvPr id="29701" name="Picture 24" descr="BeauchampJOCN2003proof_02_00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9338" y="3009900"/>
            <a:ext cx="240823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5" descr="BeauchampJOCN2003proof_02_00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7838" y="3009900"/>
            <a:ext cx="240823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27"/>
          <p:cNvSpPr txBox="1">
            <a:spLocks noChangeArrowheads="1"/>
          </p:cNvSpPr>
          <p:nvPr/>
        </p:nvSpPr>
        <p:spPr bwMode="auto">
          <a:xfrm>
            <a:off x="990600" y="43434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endParaRPr lang="en-US">
              <a:latin typeface="Symbol" charset="0"/>
            </a:endParaRPr>
          </a:p>
        </p:txBody>
      </p:sp>
      <p:sp>
        <p:nvSpPr>
          <p:cNvPr id="29704" name="Text Box 31"/>
          <p:cNvSpPr txBox="1">
            <a:spLocks noChangeArrowheads="1"/>
          </p:cNvSpPr>
          <p:nvPr/>
        </p:nvSpPr>
        <p:spPr bwMode="auto">
          <a:xfrm>
            <a:off x="5900738" y="546100"/>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a:t>Tool motion (TM)</a:t>
            </a:r>
          </a:p>
        </p:txBody>
      </p:sp>
      <p:sp>
        <p:nvSpPr>
          <p:cNvPr id="29705" name="Text Box 32"/>
          <p:cNvSpPr txBox="1">
            <a:spLocks noChangeArrowheads="1"/>
          </p:cNvSpPr>
          <p:nvPr/>
        </p:nvSpPr>
        <p:spPr bwMode="auto">
          <a:xfrm>
            <a:off x="1022350" y="271145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a:t>Human point motion (HP)</a:t>
            </a:r>
          </a:p>
        </p:txBody>
      </p:sp>
      <p:sp>
        <p:nvSpPr>
          <p:cNvPr id="29706" name="Text Box 33"/>
          <p:cNvSpPr txBox="1">
            <a:spLocks noChangeArrowheads="1"/>
          </p:cNvSpPr>
          <p:nvPr/>
        </p:nvSpPr>
        <p:spPr bwMode="auto">
          <a:xfrm>
            <a:off x="5672138" y="2719388"/>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a:t>Tool point motion (TP)</a:t>
            </a:r>
          </a:p>
        </p:txBody>
      </p:sp>
      <p:sp>
        <p:nvSpPr>
          <p:cNvPr id="29707" name="Text Box 34"/>
          <p:cNvSpPr txBox="1">
            <a:spLocks noChangeArrowheads="1"/>
          </p:cNvSpPr>
          <p:nvPr/>
        </p:nvSpPr>
        <p:spPr bwMode="auto">
          <a:xfrm>
            <a:off x="3578225" y="3036888"/>
            <a:ext cx="1839913" cy="5270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a:t>From Figure 1</a:t>
            </a:r>
            <a:endParaRPr lang="en-US" sz="1400" i="1"/>
          </a:p>
          <a:p>
            <a:r>
              <a:rPr lang="en-US" sz="1400" i="1"/>
              <a:t>Beauchamp et al. 03</a:t>
            </a:r>
          </a:p>
        </p:txBody>
      </p:sp>
      <p:pic>
        <p:nvPicPr>
          <p:cNvPr id="41997" name="beauchamp_videos.gif" descr="/Users/gangc/Houston2010/beauchamp_videos.gif">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1468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199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1997"/>
                                        </p:tgtEl>
                                      </p:cBhvr>
                                    </p:cmd>
                                  </p:childTnLst>
                                </p:cTn>
                              </p:par>
                            </p:childTnLst>
                          </p:cTn>
                        </p:par>
                      </p:childTnLst>
                    </p:cTn>
                  </p:par>
                </p:childTnLst>
              </p:cTn>
              <p:nextCondLst>
                <p:cond evt="onClick" delay="0">
                  <p:tgtEl>
                    <p:spTgt spid="41997"/>
                  </p:tgtEl>
                </p:cond>
              </p:nextCondLst>
            </p:seq>
            <p:video>
              <p:cMediaNode>
                <p:cTn id="7" fill="hold" display="0">
                  <p:stCondLst>
                    <p:cond delay="indefinite"/>
                  </p:stCondLst>
                  <p:endCondLst>
                    <p:cond evt="onNext" delay="0">
                      <p:tgtEl>
                        <p:sldTgt/>
                      </p:tgtEl>
                    </p:cond>
                    <p:cond evt="onPrev" delay="0">
                      <p:tgtEl>
                        <p:sldTgt/>
                      </p:tgtEl>
                    </p:cond>
                  </p:endCondLst>
                </p:cTn>
                <p:tgtEl>
                  <p:spTgt spid="41997"/>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698500" y="107950"/>
            <a:ext cx="7929563" cy="615950"/>
          </a:xfrm>
        </p:spPr>
        <p:txBody>
          <a:bodyPr>
            <a:normAutofit fontScale="90000"/>
          </a:bodyPr>
          <a:lstStyle/>
          <a:p>
            <a:r>
              <a:rPr lang="en-US" sz="3600" dirty="0" smtClean="0">
                <a:latin typeface="Helvetica" charset="0"/>
                <a:ea typeface="ＭＳ Ｐゴシック" charset="0"/>
                <a:cs typeface="ＭＳ Ｐゴシック" charset="0"/>
              </a:rPr>
              <a:t>Design Matrix with </a:t>
            </a:r>
            <a:r>
              <a:rPr lang="en-US" altLang="ja-JP" sz="3600" b="1" dirty="0" err="1" smtClean="0">
                <a:solidFill>
                  <a:srgbClr val="FF0000"/>
                </a:solidFill>
                <a:latin typeface="Courier New" charset="0"/>
                <a:ea typeface="ＭＳ Ｐゴシック" charset="0"/>
                <a:cs typeface="ＭＳ Ｐゴシック" charset="0"/>
              </a:rPr>
              <a:t>TENTzero</a:t>
            </a:r>
            <a:r>
              <a:rPr lang="en-US" altLang="ja-JP" sz="3600" b="1" dirty="0" smtClean="0">
                <a:solidFill>
                  <a:srgbClr val="FF0000"/>
                </a:solidFill>
                <a:latin typeface="Courier New" charset="0"/>
                <a:ea typeface="ＭＳ Ｐゴシック" charset="0"/>
                <a:cs typeface="ＭＳ Ｐゴシック" charset="0"/>
              </a:rPr>
              <a:t>(0,16,9)</a:t>
            </a:r>
            <a:endParaRPr lang="en-US" sz="3600" b="1" dirty="0">
              <a:solidFill>
                <a:srgbClr val="00B300"/>
              </a:solidFill>
              <a:latin typeface="Courier New" charset="0"/>
              <a:ea typeface="ＭＳ Ｐゴシック" charset="0"/>
              <a:cs typeface="ＭＳ Ｐゴシック" charset="0"/>
            </a:endParaRPr>
          </a:p>
        </p:txBody>
      </p:sp>
      <p:pic>
        <p:nvPicPr>
          <p:cNvPr id="56322" name="Picture 13" descr="xma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701675"/>
            <a:ext cx="8747125" cy="5483225"/>
          </a:xfrm>
          <a:prstGeom prst="rect">
            <a:avLst/>
          </a:prstGeom>
          <a:noFill/>
          <a:ln w="9525">
            <a:solidFill>
              <a:srgbClr val="FF011C"/>
            </a:solidFill>
            <a:miter lim="800000"/>
            <a:headEnd/>
            <a:tailEnd/>
          </a:ln>
          <a:extLst>
            <a:ext uri="{909E8E84-426E-40dd-AFC4-6F175D3DCCD1}">
              <a14:hiddenFill xmlns:a14="http://schemas.microsoft.com/office/drawing/2010/main">
                <a:solidFill>
                  <a:srgbClr val="FFFFFF"/>
                </a:solidFill>
              </a14:hiddenFill>
            </a:ext>
          </a:extLst>
        </p:spPr>
      </p:pic>
      <p:sp>
        <p:nvSpPr>
          <p:cNvPr id="56323" name="Text Box 14"/>
          <p:cNvSpPr txBox="1">
            <a:spLocks noChangeArrowheads="1"/>
          </p:cNvSpPr>
          <p:nvPr/>
        </p:nvSpPr>
        <p:spPr bwMode="auto">
          <a:xfrm>
            <a:off x="260025" y="6328199"/>
            <a:ext cx="3598561" cy="307777"/>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85000"/>
              </a:lnSpc>
            </a:pPr>
            <a:r>
              <a:rPr lang="en-US" sz="1600" dirty="0" smtClean="0">
                <a:latin typeface="Palatino"/>
                <a:cs typeface="Palatino"/>
              </a:rPr>
              <a:t>Baseline + quadratic trend for 10 runs</a:t>
            </a:r>
            <a:endParaRPr lang="en-US" sz="1600" b="1" dirty="0">
              <a:solidFill>
                <a:srgbClr val="00B300"/>
              </a:solidFill>
              <a:latin typeface="Palatino"/>
              <a:cs typeface="Palatino"/>
            </a:endParaRPr>
          </a:p>
        </p:txBody>
      </p:sp>
      <p:sp>
        <p:nvSpPr>
          <p:cNvPr id="5" name="Text Box 14"/>
          <p:cNvSpPr txBox="1">
            <a:spLocks noChangeArrowheads="1"/>
          </p:cNvSpPr>
          <p:nvPr/>
        </p:nvSpPr>
        <p:spPr bwMode="auto">
          <a:xfrm>
            <a:off x="4312528" y="6328326"/>
            <a:ext cx="3381354" cy="307777"/>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85000"/>
              </a:lnSpc>
            </a:pPr>
            <a:r>
              <a:rPr lang="en-US" sz="1600" dirty="0" smtClean="0">
                <a:latin typeface="Palatino"/>
                <a:cs typeface="Palatino"/>
              </a:rPr>
              <a:t>7 tents per condition × 4 conditions</a:t>
            </a:r>
            <a:endParaRPr lang="en-US" sz="1600" b="1" dirty="0">
              <a:solidFill>
                <a:srgbClr val="00B300"/>
              </a:solidFill>
              <a:latin typeface="Palatino"/>
              <a:cs typeface="Palatino"/>
            </a:endParaRPr>
          </a:p>
        </p:txBody>
      </p:sp>
      <p:sp>
        <p:nvSpPr>
          <p:cNvPr id="6" name="Text Box 14"/>
          <p:cNvSpPr txBox="1">
            <a:spLocks noChangeArrowheads="1"/>
          </p:cNvSpPr>
          <p:nvPr/>
        </p:nvSpPr>
        <p:spPr bwMode="auto">
          <a:xfrm>
            <a:off x="7795562" y="6328326"/>
            <a:ext cx="1332817" cy="307777"/>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85000"/>
              </a:lnSpc>
            </a:pPr>
            <a:r>
              <a:rPr lang="en-US" sz="1600" dirty="0" smtClean="0">
                <a:latin typeface="Palatino"/>
                <a:cs typeface="Palatino"/>
              </a:rPr>
              <a:t>head motion</a:t>
            </a:r>
            <a:endParaRPr lang="en-US" sz="1600" b="1" dirty="0">
              <a:solidFill>
                <a:srgbClr val="00B300"/>
              </a:solidFill>
              <a:latin typeface="Palatino"/>
              <a:cs typeface="Palatino"/>
            </a:endParaRPr>
          </a:p>
        </p:txBody>
      </p:sp>
      <p:sp>
        <p:nvSpPr>
          <p:cNvPr id="7" name="Slide Number Placeholder 6"/>
          <p:cNvSpPr>
            <a:spLocks noGrp="1"/>
          </p:cNvSpPr>
          <p:nvPr>
            <p:ph type="sldNum" sz="quarter" idx="12"/>
          </p:nvPr>
        </p:nvSpPr>
        <p:spPr/>
        <p:txBody>
          <a:bodyPr/>
          <a:lstStyle/>
          <a:p>
            <a:fld id="{2B142ECA-B25A-7D4E-AE0A-E9B57F978545}" type="slidenum">
              <a:rPr lang="en-US" smtClean="0"/>
              <a:t>27</a:t>
            </a:fld>
            <a:endParaRPr lang="en-US"/>
          </a:p>
        </p:txBody>
      </p:sp>
    </p:spTree>
    <p:extLst>
      <p:ext uri="{BB962C8B-B14F-4D97-AF65-F5344CB8AC3E}">
        <p14:creationId xmlns:p14="http://schemas.microsoft.com/office/powerpoint/2010/main" val="38588728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796925" y="128588"/>
            <a:ext cx="7772400" cy="606425"/>
          </a:xfrm>
        </p:spPr>
        <p:txBody>
          <a:bodyPr>
            <a:normAutofit fontScale="90000"/>
          </a:bodyPr>
          <a:lstStyle/>
          <a:p>
            <a:pPr eaLnBrk="1" hangingPunct="1"/>
            <a:r>
              <a:rPr lang="en-US" sz="3600" u="sng">
                <a:latin typeface="Helvetica" charset="0"/>
                <a:ea typeface="ＭＳ Ｐゴシック" charset="0"/>
                <a:cs typeface="ＭＳ Ｐゴシック" charset="0"/>
              </a:rPr>
              <a:t>Results: Humans vs. Tools</a:t>
            </a:r>
            <a:endParaRPr lang="en-US">
              <a:latin typeface="Times" charset="0"/>
              <a:ea typeface="ＭＳ Ｐゴシック" charset="0"/>
              <a:cs typeface="ＭＳ Ｐゴシック" charset="0"/>
            </a:endParaRPr>
          </a:p>
        </p:txBody>
      </p:sp>
      <p:sp>
        <p:nvSpPr>
          <p:cNvPr id="54274" name="Text Box 5"/>
          <p:cNvSpPr txBox="1">
            <a:spLocks noChangeArrowheads="1"/>
          </p:cNvSpPr>
          <p:nvPr/>
        </p:nvSpPr>
        <p:spPr bwMode="auto">
          <a:xfrm>
            <a:off x="7691267" y="2432753"/>
            <a:ext cx="1320800" cy="4305794"/>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lnSpc>
                <a:spcPct val="95000"/>
              </a:lnSpc>
              <a:buFont typeface="Times" charset="0"/>
              <a:buChar char="•"/>
            </a:pPr>
            <a:r>
              <a:rPr lang="en-US" dirty="0">
                <a:latin typeface="Palatino"/>
                <a:cs typeface="Palatino"/>
              </a:rPr>
              <a:t> Color overlay: </a:t>
            </a:r>
            <a:r>
              <a:rPr lang="en-US" b="1" dirty="0" smtClean="0">
                <a:solidFill>
                  <a:srgbClr val="008000"/>
                </a:solidFill>
                <a:latin typeface="Palatino"/>
                <a:cs typeface="Palatino"/>
              </a:rPr>
              <a:t>Human </a:t>
            </a:r>
            <a:r>
              <a:rPr lang="en-US" b="1" dirty="0" err="1" smtClean="0">
                <a:solidFill>
                  <a:srgbClr val="008000"/>
                </a:solidFill>
                <a:latin typeface="Palatino"/>
                <a:cs typeface="Palatino"/>
              </a:rPr>
              <a:t>vs</a:t>
            </a:r>
            <a:r>
              <a:rPr lang="en-US" b="1" dirty="0" smtClean="0">
                <a:solidFill>
                  <a:srgbClr val="008000"/>
                </a:solidFill>
                <a:latin typeface="Palatino"/>
                <a:cs typeface="Palatino"/>
              </a:rPr>
              <a:t> Tool</a:t>
            </a:r>
            <a:r>
              <a:rPr lang="en-US" dirty="0" smtClean="0">
                <a:solidFill>
                  <a:srgbClr val="008000"/>
                </a:solidFill>
                <a:latin typeface="Palatino"/>
                <a:cs typeface="Palatino"/>
              </a:rPr>
              <a:t> </a:t>
            </a:r>
          </a:p>
          <a:p>
            <a:pPr algn="l">
              <a:lnSpc>
                <a:spcPct val="95000"/>
              </a:lnSpc>
              <a:buFont typeface="Times" charset="0"/>
              <a:buChar char="•"/>
            </a:pPr>
            <a:endParaRPr lang="en-US" dirty="0" smtClean="0">
              <a:latin typeface="Palatino"/>
              <a:cs typeface="Palatino"/>
            </a:endParaRPr>
          </a:p>
          <a:p>
            <a:pPr algn="l">
              <a:lnSpc>
                <a:spcPct val="95000"/>
              </a:lnSpc>
              <a:buFont typeface="Times" charset="0"/>
              <a:buChar char="•"/>
            </a:pPr>
            <a:r>
              <a:rPr lang="en-US" dirty="0" smtClean="0">
                <a:latin typeface="Palatino"/>
                <a:cs typeface="Palatino"/>
              </a:rPr>
              <a:t> </a:t>
            </a:r>
            <a:r>
              <a:rPr lang="en-US" b="1" dirty="0">
                <a:solidFill>
                  <a:srgbClr val="000BEE"/>
                </a:solidFill>
                <a:latin typeface="Palatino"/>
                <a:cs typeface="Palatino"/>
              </a:rPr>
              <a:t>Blue</a:t>
            </a:r>
            <a:r>
              <a:rPr lang="en-US" dirty="0">
                <a:latin typeface="Palatino"/>
                <a:cs typeface="Palatino"/>
              </a:rPr>
              <a:t> </a:t>
            </a:r>
            <a:r>
              <a:rPr lang="en-US" sz="2000" dirty="0">
                <a:latin typeface="Palatino"/>
                <a:cs typeface="Palatino"/>
              </a:rPr>
              <a:t>(upper)</a:t>
            </a:r>
            <a:r>
              <a:rPr lang="en-US" dirty="0">
                <a:latin typeface="Palatino"/>
                <a:cs typeface="Palatino"/>
              </a:rPr>
              <a:t> </a:t>
            </a:r>
            <a:r>
              <a:rPr lang="en-US" dirty="0" smtClean="0">
                <a:latin typeface="Palatino"/>
                <a:cs typeface="Palatino"/>
              </a:rPr>
              <a:t>: Human </a:t>
            </a:r>
          </a:p>
          <a:p>
            <a:pPr algn="l">
              <a:lnSpc>
                <a:spcPct val="95000"/>
              </a:lnSpc>
              <a:buFont typeface="Times" charset="0"/>
              <a:buChar char="•"/>
            </a:pPr>
            <a:endParaRPr lang="en-US" dirty="0" smtClean="0">
              <a:latin typeface="Palatino"/>
              <a:cs typeface="Palatino"/>
            </a:endParaRPr>
          </a:p>
          <a:p>
            <a:pPr algn="l">
              <a:lnSpc>
                <a:spcPct val="95000"/>
              </a:lnSpc>
              <a:buFont typeface="Times" charset="0"/>
              <a:buChar char="•"/>
            </a:pPr>
            <a:r>
              <a:rPr lang="en-US" dirty="0" smtClean="0">
                <a:latin typeface="Palatino"/>
                <a:cs typeface="Palatino"/>
              </a:rPr>
              <a:t> </a:t>
            </a:r>
            <a:r>
              <a:rPr lang="en-US" b="1" dirty="0">
                <a:solidFill>
                  <a:srgbClr val="FF011C"/>
                </a:solidFill>
                <a:latin typeface="Palatino"/>
                <a:cs typeface="Palatino"/>
              </a:rPr>
              <a:t>Red</a:t>
            </a:r>
            <a:r>
              <a:rPr lang="en-US" dirty="0">
                <a:latin typeface="Palatino"/>
                <a:cs typeface="Palatino"/>
              </a:rPr>
              <a:t> </a:t>
            </a:r>
            <a:r>
              <a:rPr lang="en-US" sz="2000" dirty="0">
                <a:latin typeface="Palatino"/>
                <a:cs typeface="Palatino"/>
              </a:rPr>
              <a:t>(lower)</a:t>
            </a:r>
            <a:r>
              <a:rPr lang="en-US" dirty="0">
                <a:latin typeface="Palatino"/>
                <a:cs typeface="Palatino"/>
              </a:rPr>
              <a:t> </a:t>
            </a:r>
            <a:r>
              <a:rPr lang="en-US" dirty="0" smtClean="0">
                <a:latin typeface="Palatino"/>
                <a:cs typeface="Palatino"/>
              </a:rPr>
              <a:t>: Tool</a:t>
            </a:r>
            <a:endParaRPr lang="en-US" dirty="0">
              <a:latin typeface="Palatino"/>
              <a:cs typeface="Palatino"/>
            </a:endParaRPr>
          </a:p>
        </p:txBody>
      </p:sp>
      <p:pic>
        <p:nvPicPr>
          <p:cNvPr id="54275" name="Picture 9" descr="HumanVsTool"/>
          <p:cNvPicPr>
            <a:picLocks noChangeAspect="1" noChangeArrowheads="1"/>
          </p:cNvPicPr>
          <p:nvPr/>
        </p:nvPicPr>
        <p:blipFill>
          <a:blip r:embed="rId3">
            <a:extLst>
              <a:ext uri="{28A0092B-C50C-407E-A947-70E740481C1C}">
                <a14:useLocalDpi xmlns:a14="http://schemas.microsoft.com/office/drawing/2010/main" val="0"/>
              </a:ext>
            </a:extLst>
          </a:blip>
          <a:srcRect t="5307" r="412" b="6192"/>
          <a:stretch>
            <a:fillRect/>
          </a:stretch>
        </p:blipFill>
        <p:spPr bwMode="auto">
          <a:xfrm>
            <a:off x="173038" y="711200"/>
            <a:ext cx="7115175"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B142ECA-B25A-7D4E-AE0A-E9B57F978545}" type="slidenum">
              <a:rPr lang="en-US" smtClean="0"/>
              <a:t>28</a:t>
            </a:fld>
            <a:endParaRPr lang="en-US"/>
          </a:p>
        </p:txBody>
      </p:sp>
    </p:spTree>
    <p:extLst>
      <p:ext uri="{BB962C8B-B14F-4D97-AF65-F5344CB8AC3E}">
        <p14:creationId xmlns:p14="http://schemas.microsoft.com/office/powerpoint/2010/main" val="40699927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fontScale="90000"/>
          </a:bodyPr>
          <a:lstStyle/>
          <a:p>
            <a:r>
              <a:rPr lang="en-US" sz="3600" dirty="0" smtClean="0">
                <a:latin typeface="Palatino"/>
                <a:ea typeface="ＭＳ Ｐゴシック" charset="0"/>
                <a:cs typeface="Palatino"/>
              </a:rPr>
              <a:t>No Constraint on IRF Shape: Deconvolution</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lnSpc>
                <a:spcPct val="95000"/>
              </a:lnSpc>
              <a:spcBef>
                <a:spcPct val="5000"/>
              </a:spcBef>
              <a:buSzTx/>
            </a:pPr>
            <a:r>
              <a:rPr lang="en-US" sz="2400" dirty="0" smtClean="0">
                <a:latin typeface="Palatino"/>
                <a:ea typeface="ＭＳ Ｐゴシック" charset="0"/>
                <a:cs typeface="Palatino"/>
              </a:rPr>
              <a:t>Deconvolution perspectives: </a:t>
            </a:r>
            <a:r>
              <a:rPr lang="en-US" sz="2200" dirty="0" smtClean="0">
                <a:latin typeface="Palatino"/>
                <a:ea typeface="ＭＳ Ｐゴシック" charset="0"/>
                <a:cs typeface="Palatino"/>
              </a:rPr>
              <a:t>inverse process of convolution</a:t>
            </a:r>
          </a:p>
          <a:p>
            <a:pPr lvl="1">
              <a:lnSpc>
                <a:spcPct val="90000"/>
              </a:lnSpc>
              <a:buFont typeface="Wingdings" charset="2"/>
              <a:buChar char="Ø"/>
            </a:pPr>
            <a:r>
              <a:rPr lang="en-US" sz="2200" dirty="0" smtClean="0">
                <a:solidFill>
                  <a:srgbClr val="000BEE"/>
                </a:solidFill>
                <a:latin typeface="Palatino"/>
                <a:ea typeface="ＭＳ Ｐゴシック" charset="0"/>
                <a:cs typeface="Palatino"/>
              </a:rPr>
              <a:t>IRF       </a:t>
            </a:r>
            <a:r>
              <a:rPr lang="en-US" sz="2200" dirty="0" smtClean="0">
                <a:solidFill>
                  <a:srgbClr val="008000"/>
                </a:solidFill>
                <a:latin typeface="Palatino"/>
                <a:ea typeface="ＭＳ Ｐゴシック" charset="0"/>
                <a:cs typeface="Palatino"/>
              </a:rPr>
              <a:t>stimulus</a:t>
            </a:r>
            <a:r>
              <a:rPr lang="en-US" sz="2200" dirty="0" smtClean="0">
                <a:solidFill>
                  <a:srgbClr val="000BEE"/>
                </a:solidFill>
                <a:latin typeface="Palatino"/>
                <a:ea typeface="ＭＳ Ｐゴシック" charset="0"/>
                <a:cs typeface="Palatino"/>
              </a:rPr>
              <a:t> </a:t>
            </a:r>
            <a:r>
              <a:rPr lang="en-US" sz="2200" dirty="0" smtClean="0">
                <a:latin typeface="Palatino"/>
                <a:ea typeface="ＭＳ Ｐゴシック" charset="0"/>
                <a:cs typeface="Palatino"/>
              </a:rPr>
              <a:t>=</a:t>
            </a:r>
            <a:r>
              <a:rPr lang="en-US" sz="2200" dirty="0" smtClean="0">
                <a:solidFill>
                  <a:srgbClr val="000BEE"/>
                </a:solidFill>
                <a:latin typeface="Palatino"/>
                <a:ea typeface="ＭＳ Ｐゴシック" charset="0"/>
                <a:cs typeface="Palatino"/>
              </a:rPr>
              <a:t> </a:t>
            </a:r>
            <a:r>
              <a:rPr lang="en-US" sz="2200" dirty="0" smtClean="0">
                <a:solidFill>
                  <a:srgbClr val="FF0000"/>
                </a:solidFill>
                <a:latin typeface="Palatino"/>
                <a:ea typeface="ＭＳ Ｐゴシック" charset="0"/>
                <a:cs typeface="Palatino"/>
              </a:rPr>
              <a:t>unit BOLD response</a:t>
            </a:r>
          </a:p>
          <a:p>
            <a:pPr lvl="2">
              <a:lnSpc>
                <a:spcPct val="90000"/>
              </a:lnSpc>
              <a:buFont typeface="Courier New"/>
              <a:buChar char="o"/>
            </a:pPr>
            <a:r>
              <a:rPr lang="en-US" sz="2000" dirty="0" smtClean="0">
                <a:latin typeface="Palatino"/>
                <a:ea typeface="ＭＳ Ｐゴシック" charset="0"/>
                <a:cs typeface="Palatino"/>
              </a:rPr>
              <a:t>Like multiplication, we have to know two and estimate the 3</a:t>
            </a:r>
            <a:r>
              <a:rPr lang="en-US" sz="2000" baseline="30000" dirty="0" smtClean="0">
                <a:latin typeface="Palatino"/>
                <a:ea typeface="ＭＳ Ｐゴシック" charset="0"/>
                <a:cs typeface="Palatino"/>
              </a:rPr>
              <a:t>rd</a:t>
            </a:r>
            <a:endParaRPr lang="en-US" sz="2000" dirty="0" smtClean="0">
              <a:latin typeface="Palatino"/>
              <a:ea typeface="ＭＳ Ｐゴシック" charset="0"/>
              <a:cs typeface="Palatino"/>
            </a:endParaRPr>
          </a:p>
          <a:p>
            <a:pPr lvl="1">
              <a:lnSpc>
                <a:spcPct val="95000"/>
              </a:lnSpc>
              <a:spcBef>
                <a:spcPct val="5000"/>
              </a:spcBef>
              <a:buFont typeface="Wingdings" charset="2"/>
              <a:buChar char="Ø"/>
            </a:pPr>
            <a:r>
              <a:rPr lang="en-US" sz="2200" dirty="0" smtClean="0">
                <a:latin typeface="Palatino"/>
                <a:ea typeface="ＭＳ Ｐゴシック" charset="0"/>
                <a:cs typeface="Palatino"/>
              </a:rPr>
              <a:t>Fixed</a:t>
            </a:r>
            <a:r>
              <a:rPr lang="en-US" sz="2200" smtClean="0">
                <a:latin typeface="Palatino"/>
                <a:ea typeface="ＭＳ Ｐゴシック" charset="0"/>
                <a:cs typeface="Palatino"/>
              </a:rPr>
              <a:t>-shape </a:t>
            </a:r>
            <a:r>
              <a:rPr lang="en-US" sz="2200" dirty="0" smtClean="0">
                <a:latin typeface="Palatino"/>
                <a:ea typeface="ＭＳ Ｐゴシック" charset="0"/>
                <a:cs typeface="Palatino"/>
              </a:rPr>
              <a:t>approach: </a:t>
            </a:r>
            <a:r>
              <a:rPr lang="en-US" sz="2200" u="sng" dirty="0" smtClean="0">
                <a:latin typeface="Palatino"/>
                <a:ea typeface="ＭＳ Ｐゴシック" charset="0"/>
                <a:cs typeface="Palatino"/>
              </a:rPr>
              <a:t>Convolution</a:t>
            </a:r>
            <a:r>
              <a:rPr lang="en-US" sz="2200" dirty="0" smtClean="0">
                <a:latin typeface="Palatino"/>
                <a:ea typeface="ＭＳ Ｐゴシック" charset="0"/>
                <a:cs typeface="Palatino"/>
              </a:rPr>
              <a:t> + regression</a:t>
            </a:r>
          </a:p>
          <a:p>
            <a:pPr lvl="2">
              <a:lnSpc>
                <a:spcPct val="90000"/>
              </a:lnSpc>
              <a:buFont typeface="Courier New"/>
              <a:buChar char="o"/>
            </a:pPr>
            <a:r>
              <a:rPr lang="en-US" sz="2000" dirty="0" smtClean="0">
                <a:latin typeface="Palatino"/>
                <a:ea typeface="ＭＳ Ｐゴシック" charset="0"/>
                <a:cs typeface="Palatino"/>
              </a:rPr>
              <a:t>Known: </a:t>
            </a:r>
            <a:r>
              <a:rPr lang="en-US" sz="2000" dirty="0" smtClean="0">
                <a:solidFill>
                  <a:srgbClr val="0000FF"/>
                </a:solidFill>
                <a:latin typeface="Palatino"/>
                <a:ea typeface="ＭＳ Ｐゴシック" charset="0"/>
                <a:cs typeface="Palatino"/>
              </a:rPr>
              <a:t>impulse response</a:t>
            </a:r>
            <a:r>
              <a:rPr lang="en-US" sz="2000" dirty="0" smtClean="0">
                <a:latin typeface="Palatino"/>
                <a:ea typeface="ＭＳ Ｐゴシック" charset="0"/>
                <a:cs typeface="Palatino"/>
              </a:rPr>
              <a:t>, </a:t>
            </a:r>
            <a:r>
              <a:rPr lang="en-US" sz="2000" dirty="0" smtClean="0">
                <a:solidFill>
                  <a:srgbClr val="008000"/>
                </a:solidFill>
                <a:latin typeface="Palatino"/>
                <a:ea typeface="ＭＳ Ｐゴシック" charset="0"/>
                <a:cs typeface="Palatino"/>
              </a:rPr>
              <a:t>stimulus</a:t>
            </a:r>
            <a:endParaRPr lang="en-US" sz="2000" dirty="0" smtClean="0">
              <a:latin typeface="Palatino"/>
              <a:ea typeface="ＭＳ Ｐゴシック" charset="0"/>
              <a:cs typeface="Palatino"/>
            </a:endParaRPr>
          </a:p>
          <a:p>
            <a:pPr lvl="2">
              <a:lnSpc>
                <a:spcPct val="90000"/>
              </a:lnSpc>
              <a:buFont typeface="Courier New"/>
              <a:buChar char="o"/>
            </a:pPr>
            <a:r>
              <a:rPr lang="en-US" sz="2000" dirty="0" smtClean="0">
                <a:latin typeface="Palatino"/>
                <a:ea typeface="ＭＳ Ｐゴシック" charset="0"/>
                <a:cs typeface="Palatino"/>
              </a:rPr>
              <a:t>Use convolution to create </a:t>
            </a:r>
            <a:r>
              <a:rPr lang="en-US" sz="2000" dirty="0" err="1" smtClean="0">
                <a:solidFill>
                  <a:srgbClr val="FF0000"/>
                </a:solidFill>
                <a:latin typeface="Palatino"/>
                <a:ea typeface="ＭＳ Ｐゴシック" charset="0"/>
                <a:cs typeface="Palatino"/>
              </a:rPr>
              <a:t>regressors</a:t>
            </a:r>
            <a:r>
              <a:rPr lang="en-US" sz="2000" dirty="0" smtClean="0">
                <a:solidFill>
                  <a:srgbClr val="FF0000"/>
                </a:solidFill>
                <a:latin typeface="Palatino"/>
                <a:ea typeface="ＭＳ Ｐゴシック" charset="0"/>
                <a:cs typeface="Palatino"/>
              </a:rPr>
              <a:t> </a:t>
            </a:r>
            <a:r>
              <a:rPr lang="en-US" sz="2000" dirty="0" smtClean="0">
                <a:latin typeface="Palatino"/>
                <a:ea typeface="ＭＳ Ｐゴシック" charset="0"/>
                <a:cs typeface="Palatino"/>
              </a:rPr>
              <a:t>(hidden: waver or 3dDeconvolve)</a:t>
            </a:r>
          </a:p>
          <a:p>
            <a:pPr lvl="2">
              <a:lnSpc>
                <a:spcPct val="90000"/>
              </a:lnSpc>
              <a:buFont typeface="Courier New"/>
              <a:buChar char="o"/>
            </a:pPr>
            <a:r>
              <a:rPr lang="en-US" sz="2000" dirty="0" smtClean="0">
                <a:latin typeface="Palatino"/>
                <a:ea typeface="ＭＳ Ｐゴシック" charset="0"/>
                <a:cs typeface="Palatino"/>
              </a:rPr>
              <a:t>Response strength (</a:t>
            </a:r>
            <a:r>
              <a:rPr lang="en-US" sz="2000" i="1" dirty="0" smtClean="0">
                <a:latin typeface="Palatino"/>
                <a:ea typeface="ＭＳ Ｐゴシック" charset="0"/>
                <a:cs typeface="Palatino"/>
              </a:rPr>
              <a:t>β</a:t>
            </a:r>
            <a:r>
              <a:rPr lang="en-US" sz="2000" dirty="0" smtClean="0">
                <a:latin typeface="Palatino"/>
                <a:ea typeface="ＭＳ Ｐゴシック" charset="0"/>
                <a:cs typeface="Palatino"/>
              </a:rPr>
              <a:t>) estimated via linear model with 3dDeconvolve/3dREMLfit</a:t>
            </a:r>
          </a:p>
          <a:p>
            <a:pPr lvl="1">
              <a:lnSpc>
                <a:spcPct val="90000"/>
              </a:lnSpc>
              <a:buFont typeface="Wingdings" charset="2"/>
              <a:buChar char="Ø"/>
            </a:pPr>
            <a:r>
              <a:rPr lang="en-US" sz="2200" dirty="0" smtClean="0">
                <a:solidFill>
                  <a:srgbClr val="000000"/>
                </a:solidFill>
                <a:latin typeface="Palatino"/>
                <a:ea typeface="ＭＳ Ｐゴシック" charset="0"/>
                <a:cs typeface="Palatino"/>
              </a:rPr>
              <a:t>Shape</a:t>
            </a:r>
            <a:r>
              <a:rPr lang="en-US" sz="2200" dirty="0">
                <a:solidFill>
                  <a:srgbClr val="000000"/>
                </a:solidFill>
                <a:latin typeface="Palatino"/>
                <a:ea typeface="ＭＳ Ｐゴシック" charset="0"/>
                <a:cs typeface="Palatino"/>
              </a:rPr>
              <a:t> </a:t>
            </a:r>
            <a:r>
              <a:rPr lang="en-US" sz="2200" dirty="0" smtClean="0">
                <a:solidFill>
                  <a:srgbClr val="000000"/>
                </a:solidFill>
                <a:latin typeface="Palatino"/>
                <a:ea typeface="ＭＳ Ｐゴシック" charset="0"/>
                <a:cs typeface="Palatino"/>
              </a:rPr>
              <a:t>estimation: </a:t>
            </a:r>
            <a:r>
              <a:rPr lang="en-US" sz="2200" u="sng" dirty="0" err="1" smtClean="0">
                <a:solidFill>
                  <a:srgbClr val="000000"/>
                </a:solidFill>
                <a:latin typeface="Palatino"/>
                <a:ea typeface="ＭＳ Ｐゴシック" charset="0"/>
                <a:cs typeface="Palatino"/>
              </a:rPr>
              <a:t>Deconvolution</a:t>
            </a:r>
            <a:r>
              <a:rPr lang="en-US" sz="2200" dirty="0" smtClean="0">
                <a:solidFill>
                  <a:srgbClr val="000000"/>
                </a:solidFill>
                <a:latin typeface="Palatino"/>
                <a:ea typeface="ＭＳ Ｐゴシック" charset="0"/>
                <a:cs typeface="Palatino"/>
              </a:rPr>
              <a:t> + regression</a:t>
            </a:r>
            <a:endParaRPr lang="en-US" sz="2200" dirty="0" smtClean="0">
              <a:latin typeface="Palatino"/>
              <a:ea typeface="ＭＳ Ｐゴシック" charset="0"/>
              <a:cs typeface="Palatino"/>
            </a:endParaRPr>
          </a:p>
          <a:p>
            <a:pPr lvl="2">
              <a:lnSpc>
                <a:spcPct val="90000"/>
              </a:lnSpc>
              <a:buFont typeface="Wingdings" charset="2"/>
              <a:buChar char="§"/>
            </a:pPr>
            <a:r>
              <a:rPr lang="en-US" sz="2000" dirty="0" smtClean="0">
                <a:latin typeface="Palatino"/>
                <a:ea typeface="ＭＳ Ｐゴシック" charset="0"/>
                <a:cs typeface="Palatino"/>
              </a:rPr>
              <a:t>Known: </a:t>
            </a:r>
            <a:r>
              <a:rPr lang="en-US" sz="2000" dirty="0" smtClean="0">
                <a:solidFill>
                  <a:srgbClr val="008000"/>
                </a:solidFill>
                <a:latin typeface="Palatino"/>
                <a:ea typeface="ＭＳ Ｐゴシック" charset="0"/>
                <a:cs typeface="Palatino"/>
              </a:rPr>
              <a:t>stimulus</a:t>
            </a:r>
            <a:r>
              <a:rPr lang="en-US" sz="2000" dirty="0" smtClean="0">
                <a:latin typeface="Palatino"/>
                <a:ea typeface="ＭＳ Ｐゴシック" charset="0"/>
                <a:cs typeface="Palatino"/>
              </a:rPr>
              <a:t> + </a:t>
            </a:r>
            <a:r>
              <a:rPr lang="en-US" sz="2000" dirty="0" smtClean="0">
                <a:solidFill>
                  <a:srgbClr val="FF0000"/>
                </a:solidFill>
                <a:latin typeface="Palatino"/>
                <a:ea typeface="ＭＳ Ｐゴシック" charset="0"/>
                <a:cs typeface="Palatino"/>
              </a:rPr>
              <a:t>BOLD response</a:t>
            </a:r>
            <a:r>
              <a:rPr lang="en-US" sz="2000" dirty="0" smtClean="0">
                <a:latin typeface="Palatino"/>
                <a:ea typeface="ＭＳ Ｐゴシック" charset="0"/>
                <a:cs typeface="Palatino"/>
              </a:rPr>
              <a:t>; unknown: </a:t>
            </a:r>
            <a:r>
              <a:rPr lang="en-US" sz="2000" dirty="0" smtClean="0">
                <a:solidFill>
                  <a:srgbClr val="0000FF"/>
                </a:solidFill>
                <a:latin typeface="Palatino"/>
                <a:ea typeface="ＭＳ Ｐゴシック" charset="0"/>
                <a:cs typeface="Palatino"/>
              </a:rPr>
              <a:t>impulse response</a:t>
            </a:r>
          </a:p>
          <a:p>
            <a:pPr lvl="2">
              <a:lnSpc>
                <a:spcPct val="90000"/>
              </a:lnSpc>
              <a:buFont typeface="Wingdings" charset="2"/>
              <a:buChar char="§"/>
            </a:pPr>
            <a:r>
              <a:rPr lang="en-US" sz="2000" dirty="0" smtClean="0">
                <a:solidFill>
                  <a:srgbClr val="000BEE"/>
                </a:solidFill>
                <a:latin typeface="Palatino"/>
                <a:ea typeface="ＭＳ Ｐゴシック" charset="0"/>
                <a:cs typeface="Palatino"/>
              </a:rPr>
              <a:t>HRF       </a:t>
            </a:r>
            <a:r>
              <a:rPr lang="en-US" sz="2000" dirty="0" smtClean="0">
                <a:solidFill>
                  <a:srgbClr val="008000"/>
                </a:solidFill>
                <a:latin typeface="Palatino"/>
                <a:ea typeface="ＭＳ Ｐゴシック" charset="0"/>
                <a:cs typeface="Palatino"/>
              </a:rPr>
              <a:t>stimulus</a:t>
            </a:r>
            <a:r>
              <a:rPr lang="en-US" sz="2000" dirty="0" smtClean="0">
                <a:solidFill>
                  <a:srgbClr val="000BEE"/>
                </a:solidFill>
                <a:latin typeface="Palatino"/>
                <a:ea typeface="ＭＳ Ｐゴシック" charset="0"/>
                <a:cs typeface="Palatino"/>
              </a:rPr>
              <a:t> </a:t>
            </a:r>
            <a:r>
              <a:rPr lang="en-US" sz="2000" dirty="0" smtClean="0">
                <a:latin typeface="Palatino"/>
                <a:ea typeface="ＭＳ Ｐゴシック" charset="0"/>
                <a:cs typeface="Palatino"/>
              </a:rPr>
              <a:t>=</a:t>
            </a:r>
            <a:r>
              <a:rPr lang="en-US" sz="2000" dirty="0" smtClean="0">
                <a:solidFill>
                  <a:srgbClr val="000BEE"/>
                </a:solidFill>
                <a:latin typeface="Palatino"/>
                <a:ea typeface="ＭＳ Ｐゴシック" charset="0"/>
                <a:cs typeface="Palatino"/>
              </a:rPr>
              <a:t> </a:t>
            </a:r>
            <a:r>
              <a:rPr lang="en-US" sz="2000" dirty="0" smtClean="0">
                <a:solidFill>
                  <a:srgbClr val="FF0000"/>
                </a:solidFill>
                <a:latin typeface="Palatino"/>
                <a:ea typeface="ＭＳ Ｐゴシック" charset="0"/>
                <a:cs typeface="Palatino"/>
              </a:rPr>
              <a:t>BOLD response</a:t>
            </a:r>
            <a:r>
              <a:rPr lang="en-US" sz="2000" dirty="0" smtClean="0">
                <a:latin typeface="Palatino"/>
                <a:ea typeface="ＭＳ Ｐゴシック" charset="0"/>
                <a:cs typeface="Palatino"/>
              </a:rPr>
              <a:t> (note: HRF, not IRF)</a:t>
            </a:r>
            <a:endParaRPr lang="en-US" sz="2000" dirty="0" smtClean="0">
              <a:solidFill>
                <a:srgbClr val="FF0000"/>
              </a:solidFill>
              <a:latin typeface="Palatino"/>
              <a:ea typeface="ＭＳ Ｐゴシック" charset="0"/>
              <a:cs typeface="Palatino"/>
            </a:endParaRPr>
          </a:p>
          <a:p>
            <a:pPr lvl="2">
              <a:lnSpc>
                <a:spcPct val="90000"/>
              </a:lnSpc>
              <a:buFont typeface="Wingdings" charset="2"/>
              <a:buChar char="§"/>
            </a:pPr>
            <a:r>
              <a:rPr lang="en-US" sz="2000" dirty="0" smtClean="0">
                <a:solidFill>
                  <a:srgbClr val="0000FF"/>
                </a:solidFill>
                <a:latin typeface="Palatino"/>
                <a:ea typeface="ＭＳ Ｐゴシック" charset="0"/>
                <a:cs typeface="Palatino"/>
              </a:rPr>
              <a:t>HDR</a:t>
            </a:r>
            <a:r>
              <a:rPr lang="en-US" sz="2000" dirty="0" smtClean="0">
                <a:latin typeface="Palatino"/>
                <a:ea typeface="ＭＳ Ｐゴシック" charset="0"/>
                <a:cs typeface="Palatino"/>
              </a:rPr>
              <a:t> estimated as a linear combination of multiple yardsticks (basis TENT functions)</a:t>
            </a:r>
          </a:p>
          <a:p>
            <a:pPr lvl="2">
              <a:lnSpc>
                <a:spcPct val="90000"/>
              </a:lnSpc>
            </a:pPr>
            <a:r>
              <a:rPr lang="en-US" sz="2000" dirty="0" smtClean="0">
                <a:solidFill>
                  <a:srgbClr val="000000"/>
                </a:solidFill>
                <a:latin typeface="Palatino"/>
                <a:ea typeface="ＭＳ Ｐゴシック" charset="0"/>
                <a:cs typeface="Palatino"/>
              </a:rPr>
              <a:t>Each yardstick (TENT)       stimulus = </a:t>
            </a:r>
            <a:r>
              <a:rPr lang="en-US" sz="2000" dirty="0" err="1" smtClean="0">
                <a:solidFill>
                  <a:srgbClr val="000000"/>
                </a:solidFill>
                <a:latin typeface="Palatino"/>
                <a:ea typeface="ＭＳ Ｐゴシック" charset="0"/>
                <a:cs typeface="Palatino"/>
              </a:rPr>
              <a:t>regressor</a:t>
            </a:r>
            <a:endParaRPr lang="en-US" sz="2000" dirty="0" smtClean="0">
              <a:solidFill>
                <a:srgbClr val="000000"/>
              </a:solidFill>
              <a:latin typeface="Palatino"/>
              <a:ea typeface="ＭＳ Ｐゴシック" charset="0"/>
              <a:cs typeface="Palatino"/>
            </a:endParaRPr>
          </a:p>
          <a:p>
            <a:pPr lvl="2">
              <a:lnSpc>
                <a:spcPct val="90000"/>
              </a:lnSpc>
            </a:pPr>
            <a:r>
              <a:rPr lang="en-US" sz="2000" dirty="0" smtClean="0">
                <a:solidFill>
                  <a:srgbClr val="000000"/>
                </a:solidFill>
                <a:latin typeface="Palatino"/>
                <a:ea typeface="ＭＳ Ｐゴシック" charset="0"/>
                <a:cs typeface="Palatino"/>
              </a:rPr>
              <a:t>Deconvolution: </a:t>
            </a:r>
            <a:r>
              <a:rPr lang="en-US" sz="2000" dirty="0" smtClean="0">
                <a:solidFill>
                  <a:srgbClr val="0000FF"/>
                </a:solidFill>
                <a:latin typeface="Palatino"/>
                <a:ea typeface="ＭＳ Ｐゴシック" charset="0"/>
                <a:cs typeface="Palatino"/>
              </a:rPr>
              <a:t>HDF</a:t>
            </a:r>
            <a:r>
              <a:rPr lang="en-US" sz="2000" dirty="0" smtClean="0">
                <a:latin typeface="Palatino"/>
                <a:ea typeface="ＭＳ Ｐゴシック" charset="0"/>
                <a:cs typeface="Palatino"/>
              </a:rPr>
              <a:t> </a:t>
            </a:r>
            <a:r>
              <a:rPr lang="en-US" sz="2000" dirty="0" smtClean="0">
                <a:solidFill>
                  <a:srgbClr val="000000"/>
                </a:solidFill>
                <a:latin typeface="Palatino"/>
                <a:ea typeface="ＭＳ Ｐゴシック" charset="0"/>
                <a:cs typeface="Palatino"/>
              </a:rPr>
              <a:t>= a set of </a:t>
            </a:r>
            <a:r>
              <a:rPr lang="en-US" sz="2000" i="1" dirty="0" smtClean="0">
                <a:latin typeface="Palatino"/>
                <a:ea typeface="ＭＳ Ｐゴシック" charset="0"/>
                <a:cs typeface="Palatino"/>
              </a:rPr>
              <a:t>β</a:t>
            </a:r>
            <a:r>
              <a:rPr lang="en-US" sz="2000" dirty="0" smtClean="0">
                <a:solidFill>
                  <a:srgbClr val="000000"/>
                </a:solidFill>
                <a:latin typeface="Palatino"/>
                <a:ea typeface="ＭＳ Ｐゴシック" charset="0"/>
                <a:cs typeface="Palatino"/>
              </a:rPr>
              <a:t>’s estimated via regression</a:t>
            </a:r>
            <a:endParaRPr lang="en-US" sz="2000" dirty="0" smtClean="0">
              <a:latin typeface="Palatino"/>
              <a:ea typeface="ＭＳ Ｐゴシック" charset="0"/>
              <a:cs typeface="Palatino"/>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2796044553"/>
              </p:ext>
            </p:extLst>
          </p:nvPr>
        </p:nvGraphicFramePr>
        <p:xfrm>
          <a:off x="1560628" y="1342682"/>
          <a:ext cx="344487" cy="284558"/>
        </p:xfrm>
        <a:graphic>
          <a:graphicData uri="http://schemas.openxmlformats.org/presentationml/2006/ole">
            <mc:AlternateContent xmlns:mc="http://schemas.openxmlformats.org/markup-compatibility/2006">
              <mc:Choice xmlns:v="urn:schemas-microsoft-com:vml" Requires="v">
                <p:oleObj spid="_x0000_s50722" name="Equation" r:id="rId4" imgW="139700" imgH="127000" progId="Equation.3">
                  <p:embed/>
                </p:oleObj>
              </mc:Choice>
              <mc:Fallback>
                <p:oleObj name="Equation" r:id="rId4" imgW="1397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628" y="1342682"/>
                        <a:ext cx="344487" cy="284558"/>
                      </a:xfrm>
                      <a:prstGeom prst="rect">
                        <a:avLst/>
                      </a:prstGeom>
                      <a:noFill/>
                      <a:ln>
                        <a:noFill/>
                      </a:ln>
                      <a:effec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933314590"/>
              </p:ext>
            </p:extLst>
          </p:nvPr>
        </p:nvGraphicFramePr>
        <p:xfrm>
          <a:off x="2062729" y="4678261"/>
          <a:ext cx="268998" cy="222202"/>
        </p:xfrm>
        <a:graphic>
          <a:graphicData uri="http://schemas.openxmlformats.org/presentationml/2006/ole">
            <mc:AlternateContent xmlns:mc="http://schemas.openxmlformats.org/markup-compatibility/2006">
              <mc:Choice xmlns:v="urn:schemas-microsoft-com:vml" Requires="v">
                <p:oleObj spid="_x0000_s50723" name="Equation" r:id="rId6" imgW="139700" imgH="127000" progId="Equation.3">
                  <p:embed/>
                </p:oleObj>
              </mc:Choice>
              <mc:Fallback>
                <p:oleObj name="Equation" r:id="rId6" imgW="1397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2729" y="4678261"/>
                        <a:ext cx="268998" cy="222202"/>
                      </a:xfrm>
                      <a:prstGeom prst="rect">
                        <a:avLst/>
                      </a:prstGeom>
                      <a:noFill/>
                      <a:ln>
                        <a:noFill/>
                      </a:ln>
                      <a:effec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2350110402"/>
              </p:ext>
            </p:extLst>
          </p:nvPr>
        </p:nvGraphicFramePr>
        <p:xfrm>
          <a:off x="4097681" y="5585270"/>
          <a:ext cx="268998" cy="222202"/>
        </p:xfrm>
        <a:graphic>
          <a:graphicData uri="http://schemas.openxmlformats.org/presentationml/2006/ole">
            <mc:AlternateContent xmlns:mc="http://schemas.openxmlformats.org/markup-compatibility/2006">
              <mc:Choice xmlns:v="urn:schemas-microsoft-com:vml" Requires="v">
                <p:oleObj spid="_x0000_s50724" name="Equation" r:id="rId7" imgW="139700" imgH="127000" progId="Equation.3">
                  <p:embed/>
                </p:oleObj>
              </mc:Choice>
              <mc:Fallback>
                <p:oleObj name="Equation" r:id="rId7" imgW="1397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7681" y="5585270"/>
                        <a:ext cx="268998" cy="222202"/>
                      </a:xfrm>
                      <a:prstGeom prst="rect">
                        <a:avLst/>
                      </a:prstGeom>
                      <a:noFill/>
                      <a:ln>
                        <a:noFill/>
                      </a:ln>
                      <a:effectLst/>
                    </p:spPr>
                  </p:pic>
                </p:oleObj>
              </mc:Fallback>
            </mc:AlternateContent>
          </a:graphicData>
        </a:graphic>
      </p:graphicFrame>
      <p:sp>
        <p:nvSpPr>
          <p:cNvPr id="8" name="Slide Number Placeholder 7"/>
          <p:cNvSpPr>
            <a:spLocks noGrp="1"/>
          </p:cNvSpPr>
          <p:nvPr>
            <p:ph type="sldNum" sz="quarter" idx="12"/>
          </p:nvPr>
        </p:nvSpPr>
        <p:spPr/>
        <p:txBody>
          <a:bodyPr/>
          <a:lstStyle/>
          <a:p>
            <a:fld id="{2B142ECA-B25A-7D4E-AE0A-E9B57F978545}" type="slidenum">
              <a:rPr lang="en-US" smtClean="0"/>
              <a:t>29</a:t>
            </a:fld>
            <a:endParaRPr lang="en-US"/>
          </a:p>
        </p:txBody>
      </p:sp>
    </p:spTree>
    <p:extLst>
      <p:ext uri="{BB962C8B-B14F-4D97-AF65-F5344CB8AC3E}">
        <p14:creationId xmlns:p14="http://schemas.microsoft.com/office/powerpoint/2010/main" val="21156796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76200" y="152400"/>
            <a:ext cx="9067800" cy="762000"/>
          </a:xfrm>
        </p:spPr>
        <p:txBody>
          <a:bodyPr/>
          <a:lstStyle/>
          <a:p>
            <a:pPr eaLnBrk="1" hangingPunct="1"/>
            <a:r>
              <a:rPr lang="en-US" sz="3600" dirty="0" smtClean="0">
                <a:latin typeface="Palatino"/>
                <a:ea typeface="ＭＳ Ｐゴシック" charset="0"/>
                <a:cs typeface="Palatino"/>
              </a:rPr>
              <a:t>Basics of Linear Model</a:t>
            </a:r>
            <a:endParaRPr lang="en-US" dirty="0">
              <a:latin typeface="Palatino"/>
              <a:ea typeface="ＭＳ Ｐゴシック" charset="0"/>
              <a:cs typeface="Palatino"/>
            </a:endParaRPr>
          </a:p>
        </p:txBody>
      </p:sp>
      <p:sp>
        <p:nvSpPr>
          <p:cNvPr id="6146" name="Rectangle 3"/>
          <p:cNvSpPr>
            <a:spLocks noGrp="1" noChangeArrowheads="1"/>
          </p:cNvSpPr>
          <p:nvPr>
            <p:ph idx="1"/>
          </p:nvPr>
        </p:nvSpPr>
        <p:spPr>
          <a:xfrm>
            <a:off x="228600" y="889000"/>
            <a:ext cx="8686800" cy="5819775"/>
          </a:xfrm>
        </p:spPr>
        <p:txBody>
          <a:bodyPr>
            <a:normAutofit lnSpcReduction="10000"/>
          </a:bodyPr>
          <a:lstStyle/>
          <a:p>
            <a:pPr eaLnBrk="1" hangingPunct="1"/>
            <a:r>
              <a:rPr lang="en-US" sz="2400" dirty="0" smtClean="0">
                <a:solidFill>
                  <a:srgbClr val="0000FF"/>
                </a:solidFill>
                <a:latin typeface="Palatino"/>
                <a:ea typeface="ＭＳ Ｐゴシック" charset="0"/>
                <a:cs typeface="Palatino"/>
              </a:rPr>
              <a:t>Regression</a:t>
            </a:r>
            <a:r>
              <a:rPr lang="en-US" sz="2400" dirty="0" smtClean="0">
                <a:latin typeface="Palatino"/>
                <a:ea typeface="ＭＳ Ｐゴシック" charset="0"/>
                <a:cs typeface="Palatino"/>
              </a:rPr>
              <a:t>: relationship </a:t>
            </a:r>
            <a:r>
              <a:rPr lang="en-US" sz="2400" dirty="0">
                <a:latin typeface="Palatino"/>
                <a:ea typeface="ＭＳ Ｐゴシック" charset="0"/>
                <a:cs typeface="Palatino"/>
              </a:rPr>
              <a:t>between a response/outcome (dependent) variable and one or more explanatory (independent) </a:t>
            </a:r>
            <a:r>
              <a:rPr lang="en-US" sz="2400" dirty="0" smtClean="0">
                <a:latin typeface="Palatino"/>
                <a:ea typeface="ＭＳ Ｐゴシック" charset="0"/>
                <a:cs typeface="Palatino"/>
              </a:rPr>
              <a:t>variables (</a:t>
            </a:r>
            <a:r>
              <a:rPr lang="en-US" sz="2400" dirty="0" err="1" smtClean="0">
                <a:latin typeface="Palatino"/>
                <a:ea typeface="ＭＳ Ｐゴシック" charset="0"/>
                <a:cs typeface="Palatino"/>
              </a:rPr>
              <a:t>regressors</a:t>
            </a:r>
            <a:r>
              <a:rPr lang="en-US" sz="2400" dirty="0" smtClean="0">
                <a:latin typeface="Palatino"/>
                <a:ea typeface="ＭＳ Ｐゴシック" charset="0"/>
                <a:cs typeface="Palatino"/>
              </a:rPr>
              <a:t>)</a:t>
            </a:r>
          </a:p>
          <a:p>
            <a:pPr lvl="1">
              <a:buFont typeface="Wingdings" charset="2"/>
              <a:buChar char="Ø"/>
            </a:pPr>
            <a:r>
              <a:rPr lang="en-US" sz="2200" dirty="0" smtClean="0">
                <a:latin typeface="Palatino"/>
                <a:ea typeface="ＭＳ Ｐゴシック" charset="0"/>
                <a:cs typeface="Palatino"/>
              </a:rPr>
              <a:t>Simple regression: fit data with a straight line: </a:t>
            </a:r>
            <a:r>
              <a:rPr lang="en-US" sz="2000" dirty="0" smtClean="0">
                <a:latin typeface="Palatino"/>
                <a:ea typeface="ＭＳ Ｐゴシック" charset="0"/>
                <a:cs typeface="Palatino"/>
              </a:rPr>
              <a:t>Sir Francis Galton’s original meaning: regression to mean</a:t>
            </a:r>
          </a:p>
          <a:p>
            <a:pPr lvl="2">
              <a:buFont typeface="Courier New"/>
              <a:buChar char="o"/>
            </a:pPr>
            <a:r>
              <a:rPr lang="en-US" sz="1800" dirty="0" smtClean="0">
                <a:latin typeface="Palatino"/>
                <a:ea typeface="ＭＳ Ｐゴシック" charset="0"/>
                <a:cs typeface="Palatino"/>
              </a:rPr>
              <a:t>When 2 variables are not perfectly correlated, regression to mean exists</a:t>
            </a:r>
          </a:p>
          <a:p>
            <a:pPr lvl="2">
              <a:buFont typeface="Courier New"/>
              <a:buChar char="o"/>
            </a:pPr>
            <a:r>
              <a:rPr lang="en-US" sz="1800" dirty="0" smtClean="0">
                <a:latin typeface="Palatino"/>
                <a:ea typeface="ＭＳ Ｐゴシック" charset="0"/>
                <a:cs typeface="Palatino"/>
              </a:rPr>
              <a:t>May show up in psychology (Daniel </a:t>
            </a:r>
            <a:r>
              <a:rPr lang="en-US" sz="1800" dirty="0" err="1" smtClean="0">
                <a:latin typeface="Palatino"/>
                <a:ea typeface="ＭＳ Ｐゴシック" charset="0"/>
                <a:cs typeface="Palatino"/>
              </a:rPr>
              <a:t>Kahneman</a:t>
            </a:r>
            <a:r>
              <a:rPr lang="en-US" sz="1800" dirty="0" smtClean="0">
                <a:latin typeface="Palatino"/>
                <a:ea typeface="ＭＳ Ｐゴシック" charset="0"/>
                <a:cs typeface="Palatino"/>
              </a:rPr>
              <a:t>): Rewards for good performance vs. punishment of mistakes (correlation vs. causation)</a:t>
            </a:r>
          </a:p>
          <a:p>
            <a:pPr lvl="2">
              <a:buFont typeface="Courier New"/>
              <a:buChar char="o"/>
            </a:pPr>
            <a:r>
              <a:rPr lang="en-US" sz="1800" dirty="0" smtClean="0">
                <a:latin typeface="Palatino"/>
                <a:ea typeface="ＭＳ Ｐゴシック" charset="0"/>
                <a:cs typeface="Palatino"/>
              </a:rPr>
              <a:t>Lost in most cases including FMRI</a:t>
            </a:r>
          </a:p>
          <a:p>
            <a:pPr lvl="1">
              <a:buFont typeface="Wingdings" charset="2"/>
              <a:buChar char="Ø"/>
            </a:pPr>
            <a:r>
              <a:rPr lang="en-US" sz="2200" dirty="0" smtClean="0">
                <a:latin typeface="Palatino"/>
                <a:ea typeface="ＭＳ Ｐゴシック" charset="0"/>
                <a:cs typeface="Palatino"/>
              </a:rPr>
              <a:t>Some statisticians just call it </a:t>
            </a:r>
            <a:r>
              <a:rPr lang="en-US" sz="2200" dirty="0" smtClean="0">
                <a:solidFill>
                  <a:srgbClr val="0000FF"/>
                </a:solidFill>
                <a:latin typeface="Palatino"/>
                <a:ea typeface="ＭＳ Ｐゴシック" charset="0"/>
                <a:cs typeface="Palatino"/>
              </a:rPr>
              <a:t>linear model</a:t>
            </a:r>
          </a:p>
          <a:p>
            <a:pPr eaLnBrk="1" hangingPunct="1"/>
            <a:r>
              <a:rPr lang="en-US" sz="2400" dirty="0" smtClean="0">
                <a:latin typeface="Palatino"/>
                <a:ea typeface="ＭＳ Ｐゴシック" charset="0"/>
                <a:cs typeface="Palatino"/>
              </a:rPr>
              <a:t>Mathematical </a:t>
            </a:r>
            <a:r>
              <a:rPr lang="en-US" sz="2400" dirty="0">
                <a:latin typeface="Palatino"/>
                <a:ea typeface="ＭＳ Ｐゴシック" charset="0"/>
                <a:cs typeface="Palatino"/>
              </a:rPr>
              <a:t>crystallization</a:t>
            </a:r>
          </a:p>
          <a:p>
            <a:pPr lvl="1" eaLnBrk="1" hangingPunct="1">
              <a:buFont typeface="Wingdings" charset="2"/>
              <a:buChar char="Ø"/>
            </a:pPr>
            <a:r>
              <a:rPr lang="en-US" sz="2400" dirty="0">
                <a:latin typeface="Palatino"/>
                <a:ea typeface="ＭＳ Ｐゴシック" charset="0"/>
                <a:cs typeface="Palatino"/>
              </a:rPr>
              <a:t> </a:t>
            </a:r>
            <a:r>
              <a:rPr lang="en-US" sz="2200" i="1" dirty="0" err="1">
                <a:latin typeface="Palatino"/>
                <a:ea typeface="ＭＳ Ｐゴシック" charset="0"/>
                <a:cs typeface="Palatino"/>
              </a:rPr>
              <a:t>y</a:t>
            </a:r>
            <a:r>
              <a:rPr lang="en-US" sz="2200" i="1" baseline="-25000" dirty="0" err="1">
                <a:latin typeface="Palatino"/>
                <a:ea typeface="ＭＳ Ｐゴシック" charset="0"/>
                <a:cs typeface="Palatino"/>
              </a:rPr>
              <a:t>i</a:t>
            </a:r>
            <a:r>
              <a:rPr lang="en-US" sz="2200" dirty="0">
                <a:latin typeface="Palatino"/>
                <a:ea typeface="ＭＳ Ｐゴシック" charset="0"/>
                <a:cs typeface="Palatino"/>
              </a:rPr>
              <a:t> = </a:t>
            </a:r>
            <a:r>
              <a:rPr lang="en-US" sz="2200" i="1" dirty="0">
                <a:latin typeface="Palatino"/>
                <a:ea typeface="ＭＳ Ｐゴシック" charset="0"/>
                <a:cs typeface="Palatino"/>
              </a:rPr>
              <a:t>α</a:t>
            </a:r>
            <a:r>
              <a:rPr lang="en-US" sz="2200" dirty="0">
                <a:latin typeface="Palatino"/>
                <a:ea typeface="ＭＳ Ｐゴシック" charset="0"/>
                <a:cs typeface="Palatino"/>
              </a:rPr>
              <a:t> + </a:t>
            </a:r>
            <a:r>
              <a:rPr lang="en-US" sz="2200" i="1" dirty="0">
                <a:latin typeface="Palatino"/>
                <a:ea typeface="ＭＳ Ｐゴシック" charset="0"/>
                <a:cs typeface="Palatino"/>
              </a:rPr>
              <a:t>βx</a:t>
            </a:r>
            <a:r>
              <a:rPr lang="en-US" sz="2200" i="1" baseline="-25000" dirty="0">
                <a:latin typeface="Palatino"/>
                <a:ea typeface="ＭＳ Ｐゴシック" charset="0"/>
                <a:cs typeface="Palatino"/>
              </a:rPr>
              <a:t>i</a:t>
            </a:r>
            <a:r>
              <a:rPr lang="en-US" sz="2200" dirty="0">
                <a:latin typeface="Palatino"/>
                <a:ea typeface="ＭＳ Ｐゴシック" charset="0"/>
                <a:cs typeface="Palatino"/>
              </a:rPr>
              <a:t> + </a:t>
            </a:r>
            <a:r>
              <a:rPr lang="en-US" sz="2200" i="1" dirty="0" err="1">
                <a:latin typeface="Palatino"/>
                <a:ea typeface="ＭＳ Ｐゴシック" charset="0"/>
                <a:cs typeface="Palatino"/>
              </a:rPr>
              <a:t>ε</a:t>
            </a:r>
            <a:r>
              <a:rPr lang="en-US" sz="2200" i="1" baseline="-25000" dirty="0" err="1">
                <a:latin typeface="Palatino"/>
                <a:ea typeface="ＭＳ Ｐゴシック" charset="0"/>
                <a:cs typeface="Palatino"/>
              </a:rPr>
              <a:t>i</a:t>
            </a:r>
            <a:r>
              <a:rPr lang="en-US" sz="2200" dirty="0">
                <a:latin typeface="Palatino"/>
                <a:ea typeface="ＭＳ Ｐゴシック" charset="0"/>
                <a:cs typeface="Palatino"/>
              </a:rPr>
              <a:t>, or </a:t>
            </a:r>
            <a:r>
              <a:rPr lang="en-US" sz="2200" i="1" dirty="0" err="1">
                <a:latin typeface="Palatino"/>
                <a:ea typeface="ＭＳ Ｐゴシック" charset="0"/>
                <a:cs typeface="Palatino"/>
              </a:rPr>
              <a:t>y</a:t>
            </a:r>
            <a:r>
              <a:rPr lang="en-US" sz="2200" i="1" baseline="-25000" dirty="0" err="1">
                <a:latin typeface="Palatino"/>
                <a:ea typeface="ＭＳ Ｐゴシック" charset="0"/>
                <a:cs typeface="Palatino"/>
              </a:rPr>
              <a:t>i</a:t>
            </a:r>
            <a:r>
              <a:rPr lang="en-US" sz="2200" dirty="0">
                <a:latin typeface="Palatino"/>
                <a:ea typeface="ＭＳ Ｐゴシック" charset="0"/>
                <a:cs typeface="Palatino"/>
              </a:rPr>
              <a:t> = </a:t>
            </a:r>
            <a:r>
              <a:rPr lang="en-US" sz="2200" i="1" dirty="0">
                <a:latin typeface="Palatino"/>
                <a:ea typeface="ＭＳ Ｐゴシック" charset="0"/>
                <a:cs typeface="Palatino"/>
              </a:rPr>
              <a:t>α</a:t>
            </a:r>
            <a:r>
              <a:rPr lang="en-US" sz="2200" dirty="0">
                <a:latin typeface="Palatino"/>
                <a:ea typeface="ＭＳ Ｐゴシック" charset="0"/>
                <a:cs typeface="Palatino"/>
              </a:rPr>
              <a:t> + </a:t>
            </a:r>
            <a:r>
              <a:rPr lang="en-US" sz="2200" i="1" dirty="0">
                <a:latin typeface="Palatino"/>
                <a:ea typeface="ＭＳ Ｐゴシック" charset="0"/>
                <a:cs typeface="Palatino"/>
              </a:rPr>
              <a:t>β</a:t>
            </a:r>
            <a:r>
              <a:rPr lang="en-US" sz="2200" baseline="-25000" dirty="0">
                <a:latin typeface="Palatino"/>
                <a:ea typeface="ＭＳ Ｐゴシック" charset="0"/>
                <a:cs typeface="Palatino"/>
              </a:rPr>
              <a:t>1</a:t>
            </a:r>
            <a:r>
              <a:rPr lang="en-US" sz="2200" i="1" dirty="0">
                <a:latin typeface="Palatino"/>
                <a:ea typeface="ＭＳ Ｐゴシック" charset="0"/>
                <a:cs typeface="Palatino"/>
              </a:rPr>
              <a:t>x</a:t>
            </a:r>
            <a:r>
              <a:rPr lang="en-US" sz="2200" baseline="-25000" dirty="0">
                <a:latin typeface="Palatino"/>
                <a:ea typeface="ＭＳ Ｐゴシック" charset="0"/>
                <a:cs typeface="Palatino"/>
              </a:rPr>
              <a:t>1</a:t>
            </a:r>
            <a:r>
              <a:rPr lang="en-US" sz="2200" i="1" baseline="-25000" dirty="0">
                <a:latin typeface="Palatino"/>
                <a:ea typeface="ＭＳ Ｐゴシック" charset="0"/>
                <a:cs typeface="Palatino"/>
              </a:rPr>
              <a:t>i</a:t>
            </a:r>
            <a:r>
              <a:rPr lang="en-US" sz="2200" dirty="0">
                <a:latin typeface="Palatino"/>
                <a:ea typeface="ＭＳ Ｐゴシック" charset="0"/>
                <a:cs typeface="Palatino"/>
              </a:rPr>
              <a:t> +… + </a:t>
            </a:r>
            <a:r>
              <a:rPr lang="en-US" sz="2200" i="1" dirty="0">
                <a:latin typeface="Palatino"/>
                <a:ea typeface="ＭＳ Ｐゴシック" charset="0"/>
                <a:cs typeface="Palatino"/>
              </a:rPr>
              <a:t>β</a:t>
            </a:r>
            <a:r>
              <a:rPr lang="en-US" sz="2200" i="1" baseline="-25000" dirty="0" err="1">
                <a:latin typeface="Palatino"/>
                <a:ea typeface="ＭＳ Ｐゴシック" charset="0"/>
                <a:cs typeface="Palatino"/>
              </a:rPr>
              <a:t>k</a:t>
            </a:r>
            <a:r>
              <a:rPr lang="en-US" sz="2200" i="1" dirty="0" err="1">
                <a:latin typeface="Palatino"/>
                <a:ea typeface="ＭＳ Ｐゴシック" charset="0"/>
                <a:cs typeface="Palatino"/>
              </a:rPr>
              <a:t>x</a:t>
            </a:r>
            <a:r>
              <a:rPr lang="en-US" sz="2200" i="1" baseline="-25000" dirty="0" err="1">
                <a:latin typeface="Palatino"/>
                <a:ea typeface="ＭＳ Ｐゴシック" charset="0"/>
                <a:cs typeface="Palatino"/>
              </a:rPr>
              <a:t>ki</a:t>
            </a:r>
            <a:r>
              <a:rPr lang="en-US" sz="2200" dirty="0">
                <a:latin typeface="Palatino"/>
                <a:ea typeface="ＭＳ Ｐゴシック" charset="0"/>
                <a:cs typeface="Palatino"/>
              </a:rPr>
              <a:t> + </a:t>
            </a:r>
            <a:r>
              <a:rPr lang="en-US" sz="2200" i="1" dirty="0" err="1" smtClean="0">
                <a:latin typeface="Palatino"/>
                <a:ea typeface="ＭＳ Ｐゴシック" charset="0"/>
                <a:cs typeface="Palatino"/>
              </a:rPr>
              <a:t>ε</a:t>
            </a:r>
            <a:r>
              <a:rPr lang="en-US" sz="2200" i="1" baseline="-25000" dirty="0" err="1" smtClean="0">
                <a:latin typeface="Palatino"/>
                <a:ea typeface="ＭＳ Ｐゴシック" charset="0"/>
                <a:cs typeface="Palatino"/>
              </a:rPr>
              <a:t>i</a:t>
            </a:r>
            <a:endParaRPr lang="en-US" sz="2200" i="1" baseline="-25000" dirty="0" smtClean="0">
              <a:latin typeface="Palatino"/>
              <a:ea typeface="ＭＳ Ｐゴシック" charset="0"/>
              <a:cs typeface="Palatino"/>
            </a:endParaRPr>
          </a:p>
          <a:p>
            <a:pPr lvl="1">
              <a:buFont typeface="Wingdings" charset="2"/>
              <a:buChar char="Ø"/>
            </a:pPr>
            <a:r>
              <a:rPr lang="en-US" sz="2200" i="1" baseline="-25000" dirty="0" smtClean="0">
                <a:latin typeface="Palatino"/>
                <a:ea typeface="ＭＳ Ｐゴシック" charset="0"/>
                <a:cs typeface="Palatino"/>
              </a:rPr>
              <a:t> </a:t>
            </a:r>
            <a:r>
              <a:rPr lang="en-US" sz="2200" b="1" dirty="0">
                <a:latin typeface="Palatino"/>
                <a:ea typeface="ＭＳ Ｐゴシック" charset="0"/>
                <a:cs typeface="Palatino"/>
              </a:rPr>
              <a:t>y</a:t>
            </a:r>
            <a:r>
              <a:rPr lang="en-US" sz="2200" dirty="0">
                <a:latin typeface="Palatino"/>
                <a:ea typeface="ＭＳ Ｐゴシック" charset="0"/>
                <a:cs typeface="Palatino"/>
              </a:rPr>
              <a:t> = </a:t>
            </a:r>
            <a:r>
              <a:rPr lang="en-US" sz="2200" b="1" dirty="0">
                <a:latin typeface="Palatino"/>
                <a:ea typeface="ＭＳ Ｐゴシック" charset="0"/>
                <a:cs typeface="Palatino"/>
              </a:rPr>
              <a:t>Xβ</a:t>
            </a:r>
            <a:r>
              <a:rPr lang="en-US" sz="2200" dirty="0">
                <a:latin typeface="Palatino"/>
                <a:ea typeface="ＭＳ Ｐゴシック" charset="0"/>
                <a:cs typeface="Palatino"/>
              </a:rPr>
              <a:t> + </a:t>
            </a:r>
            <a:r>
              <a:rPr lang="en-US" sz="2200" b="1" dirty="0" err="1" smtClean="0">
                <a:latin typeface="Palatino"/>
                <a:ea typeface="ＭＳ Ｐゴシック" charset="0"/>
                <a:cs typeface="Palatino"/>
              </a:rPr>
              <a:t>ε</a:t>
            </a:r>
            <a:r>
              <a:rPr lang="en-US" sz="2200" b="1" dirty="0" smtClean="0">
                <a:latin typeface="Palatino"/>
                <a:ea typeface="ＭＳ Ｐゴシック" charset="0"/>
                <a:cs typeface="Palatino"/>
              </a:rPr>
              <a:t>, X </a:t>
            </a:r>
            <a:r>
              <a:rPr lang="en-US" sz="2200" dirty="0" smtClean="0">
                <a:latin typeface="Palatino"/>
                <a:cs typeface="Palatino"/>
              </a:rPr>
              <a:t>= [1, </a:t>
            </a:r>
            <a:r>
              <a:rPr lang="en-US" sz="2200" i="1" dirty="0" smtClean="0">
                <a:latin typeface="Palatino"/>
                <a:cs typeface="Palatino"/>
              </a:rPr>
              <a:t>x</a:t>
            </a:r>
            <a:r>
              <a:rPr lang="en-US" sz="2200" baseline="-25000" dirty="0" smtClean="0">
                <a:latin typeface="Palatino"/>
                <a:cs typeface="Palatino"/>
              </a:rPr>
              <a:t>1</a:t>
            </a:r>
            <a:r>
              <a:rPr lang="en-US" sz="2200" dirty="0">
                <a:latin typeface="Palatino"/>
                <a:cs typeface="Palatino"/>
              </a:rPr>
              <a:t>, </a:t>
            </a:r>
            <a:r>
              <a:rPr lang="en-US" sz="2200" i="1" dirty="0">
                <a:latin typeface="Palatino"/>
                <a:cs typeface="Palatino"/>
              </a:rPr>
              <a:t>x</a:t>
            </a:r>
            <a:r>
              <a:rPr lang="en-US" sz="2200" baseline="-25000" dirty="0">
                <a:latin typeface="Palatino"/>
                <a:cs typeface="Palatino"/>
              </a:rPr>
              <a:t>2</a:t>
            </a:r>
            <a:r>
              <a:rPr lang="en-US" sz="2200" dirty="0">
                <a:latin typeface="Palatino"/>
                <a:cs typeface="Palatino"/>
              </a:rPr>
              <a:t>, …, </a:t>
            </a:r>
            <a:r>
              <a:rPr lang="en-US" sz="2200" i="1" dirty="0" err="1">
                <a:latin typeface="Palatino"/>
                <a:cs typeface="Palatino"/>
              </a:rPr>
              <a:t>x</a:t>
            </a:r>
            <a:r>
              <a:rPr lang="en-US" sz="2200" i="1" baseline="-25000" dirty="0" err="1">
                <a:latin typeface="Palatino"/>
                <a:cs typeface="Palatino"/>
              </a:rPr>
              <a:t>k</a:t>
            </a:r>
            <a:r>
              <a:rPr lang="en-US" sz="2200" dirty="0">
                <a:latin typeface="Palatino"/>
                <a:cs typeface="Palatino"/>
              </a:rPr>
              <a:t>]</a:t>
            </a:r>
            <a:endParaRPr lang="en-US" sz="2200" b="1" dirty="0">
              <a:latin typeface="Palatino"/>
              <a:cs typeface="Palatino"/>
            </a:endParaRPr>
          </a:p>
          <a:p>
            <a:pPr lvl="1" eaLnBrk="1" hangingPunct="1">
              <a:buFont typeface="Wingdings" charset="2"/>
              <a:buChar char="Ø"/>
            </a:pPr>
            <a:r>
              <a:rPr lang="en-US" sz="2200" dirty="0" smtClean="0">
                <a:latin typeface="Palatino"/>
                <a:ea typeface="ＭＳ Ｐゴシック" charset="0"/>
                <a:cs typeface="Palatino"/>
              </a:rPr>
              <a:t>Assumption</a:t>
            </a:r>
          </a:p>
          <a:p>
            <a:pPr lvl="2">
              <a:buFont typeface="Courier New"/>
              <a:buChar char="o"/>
            </a:pPr>
            <a:r>
              <a:rPr lang="en-US" sz="2000" dirty="0" smtClean="0">
                <a:latin typeface="Palatino"/>
                <a:ea typeface="ＭＳ Ｐゴシック" charset="0"/>
                <a:cs typeface="Palatino"/>
              </a:rPr>
              <a:t>linearity</a:t>
            </a:r>
          </a:p>
          <a:p>
            <a:pPr lvl="2">
              <a:buFont typeface="Courier New"/>
              <a:buChar char="o"/>
            </a:pPr>
            <a:r>
              <a:rPr lang="en-US" sz="2000" dirty="0" smtClean="0">
                <a:latin typeface="Palatino"/>
                <a:ea typeface="ＭＳ Ｐゴシック" charset="0"/>
                <a:cs typeface="Palatino"/>
              </a:rPr>
              <a:t>white </a:t>
            </a:r>
            <a:r>
              <a:rPr lang="en-US" sz="2000" dirty="0">
                <a:latin typeface="Palatino"/>
                <a:ea typeface="ＭＳ Ｐゴシック" charset="0"/>
                <a:cs typeface="Palatino"/>
              </a:rPr>
              <a:t>noise (independence</a:t>
            </a:r>
            <a:r>
              <a:rPr lang="en-US" sz="2000" dirty="0" smtClean="0">
                <a:latin typeface="Palatino"/>
                <a:ea typeface="ＭＳ Ｐゴシック" charset="0"/>
                <a:cs typeface="Palatino"/>
              </a:rPr>
              <a:t>) and </a:t>
            </a:r>
          </a:p>
          <a:p>
            <a:pPr marL="914400" lvl="2" indent="0">
              <a:buNone/>
            </a:pPr>
            <a:r>
              <a:rPr lang="en-US" sz="2000" dirty="0" smtClean="0">
                <a:latin typeface="Palatino"/>
                <a:ea typeface="ＭＳ Ｐゴシック" charset="0"/>
                <a:cs typeface="Palatino"/>
              </a:rPr>
              <a:t>    </a:t>
            </a:r>
            <a:r>
              <a:rPr lang="en-US" sz="2000" dirty="0" err="1" smtClean="0">
                <a:latin typeface="Palatino"/>
                <a:ea typeface="ＭＳ Ｐゴシック" charset="0"/>
                <a:cs typeface="Palatino"/>
              </a:rPr>
              <a:t>Gaussianity</a:t>
            </a:r>
            <a:r>
              <a:rPr lang="en-US" sz="2000" dirty="0" smtClean="0">
                <a:latin typeface="Palatino"/>
                <a:ea typeface="ＭＳ Ｐゴシック" charset="0"/>
                <a:cs typeface="Palatino"/>
              </a:rPr>
              <a:t> </a:t>
            </a:r>
            <a:r>
              <a:rPr lang="en-US" sz="2000" b="1" dirty="0" err="1">
                <a:latin typeface="Palatino"/>
                <a:ea typeface="ＭＳ Ｐゴシック" charset="0"/>
                <a:cs typeface="Palatino"/>
              </a:rPr>
              <a:t>ε</a:t>
            </a:r>
            <a:r>
              <a:rPr lang="en-US" sz="2000" dirty="0">
                <a:latin typeface="Palatino"/>
                <a:ea typeface="ＭＳ Ｐゴシック" charset="0"/>
                <a:cs typeface="Palatino"/>
              </a:rPr>
              <a:t> ~ </a:t>
            </a:r>
            <a:r>
              <a:rPr lang="en-US" sz="2000" i="1" dirty="0">
                <a:latin typeface="Palatino"/>
                <a:ea typeface="ＭＳ Ｐゴシック" charset="0"/>
                <a:cs typeface="Palatino"/>
              </a:rPr>
              <a:t>N</a:t>
            </a:r>
            <a:r>
              <a:rPr lang="en-US" sz="2000" dirty="0">
                <a:latin typeface="Palatino"/>
                <a:ea typeface="ＭＳ Ｐゴシック" charset="0"/>
                <a:cs typeface="Palatino"/>
              </a:rPr>
              <a:t>(0, </a:t>
            </a:r>
            <a:r>
              <a:rPr lang="en-US" sz="2000" i="1" dirty="0">
                <a:latin typeface="Palatino"/>
                <a:ea typeface="ＭＳ Ｐゴシック" charset="0"/>
                <a:cs typeface="Palatino"/>
              </a:rPr>
              <a:t>σ</a:t>
            </a:r>
            <a:r>
              <a:rPr lang="en-US" sz="2000" baseline="30000" dirty="0">
                <a:latin typeface="Palatino"/>
                <a:ea typeface="ＭＳ Ｐゴシック" charset="0"/>
                <a:cs typeface="Palatino"/>
              </a:rPr>
              <a:t>2</a:t>
            </a:r>
            <a:r>
              <a:rPr lang="en-US" sz="2000" b="1" dirty="0">
                <a:latin typeface="Palatino"/>
                <a:ea typeface="ＭＳ Ｐゴシック" charset="0"/>
                <a:cs typeface="Palatino"/>
              </a:rPr>
              <a:t>I</a:t>
            </a:r>
            <a:r>
              <a:rPr lang="en-US" sz="2000" dirty="0">
                <a:latin typeface="Palatino"/>
                <a:ea typeface="ＭＳ Ｐゴシック" charset="0"/>
                <a:cs typeface="Palatino"/>
              </a:rPr>
              <a:t>)</a:t>
            </a:r>
          </a:p>
          <a:p>
            <a:pPr eaLnBrk="1" hangingPunct="1"/>
            <a:endParaRPr lang="en-US" sz="3200" dirty="0">
              <a:latin typeface="Palatino"/>
              <a:ea typeface="ＭＳ Ｐゴシック" charset="0"/>
              <a:cs typeface="Palatino"/>
            </a:endParaRPr>
          </a:p>
          <a:p>
            <a:pPr eaLnBrk="1" hangingPunct="1"/>
            <a:endParaRPr lang="en-US" sz="2400" dirty="0">
              <a:latin typeface="Helvetica" charset="0"/>
              <a:ea typeface="ＭＳ Ｐゴシック" charset="0"/>
              <a:cs typeface="ＭＳ Ｐゴシック" charset="0"/>
            </a:endParaRPr>
          </a:p>
          <a:p>
            <a:pPr eaLnBrk="1" hangingPunct="1"/>
            <a:endParaRPr lang="en-US" sz="2400" dirty="0">
              <a:latin typeface="Helvetica" charset="0"/>
              <a:ea typeface="ＭＳ Ｐゴシック" charset="0"/>
              <a:cs typeface="ＭＳ Ｐゴシック" charset="0"/>
            </a:endParaRPr>
          </a:p>
          <a:p>
            <a:pPr eaLnBrk="1" hangingPunct="1"/>
            <a:endParaRPr lang="en-US" sz="2400" dirty="0">
              <a:latin typeface="Helvetica" charset="0"/>
              <a:ea typeface="ＭＳ Ｐゴシック" charset="0"/>
              <a:cs typeface="ＭＳ Ｐゴシック" charset="0"/>
            </a:endParaRPr>
          </a:p>
          <a:p>
            <a:pPr eaLnBrk="1" hangingPunct="1"/>
            <a:endParaRPr lang="en-US" sz="2400" b="1" dirty="0">
              <a:latin typeface="Helvetica" charset="0"/>
              <a:ea typeface="ＭＳ Ｐゴシック" charset="0"/>
              <a:cs typeface="ＭＳ Ｐゴシック" charset="0"/>
            </a:endParaRPr>
          </a:p>
        </p:txBody>
      </p:sp>
      <p:pic>
        <p:nvPicPr>
          <p:cNvPr id="6147" name="Picture 1" descr="linear_regressio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0170" y="4972873"/>
            <a:ext cx="2695230" cy="177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B142ECA-B25A-7D4E-AE0A-E9B57F978545}" type="slidenum">
              <a:rPr lang="en-US" smtClean="0"/>
              <a:t>3</a:t>
            </a:fld>
            <a:endParaRPr lang="en-US"/>
          </a:p>
        </p:txBody>
      </p:sp>
    </p:spTree>
    <p:extLst>
      <p:ext uri="{BB962C8B-B14F-4D97-AF65-F5344CB8AC3E}">
        <p14:creationId xmlns:p14="http://schemas.microsoft.com/office/powerpoint/2010/main" val="343041475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smtClean="0">
                <a:latin typeface="Palatino"/>
                <a:ea typeface="ＭＳ Ｐゴシック" charset="0"/>
                <a:cs typeface="Palatino"/>
              </a:rPr>
              <a:t>No Constraint on IRF Shape: Pros + Cons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lnSpcReduction="10000"/>
          </a:bodyPr>
          <a:lstStyle/>
          <a:p>
            <a:pPr>
              <a:lnSpc>
                <a:spcPct val="95000"/>
              </a:lnSpc>
              <a:spcBef>
                <a:spcPct val="5000"/>
              </a:spcBef>
              <a:buSzTx/>
            </a:pPr>
            <a:r>
              <a:rPr lang="en-US" sz="2400" dirty="0" smtClean="0">
                <a:latin typeface="Palatino"/>
                <a:ea typeface="ＭＳ Ｐゴシック" charset="0"/>
                <a:cs typeface="Palatino"/>
              </a:rPr>
              <a:t>What is the approach good at?</a:t>
            </a:r>
            <a:endParaRPr lang="en-US" sz="2200" dirty="0" smtClean="0">
              <a:latin typeface="Palatino"/>
              <a:ea typeface="ＭＳ Ｐゴシック" charset="0"/>
              <a:cs typeface="Palatino"/>
            </a:endParaRPr>
          </a:p>
          <a:p>
            <a:pPr lvl="1">
              <a:lnSpc>
                <a:spcPct val="90000"/>
              </a:lnSpc>
              <a:buFont typeface="Wingdings" charset="2"/>
              <a:buChar char="Ø"/>
            </a:pPr>
            <a:r>
              <a:rPr lang="en-US" sz="2000" dirty="0" smtClean="0">
                <a:latin typeface="Palatino"/>
                <a:ea typeface="ＭＳ Ｐゴシック" charset="0"/>
                <a:cs typeface="Palatino"/>
              </a:rPr>
              <a:t>Usually for event-related experiments, but can be used for BLOCK</a:t>
            </a:r>
          </a:p>
          <a:p>
            <a:pPr lvl="2">
              <a:lnSpc>
                <a:spcPct val="90000"/>
              </a:lnSpc>
              <a:buFont typeface="Courier New"/>
              <a:buChar char="o"/>
            </a:pPr>
            <a:r>
              <a:rPr lang="en-US" sz="1600" dirty="0">
                <a:latin typeface="Palatino"/>
                <a:ea typeface="ＭＳ Ｐゴシック" charset="0"/>
                <a:cs typeface="Palatino"/>
              </a:rPr>
              <a:t>Multiple basis functions for </a:t>
            </a:r>
            <a:r>
              <a:rPr lang="en-US" sz="1600" dirty="0" smtClean="0">
                <a:latin typeface="Palatino"/>
                <a:ea typeface="ＭＳ Ｐゴシック" charset="0"/>
                <a:cs typeface="Palatino"/>
              </a:rPr>
              <a:t>blocks: within-block attenuation</a:t>
            </a:r>
          </a:p>
          <a:p>
            <a:pPr lvl="1">
              <a:lnSpc>
                <a:spcPct val="90000"/>
              </a:lnSpc>
              <a:buFont typeface="Wingdings" charset="2"/>
              <a:buChar char="Ø"/>
            </a:pPr>
            <a:r>
              <a:rPr lang="en-US" sz="2000" dirty="0" smtClean="0">
                <a:latin typeface="Palatino"/>
                <a:ea typeface="ＭＳ Ｐゴシック" charset="0"/>
                <a:cs typeface="Palatino"/>
              </a:rPr>
              <a:t>Likely to have </a:t>
            </a:r>
            <a:r>
              <a:rPr lang="en-US" sz="2200" dirty="0" smtClean="0">
                <a:latin typeface="Palatino"/>
                <a:ea typeface="ＭＳ Ｐゴシック" charset="0"/>
                <a:cs typeface="Palatino"/>
              </a:rPr>
              <a:t>more accurate estimate on HDR shape across</a:t>
            </a:r>
          </a:p>
          <a:p>
            <a:pPr lvl="2">
              <a:lnSpc>
                <a:spcPct val="90000"/>
              </a:lnSpc>
              <a:buFont typeface="Courier New"/>
              <a:buChar char="o"/>
            </a:pPr>
            <a:r>
              <a:rPr lang="en-US" sz="2000" dirty="0">
                <a:solidFill>
                  <a:prstClr val="black"/>
                </a:solidFill>
                <a:latin typeface="Palatino"/>
                <a:ea typeface="ＭＳ Ｐゴシック" charset="0"/>
                <a:cs typeface="Palatino"/>
              </a:rPr>
              <a:t>s</a:t>
            </a:r>
            <a:r>
              <a:rPr lang="en-US" sz="2000" dirty="0" smtClean="0">
                <a:solidFill>
                  <a:prstClr val="black"/>
                </a:solidFill>
                <a:latin typeface="Palatino"/>
                <a:ea typeface="ＭＳ Ｐゴシック" charset="0"/>
                <a:cs typeface="Palatino"/>
              </a:rPr>
              <a:t>ubject</a:t>
            </a:r>
          </a:p>
          <a:p>
            <a:pPr lvl="2">
              <a:lnSpc>
                <a:spcPct val="90000"/>
              </a:lnSpc>
              <a:buFont typeface="Courier New"/>
              <a:buChar char="o"/>
            </a:pPr>
            <a:r>
              <a:rPr lang="en-US" sz="2000" dirty="0" smtClean="0">
                <a:solidFill>
                  <a:prstClr val="black"/>
                </a:solidFill>
                <a:latin typeface="Palatino"/>
                <a:ea typeface="ＭＳ Ｐゴシック" charset="0"/>
                <a:cs typeface="Palatino"/>
              </a:rPr>
              <a:t>conditions/tasks</a:t>
            </a:r>
          </a:p>
          <a:p>
            <a:pPr lvl="2">
              <a:lnSpc>
                <a:spcPct val="90000"/>
              </a:lnSpc>
              <a:buFont typeface="Courier New"/>
              <a:buChar char="o"/>
            </a:pPr>
            <a:r>
              <a:rPr lang="en-US" sz="2000" dirty="0">
                <a:solidFill>
                  <a:prstClr val="black"/>
                </a:solidFill>
                <a:latin typeface="Palatino"/>
                <a:ea typeface="ＭＳ Ｐゴシック" charset="0"/>
                <a:cs typeface="Palatino"/>
              </a:rPr>
              <a:t>b</a:t>
            </a:r>
            <a:r>
              <a:rPr lang="en-US" sz="2000" dirty="0" smtClean="0">
                <a:solidFill>
                  <a:prstClr val="black"/>
                </a:solidFill>
                <a:latin typeface="Palatino"/>
                <a:ea typeface="ＭＳ Ｐゴシック" charset="0"/>
                <a:cs typeface="Palatino"/>
              </a:rPr>
              <a:t>rain regions</a:t>
            </a:r>
            <a:endParaRPr lang="en-US" sz="2000" dirty="0">
              <a:solidFill>
                <a:prstClr val="black"/>
              </a:solidFill>
              <a:latin typeface="Palatino"/>
              <a:ea typeface="ＭＳ Ｐゴシック" charset="0"/>
              <a:cs typeface="Palatino"/>
            </a:endParaRPr>
          </a:p>
          <a:p>
            <a:pPr lvl="1">
              <a:lnSpc>
                <a:spcPct val="90000"/>
              </a:lnSpc>
              <a:buFont typeface="Wingdings" charset="2"/>
              <a:buChar char="Ø"/>
            </a:pPr>
            <a:r>
              <a:rPr lang="en-US" sz="2000" dirty="0">
                <a:latin typeface="Palatino"/>
                <a:ea typeface="ＭＳ Ｐゴシック" charset="0"/>
                <a:cs typeface="Palatino"/>
              </a:rPr>
              <a:t>L</a:t>
            </a:r>
            <a:r>
              <a:rPr lang="en-US" sz="2000" dirty="0" smtClean="0">
                <a:latin typeface="Palatino"/>
                <a:ea typeface="ＭＳ Ｐゴシック" charset="0"/>
                <a:cs typeface="Palatino"/>
              </a:rPr>
              <a:t>ikely to have b</a:t>
            </a:r>
            <a:r>
              <a:rPr lang="en-US" sz="2200" dirty="0" smtClean="0">
                <a:latin typeface="Palatino"/>
                <a:ea typeface="ＭＳ Ｐゴシック" charset="0"/>
                <a:cs typeface="Palatino"/>
              </a:rPr>
              <a:t>etter model fit</a:t>
            </a:r>
          </a:p>
          <a:p>
            <a:pPr lvl="1">
              <a:lnSpc>
                <a:spcPct val="90000"/>
              </a:lnSpc>
              <a:buFont typeface="Wingdings" charset="2"/>
              <a:buChar char="Ø"/>
            </a:pPr>
            <a:r>
              <a:rPr lang="en-US" sz="2000" dirty="0">
                <a:latin typeface="Palatino"/>
                <a:ea typeface="ＭＳ Ｐゴシック" charset="0"/>
                <a:cs typeface="Palatino"/>
              </a:rPr>
              <a:t>L</a:t>
            </a:r>
            <a:r>
              <a:rPr lang="en-US" sz="2000" dirty="0" smtClean="0">
                <a:latin typeface="Palatino"/>
                <a:ea typeface="ＭＳ Ｐゴシック" charset="0"/>
                <a:cs typeface="Palatino"/>
              </a:rPr>
              <a:t>ikely to be s</a:t>
            </a:r>
            <a:r>
              <a:rPr lang="en-US" sz="2200" dirty="0" smtClean="0">
                <a:latin typeface="Palatino"/>
                <a:ea typeface="ＭＳ Ｐゴシック" charset="0"/>
                <a:cs typeface="Palatino"/>
              </a:rPr>
              <a:t>tatistically more powerful on test significance</a:t>
            </a:r>
          </a:p>
          <a:p>
            <a:pPr lvl="1">
              <a:lnSpc>
                <a:spcPct val="90000"/>
              </a:lnSpc>
              <a:buFont typeface="Wingdings" charset="2"/>
              <a:buChar char="Ø"/>
            </a:pPr>
            <a:r>
              <a:rPr lang="en-US" sz="2200" dirty="0" smtClean="0">
                <a:latin typeface="Palatino"/>
                <a:ea typeface="ＭＳ Ｐゴシック" charset="0"/>
                <a:cs typeface="Palatino"/>
              </a:rPr>
              <a:t>For block design, may detect within-block attenuation</a:t>
            </a:r>
          </a:p>
          <a:p>
            <a:pPr lvl="2">
              <a:lnSpc>
                <a:spcPct val="90000"/>
              </a:lnSpc>
              <a:buFont typeface="Courier New"/>
              <a:buChar char="o"/>
            </a:pPr>
            <a:r>
              <a:rPr lang="en-US" sz="2000" dirty="0" smtClean="0">
                <a:latin typeface="Palatino"/>
                <a:ea typeface="ＭＳ Ｐゴシック" charset="0"/>
                <a:cs typeface="Palatino"/>
              </a:rPr>
              <a:t>Cross-block attenuation?</a:t>
            </a:r>
          </a:p>
          <a:p>
            <a:pPr>
              <a:lnSpc>
                <a:spcPct val="95000"/>
              </a:lnSpc>
              <a:spcBef>
                <a:spcPct val="5000"/>
              </a:spcBef>
              <a:buSzTx/>
            </a:pPr>
            <a:r>
              <a:rPr lang="en-US" sz="2400" dirty="0" smtClean="0">
                <a:latin typeface="Palatino"/>
                <a:ea typeface="ＭＳ Ｐゴシック" charset="0"/>
                <a:cs typeface="Palatino"/>
              </a:rPr>
              <a:t>Why is the approach not popular?</a:t>
            </a:r>
            <a:endParaRPr lang="en-US" sz="2200" dirty="0" smtClean="0">
              <a:latin typeface="Palatino"/>
              <a:ea typeface="ＭＳ Ｐゴシック" charset="0"/>
              <a:cs typeface="Palatino"/>
            </a:endParaRPr>
          </a:p>
          <a:p>
            <a:pPr lvl="1">
              <a:lnSpc>
                <a:spcPct val="90000"/>
              </a:lnSpc>
              <a:buFont typeface="Wingdings" charset="2"/>
              <a:buChar char="Ø"/>
            </a:pPr>
            <a:r>
              <a:rPr lang="en-US" sz="2000" dirty="0" smtClean="0">
                <a:latin typeface="Palatino"/>
                <a:ea typeface="ＭＳ Ｐゴシック" charset="0"/>
                <a:cs typeface="Palatino"/>
              </a:rPr>
              <a:t>Difficult to summarize at group level</a:t>
            </a:r>
          </a:p>
          <a:p>
            <a:pPr lvl="1">
              <a:lnSpc>
                <a:spcPct val="90000"/>
              </a:lnSpc>
              <a:buFont typeface="Wingdings" charset="2"/>
              <a:buChar char="Ø"/>
            </a:pPr>
            <a:r>
              <a:rPr lang="en-US" sz="2000" dirty="0" smtClean="0">
                <a:latin typeface="Palatino"/>
                <a:ea typeface="ＭＳ Ｐゴシック" charset="0"/>
                <a:cs typeface="Palatino"/>
              </a:rPr>
              <a:t>A few times more </a:t>
            </a:r>
            <a:r>
              <a:rPr lang="en-US" sz="2000" dirty="0" err="1" smtClean="0">
                <a:latin typeface="Palatino"/>
                <a:ea typeface="ＭＳ Ｐゴシック" charset="0"/>
                <a:cs typeface="Palatino"/>
              </a:rPr>
              <a:t>regressors</a:t>
            </a:r>
            <a:r>
              <a:rPr lang="en-US" sz="2000" dirty="0" smtClean="0">
                <a:latin typeface="Palatino"/>
                <a:ea typeface="ＭＳ Ｐゴシック" charset="0"/>
                <a:cs typeface="Palatino"/>
              </a:rPr>
              <a:t> than alternatives: DF’s</a:t>
            </a:r>
          </a:p>
          <a:p>
            <a:pPr lvl="1">
              <a:lnSpc>
                <a:spcPct val="90000"/>
              </a:lnSpc>
              <a:buFont typeface="Wingdings" charset="2"/>
              <a:buChar char="Ø"/>
            </a:pPr>
            <a:r>
              <a:rPr lang="en-US" sz="2000" dirty="0" smtClean="0">
                <a:latin typeface="Palatino"/>
                <a:ea typeface="ＭＳ Ｐゴシック" charset="0"/>
                <a:cs typeface="Palatino"/>
              </a:rPr>
              <a:t>Risk of highly correlated </a:t>
            </a:r>
            <a:r>
              <a:rPr lang="en-US" sz="2000" dirty="0" err="1" smtClean="0">
                <a:latin typeface="Palatino"/>
                <a:ea typeface="ＭＳ Ｐゴシック" charset="0"/>
                <a:cs typeface="Palatino"/>
              </a:rPr>
              <a:t>regressors</a:t>
            </a:r>
            <a:r>
              <a:rPr lang="en-US" sz="2000" dirty="0" smtClean="0">
                <a:latin typeface="Palatino"/>
                <a:ea typeface="ＭＳ Ｐゴシック" charset="0"/>
                <a:cs typeface="Palatino"/>
              </a:rPr>
              <a:t>: Multicollinearity</a:t>
            </a:r>
          </a:p>
          <a:p>
            <a:pPr lvl="2">
              <a:lnSpc>
                <a:spcPct val="90000"/>
              </a:lnSpc>
              <a:buFont typeface="Courier New"/>
              <a:buChar char="o"/>
            </a:pPr>
            <a:r>
              <a:rPr lang="en-US" sz="2000" dirty="0" smtClean="0">
                <a:solidFill>
                  <a:prstClr val="black"/>
                </a:solidFill>
                <a:latin typeface="Palatino"/>
                <a:ea typeface="ＭＳ Ｐゴシック" charset="0"/>
                <a:cs typeface="Palatino"/>
              </a:rPr>
              <a:t>May change the number of basis functions</a:t>
            </a:r>
            <a:endParaRPr lang="en-US" sz="1600" dirty="0" smtClean="0">
              <a:latin typeface="Palatino"/>
              <a:ea typeface="ＭＳ Ｐゴシック" charset="0"/>
              <a:cs typeface="Palatino"/>
            </a:endParaRPr>
          </a:p>
          <a:p>
            <a:pPr lvl="1">
              <a:lnSpc>
                <a:spcPct val="90000"/>
              </a:lnSpc>
              <a:buFont typeface="Wingdings" charset="2"/>
              <a:buChar char="Ø"/>
            </a:pPr>
            <a:r>
              <a:rPr lang="en-US" sz="2000" dirty="0" err="1">
                <a:latin typeface="Palatino"/>
                <a:ea typeface="ＭＳ Ｐゴシック" charset="0"/>
                <a:cs typeface="Palatino"/>
              </a:rPr>
              <a:t>O</a:t>
            </a:r>
            <a:r>
              <a:rPr lang="en-US" sz="2000" dirty="0" err="1" smtClean="0">
                <a:latin typeface="Palatino"/>
                <a:ea typeface="ＭＳ Ｐゴシック" charset="0"/>
                <a:cs typeface="Palatino"/>
              </a:rPr>
              <a:t>verfitting</a:t>
            </a:r>
            <a:r>
              <a:rPr lang="en-US" sz="2000" dirty="0" smtClean="0">
                <a:latin typeface="Palatino"/>
                <a:ea typeface="ＭＳ Ｐゴシック" charset="0"/>
                <a:cs typeface="Palatino"/>
              </a:rPr>
              <a:t>: picking up something (head motion) unrelated to HDR</a:t>
            </a:r>
            <a:endParaRPr lang="en-US" sz="20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30</a:t>
            </a:fld>
            <a:endParaRPr lang="en-US"/>
          </a:p>
        </p:txBody>
      </p:sp>
    </p:spTree>
    <p:extLst>
      <p:ext uri="{BB962C8B-B14F-4D97-AF65-F5344CB8AC3E}">
        <p14:creationId xmlns:p14="http://schemas.microsoft.com/office/powerpoint/2010/main" val="266350340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a:latin typeface="Palatino"/>
                <a:ea typeface="ＭＳ Ｐゴシック" charset="0"/>
                <a:cs typeface="Palatino"/>
              </a:rPr>
              <a:t>Moderate </a:t>
            </a:r>
            <a:r>
              <a:rPr lang="en-US" sz="3600" dirty="0" smtClean="0">
                <a:latin typeface="Palatino"/>
                <a:ea typeface="ＭＳ Ｐゴシック" charset="0"/>
                <a:cs typeface="Palatino"/>
              </a:rPr>
              <a:t>Approach</a:t>
            </a:r>
            <a:r>
              <a:rPr lang="en-US" sz="3600" dirty="0">
                <a:latin typeface="Palatino"/>
                <a:ea typeface="ＭＳ Ｐゴシック" charset="0"/>
                <a:cs typeface="Palatino"/>
              </a:rPr>
              <a:t>: </a:t>
            </a:r>
            <a:r>
              <a:rPr lang="en-US" sz="3600" dirty="0" smtClean="0">
                <a:latin typeface="Palatino"/>
                <a:ea typeface="ＭＳ Ｐゴシック" charset="0"/>
                <a:cs typeface="Palatino"/>
              </a:rPr>
              <a:t>SPMG1</a:t>
            </a:r>
            <a:r>
              <a:rPr lang="en-US" sz="3600" dirty="0">
                <a:latin typeface="Palatino"/>
                <a:ea typeface="ＭＳ Ｐゴシック" charset="0"/>
                <a:cs typeface="Palatino"/>
              </a:rPr>
              <a:t>/2/3</a:t>
            </a:r>
            <a:endParaRPr lang="en-US" dirty="0">
              <a:latin typeface="Palatino"/>
              <a:ea typeface="ＭＳ Ｐゴシック" charset="0"/>
              <a:cs typeface="Palatino"/>
            </a:endParaRPr>
          </a:p>
        </p:txBody>
      </p:sp>
      <p:sp>
        <p:nvSpPr>
          <p:cNvPr id="23554" name="Rectangle 3"/>
          <p:cNvSpPr>
            <a:spLocks noGrp="1" noChangeArrowheads="1"/>
          </p:cNvSpPr>
          <p:nvPr>
            <p:ph type="body" idx="1"/>
          </p:nvPr>
        </p:nvSpPr>
        <p:spPr>
          <a:xfrm>
            <a:off x="184150" y="858838"/>
            <a:ext cx="8761413" cy="5737225"/>
          </a:xfrm>
        </p:spPr>
        <p:txBody>
          <a:bodyPr/>
          <a:lstStyle/>
          <a:p>
            <a:pPr eaLnBrk="1" hangingPunct="1">
              <a:lnSpc>
                <a:spcPct val="105000"/>
              </a:lnSpc>
            </a:pPr>
            <a:r>
              <a:rPr lang="en-US" sz="2800" dirty="0" smtClean="0">
                <a:latin typeface="Palatino"/>
                <a:ea typeface="ＭＳ Ｐゴシック" charset="0"/>
                <a:cs typeface="Palatino"/>
              </a:rPr>
              <a:t>Balance in shape flexibility and basis functions</a:t>
            </a:r>
            <a:endParaRPr lang="en-US" sz="2800" dirty="0">
              <a:latin typeface="Palatino"/>
              <a:ea typeface="ＭＳ Ｐゴシック" charset="0"/>
              <a:cs typeface="Palatino"/>
            </a:endParaRPr>
          </a:p>
          <a:p>
            <a:pPr lvl="1" eaLnBrk="1" hangingPunct="1">
              <a:lnSpc>
                <a:spcPct val="105000"/>
              </a:lnSpc>
            </a:pPr>
            <a:r>
              <a:rPr lang="en-US" sz="2400" dirty="0">
                <a:latin typeface="Palatino"/>
                <a:ea typeface="ＭＳ Ｐゴシック" charset="0"/>
                <a:cs typeface="Palatino"/>
              </a:rPr>
              <a:t>Constrain the HDR shape with a principal basis function</a:t>
            </a:r>
          </a:p>
          <a:p>
            <a:pPr lvl="2" eaLnBrk="1" hangingPunct="1">
              <a:lnSpc>
                <a:spcPct val="105000"/>
              </a:lnSpc>
            </a:pPr>
            <a:r>
              <a:rPr lang="en-US" sz="2000" dirty="0">
                <a:latin typeface="Palatino"/>
                <a:ea typeface="ＭＳ Ｐゴシック" charset="0"/>
                <a:cs typeface="Palatino"/>
              </a:rPr>
              <a:t>SPMG1 (similar to GAM in AFNI): </a:t>
            </a:r>
            <a:r>
              <a:rPr lang="en-US" sz="2000" i="1" dirty="0">
                <a:latin typeface="Palatino"/>
                <a:ea typeface="ＭＳ Ｐゴシック" charset="0"/>
                <a:cs typeface="Palatino"/>
              </a:rPr>
              <a:t>e</a:t>
            </a:r>
            <a:r>
              <a:rPr lang="en-US" sz="2000" baseline="30000" dirty="0">
                <a:latin typeface="Palatino"/>
                <a:ea typeface="ＭＳ Ｐゴシック" charset="0"/>
                <a:cs typeface="Palatino"/>
              </a:rPr>
              <a:t>-</a:t>
            </a:r>
            <a:r>
              <a:rPr lang="en-US" sz="2000" i="1" baseline="30000" dirty="0">
                <a:latin typeface="Palatino"/>
                <a:ea typeface="ＭＳ Ｐゴシック" charset="0"/>
                <a:cs typeface="Palatino"/>
              </a:rPr>
              <a:t>t</a:t>
            </a:r>
            <a:r>
              <a:rPr lang="en-US" sz="2000" dirty="0">
                <a:latin typeface="Palatino"/>
                <a:ea typeface="ＭＳ Ｐゴシック" charset="0"/>
                <a:cs typeface="Palatino"/>
              </a:rPr>
              <a:t>(</a:t>
            </a:r>
            <a:r>
              <a:rPr lang="en-US" sz="2000" i="1" dirty="0">
                <a:latin typeface="Palatino"/>
                <a:ea typeface="ＭＳ Ｐゴシック" charset="0"/>
                <a:cs typeface="Palatino"/>
              </a:rPr>
              <a:t>a</a:t>
            </a:r>
            <a:r>
              <a:rPr lang="en-US" sz="2000" baseline="-25000" dirty="0">
                <a:latin typeface="Palatino"/>
                <a:ea typeface="ＭＳ Ｐゴシック" charset="0"/>
                <a:cs typeface="Palatino"/>
              </a:rPr>
              <a:t>1</a:t>
            </a:r>
            <a:r>
              <a:rPr lang="en-US" sz="2000" i="1" dirty="0">
                <a:latin typeface="Palatino"/>
                <a:ea typeface="ＭＳ Ｐゴシック" charset="0"/>
                <a:cs typeface="Palatino"/>
              </a:rPr>
              <a:t>t</a:t>
            </a:r>
            <a:r>
              <a:rPr lang="en-US" sz="2000" i="1" baseline="30000" dirty="0">
                <a:latin typeface="Palatino"/>
                <a:ea typeface="ＭＳ Ｐゴシック" charset="0"/>
                <a:cs typeface="Palatino"/>
              </a:rPr>
              <a:t>p</a:t>
            </a:r>
            <a:r>
              <a:rPr lang="en-US" sz="2000" baseline="30000" dirty="0">
                <a:latin typeface="Palatino"/>
                <a:ea typeface="ＭＳ Ｐゴシック" charset="0"/>
                <a:cs typeface="Palatino"/>
              </a:rPr>
              <a:t>1</a:t>
            </a:r>
            <a:r>
              <a:rPr lang="en-US" sz="2000" dirty="0">
                <a:latin typeface="Palatino"/>
                <a:ea typeface="ＭＳ Ｐゴシック" charset="0"/>
                <a:cs typeface="Palatino"/>
              </a:rPr>
              <a:t>-</a:t>
            </a:r>
            <a:r>
              <a:rPr lang="en-US" sz="2000" i="1" dirty="0">
                <a:latin typeface="Palatino"/>
                <a:ea typeface="ＭＳ Ｐゴシック" charset="0"/>
                <a:cs typeface="Palatino"/>
              </a:rPr>
              <a:t>a</a:t>
            </a:r>
            <a:r>
              <a:rPr lang="en-US" sz="2000" baseline="-25000" dirty="0">
                <a:latin typeface="Palatino"/>
                <a:ea typeface="ＭＳ Ｐゴシック" charset="0"/>
                <a:cs typeface="Palatino"/>
              </a:rPr>
              <a:t>2</a:t>
            </a:r>
            <a:r>
              <a:rPr lang="en-US" sz="2000" dirty="0">
                <a:latin typeface="Palatino"/>
                <a:ea typeface="ＭＳ Ｐゴシック" charset="0"/>
                <a:cs typeface="Palatino"/>
              </a:rPr>
              <a:t>*</a:t>
            </a:r>
            <a:r>
              <a:rPr lang="en-US" sz="2000" i="1" dirty="0">
                <a:latin typeface="Palatino"/>
                <a:ea typeface="ＭＳ Ｐゴシック" charset="0"/>
                <a:cs typeface="Palatino"/>
              </a:rPr>
              <a:t>t</a:t>
            </a:r>
            <a:r>
              <a:rPr lang="en-US" sz="2000" i="1" baseline="30000" dirty="0">
                <a:latin typeface="Palatino"/>
                <a:ea typeface="ＭＳ Ｐゴシック" charset="0"/>
                <a:cs typeface="Palatino"/>
              </a:rPr>
              <a:t>p</a:t>
            </a:r>
            <a:r>
              <a:rPr lang="en-US" sz="2000" baseline="30000" dirty="0">
                <a:latin typeface="Palatino"/>
                <a:ea typeface="ＭＳ Ｐゴシック" charset="0"/>
                <a:cs typeface="Palatino"/>
              </a:rPr>
              <a:t>2</a:t>
            </a:r>
            <a:r>
              <a:rPr lang="en-US" sz="2000" dirty="0">
                <a:latin typeface="Palatino"/>
                <a:ea typeface="ＭＳ Ｐゴシック" charset="0"/>
                <a:cs typeface="Palatino"/>
              </a:rPr>
              <a:t>) where                        </a:t>
            </a:r>
            <a:r>
              <a:rPr lang="en-US" sz="2000" i="1" dirty="0">
                <a:latin typeface="Palatino"/>
                <a:ea typeface="ＭＳ Ｐゴシック" charset="0"/>
                <a:cs typeface="Palatino"/>
              </a:rPr>
              <a:t>a</a:t>
            </a:r>
            <a:r>
              <a:rPr lang="en-US" sz="2000" baseline="-25000" dirty="0">
                <a:latin typeface="Palatino"/>
                <a:ea typeface="ＭＳ Ｐゴシック" charset="0"/>
                <a:cs typeface="Palatino"/>
              </a:rPr>
              <a:t>1</a:t>
            </a:r>
            <a:r>
              <a:rPr lang="en-US" sz="2000" dirty="0">
                <a:latin typeface="Palatino"/>
                <a:ea typeface="ＭＳ Ｐゴシック" charset="0"/>
                <a:cs typeface="Palatino"/>
              </a:rPr>
              <a:t> = 0.0083333333  </a:t>
            </a:r>
            <a:r>
              <a:rPr lang="en-US" sz="2000" i="1" dirty="0">
                <a:latin typeface="Palatino"/>
                <a:ea typeface="ＭＳ Ｐゴシック" charset="0"/>
                <a:cs typeface="Palatino"/>
              </a:rPr>
              <a:t>p</a:t>
            </a:r>
            <a:r>
              <a:rPr lang="en-US" sz="2000" dirty="0">
                <a:latin typeface="Palatino"/>
                <a:ea typeface="ＭＳ Ｐゴシック" charset="0"/>
                <a:cs typeface="Palatino"/>
              </a:rPr>
              <a:t>1 = 5  (main positive lobe) </a:t>
            </a:r>
          </a:p>
          <a:p>
            <a:pPr lvl="2" eaLnBrk="1" hangingPunct="1">
              <a:lnSpc>
                <a:spcPct val="105000"/>
              </a:lnSpc>
              <a:buFontTx/>
              <a:buNone/>
            </a:pPr>
            <a:r>
              <a:rPr lang="en-US" sz="2000" dirty="0">
                <a:latin typeface="Palatino"/>
                <a:ea typeface="ＭＳ Ｐゴシック" charset="0"/>
                <a:cs typeface="Palatino"/>
              </a:rPr>
              <a:t>  </a:t>
            </a:r>
            <a:r>
              <a:rPr lang="en-US" sz="2000" dirty="0" smtClean="0">
                <a:latin typeface="Palatino"/>
                <a:ea typeface="ＭＳ Ｐゴシック" charset="0"/>
                <a:cs typeface="Palatino"/>
              </a:rPr>
              <a:t>  </a:t>
            </a:r>
            <a:r>
              <a:rPr lang="en-US" sz="2000" i="1" dirty="0" smtClean="0">
                <a:latin typeface="Palatino"/>
                <a:ea typeface="ＭＳ Ｐゴシック" charset="0"/>
                <a:cs typeface="Palatino"/>
              </a:rPr>
              <a:t>a</a:t>
            </a:r>
            <a:r>
              <a:rPr lang="en-US" sz="2000" baseline="-25000" dirty="0" smtClean="0">
                <a:latin typeface="Palatino"/>
                <a:ea typeface="ＭＳ Ｐゴシック" charset="0"/>
                <a:cs typeface="Palatino"/>
              </a:rPr>
              <a:t>2</a:t>
            </a:r>
            <a:r>
              <a:rPr lang="en-US" sz="2000" dirty="0" smtClean="0">
                <a:latin typeface="Palatino"/>
                <a:ea typeface="ＭＳ Ｐゴシック" charset="0"/>
                <a:cs typeface="Palatino"/>
              </a:rPr>
              <a:t> </a:t>
            </a:r>
            <a:r>
              <a:rPr lang="en-US" sz="2000" dirty="0">
                <a:latin typeface="Palatino"/>
                <a:ea typeface="ＭＳ Ｐゴシック" charset="0"/>
                <a:cs typeface="Palatino"/>
              </a:rPr>
              <a:t>= 1.274527e-13  </a:t>
            </a:r>
            <a:r>
              <a:rPr lang="en-US" sz="2000" i="1" dirty="0">
                <a:latin typeface="Palatino"/>
                <a:ea typeface="ＭＳ Ｐゴシック" charset="0"/>
                <a:cs typeface="Palatino"/>
              </a:rPr>
              <a:t>p</a:t>
            </a:r>
            <a:r>
              <a:rPr lang="en-US" sz="2000" dirty="0">
                <a:latin typeface="Palatino"/>
                <a:ea typeface="ＭＳ Ｐゴシック" charset="0"/>
                <a:cs typeface="Palatino"/>
              </a:rPr>
              <a:t>2 = 15 (undershoot part) </a:t>
            </a:r>
          </a:p>
          <a:p>
            <a:pPr lvl="1" eaLnBrk="1" hangingPunct="1">
              <a:lnSpc>
                <a:spcPct val="105000"/>
              </a:lnSpc>
            </a:pPr>
            <a:r>
              <a:rPr lang="en-US" sz="2400" dirty="0" smtClean="0">
                <a:latin typeface="Palatino"/>
                <a:ea typeface="ＭＳ Ｐゴシック" charset="0"/>
                <a:cs typeface="Palatino"/>
              </a:rPr>
              <a:t>2 or 3 basis functions: </a:t>
            </a:r>
            <a:r>
              <a:rPr lang="en-US" sz="2400" dirty="0">
                <a:latin typeface="Palatino"/>
                <a:ea typeface="ＭＳ Ｐゴシック" charset="0"/>
                <a:cs typeface="Palatino"/>
              </a:rPr>
              <a:t>parsimonious, economical</a:t>
            </a:r>
          </a:p>
          <a:p>
            <a:pPr lvl="2" eaLnBrk="1" hangingPunct="1">
              <a:lnSpc>
                <a:spcPct val="105000"/>
              </a:lnSpc>
            </a:pPr>
            <a:r>
              <a:rPr lang="en-US" sz="2000" dirty="0">
                <a:latin typeface="Palatino"/>
                <a:ea typeface="ＭＳ Ｐゴシック" charset="0"/>
                <a:cs typeface="Palatino"/>
              </a:rPr>
              <a:t>SPMG1+SPMG2+SPMG3</a:t>
            </a:r>
          </a:p>
          <a:p>
            <a:pPr lvl="2" eaLnBrk="1" hangingPunct="1">
              <a:lnSpc>
                <a:spcPct val="105000"/>
              </a:lnSpc>
            </a:pPr>
            <a:r>
              <a:rPr lang="en-US" sz="2000" dirty="0">
                <a:latin typeface="Palatino"/>
                <a:ea typeface="ＭＳ Ｐゴシック" charset="0"/>
                <a:cs typeface="Palatino"/>
              </a:rPr>
              <a:t>SPMG2: temporal derivative capturing differences in peak latency</a:t>
            </a:r>
          </a:p>
          <a:p>
            <a:pPr lvl="2" eaLnBrk="1" hangingPunct="1">
              <a:lnSpc>
                <a:spcPct val="105000"/>
              </a:lnSpc>
            </a:pPr>
            <a:r>
              <a:rPr lang="en-US" sz="2000" dirty="0">
                <a:latin typeface="Palatino"/>
                <a:ea typeface="ＭＳ Ｐゴシック" charset="0"/>
                <a:cs typeface="Palatino"/>
              </a:rPr>
              <a:t>SPMG3: dispersion derivative capturing differences in peak duration</a:t>
            </a:r>
          </a:p>
          <a:p>
            <a:pPr lvl="1" eaLnBrk="1" hangingPunct="1">
              <a:lnSpc>
                <a:spcPct val="105000"/>
              </a:lnSpc>
            </a:pPr>
            <a:endParaRPr lang="en-US" sz="2400" dirty="0">
              <a:latin typeface="Palatino"/>
              <a:ea typeface="ＭＳ Ｐゴシック" charset="0"/>
              <a:cs typeface="Palatino"/>
            </a:endParaRPr>
          </a:p>
          <a:p>
            <a:pPr lvl="1" eaLnBrk="1" hangingPunct="1">
              <a:lnSpc>
                <a:spcPct val="105000"/>
              </a:lnSpc>
            </a:pPr>
            <a:endParaRPr lang="en-US" sz="2400" dirty="0">
              <a:latin typeface="Palatino"/>
              <a:ea typeface="ＭＳ Ｐゴシック" charset="0"/>
              <a:cs typeface="Palatino"/>
            </a:endParaRPr>
          </a:p>
          <a:p>
            <a:pPr eaLnBrk="1" hangingPunct="1">
              <a:lnSpc>
                <a:spcPct val="105000"/>
              </a:lnSpc>
              <a:buFont typeface="Times" charset="0"/>
              <a:buNone/>
            </a:pPr>
            <a:endParaRPr lang="en-US" sz="2400" b="1" baseline="-25000" dirty="0">
              <a:solidFill>
                <a:srgbClr val="1218A4"/>
              </a:solidFill>
              <a:latin typeface="Palatino"/>
              <a:ea typeface="ＭＳ Ｐゴシック" charset="0"/>
              <a:cs typeface="Palatino"/>
              <a:sym typeface="Symbol" charset="0"/>
            </a:endParaRPr>
          </a:p>
        </p:txBody>
      </p:sp>
      <p:pic>
        <p:nvPicPr>
          <p:cNvPr id="23555" name="Picture 5" descr="Screen shot 2011-04-13 at 9.09.04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9825" y="4592638"/>
            <a:ext cx="583723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B142ECA-B25A-7D4E-AE0A-E9B57F978545}" type="slidenum">
              <a:rPr lang="en-US" smtClean="0"/>
              <a:t>31</a:t>
            </a:fld>
            <a:endParaRPr lang="en-US"/>
          </a:p>
        </p:txBody>
      </p:sp>
    </p:spTree>
    <p:extLst>
      <p:ext uri="{BB962C8B-B14F-4D97-AF65-F5344CB8AC3E}">
        <p14:creationId xmlns:p14="http://schemas.microsoft.com/office/powerpoint/2010/main" val="382608484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68338" y="77788"/>
            <a:ext cx="7772400" cy="762000"/>
          </a:xfrm>
        </p:spPr>
        <p:txBody>
          <a:bodyPr/>
          <a:lstStyle/>
          <a:p>
            <a:pPr eaLnBrk="1" hangingPunct="1"/>
            <a:r>
              <a:rPr lang="en-US" sz="3600" dirty="0" smtClean="0">
                <a:latin typeface="Palatino"/>
                <a:ea typeface="ＭＳ Ｐゴシック" charset="0"/>
                <a:cs typeface="Palatino"/>
              </a:rPr>
              <a:t>Multicollinearity</a:t>
            </a:r>
            <a:endParaRPr lang="en-US" dirty="0">
              <a:latin typeface="Palatino"/>
              <a:ea typeface="ＭＳ Ｐゴシック" charset="0"/>
              <a:cs typeface="Palatino"/>
            </a:endParaRPr>
          </a:p>
        </p:txBody>
      </p:sp>
      <p:sp>
        <p:nvSpPr>
          <p:cNvPr id="69634" name="Rectangle 22"/>
          <p:cNvSpPr>
            <a:spLocks noChangeArrowheads="1"/>
          </p:cNvSpPr>
          <p:nvPr/>
        </p:nvSpPr>
        <p:spPr bwMode="auto">
          <a:xfrm>
            <a:off x="242888" y="754975"/>
            <a:ext cx="8901112" cy="548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spcAft>
                <a:spcPts val="1200"/>
              </a:spcAft>
              <a:buFont typeface="Arial" charset="0"/>
              <a:buChar char="•"/>
            </a:pPr>
            <a:r>
              <a:rPr lang="en-US" sz="2400" dirty="0">
                <a:latin typeface="Palatino"/>
                <a:cs typeface="Palatino"/>
              </a:rPr>
              <a:t>Voxel-wise regression model: </a:t>
            </a:r>
            <a:r>
              <a:rPr lang="en-US" sz="2400" i="1" dirty="0">
                <a:solidFill>
                  <a:srgbClr val="3366FF"/>
                </a:solidFill>
                <a:latin typeface="Palatino"/>
                <a:cs typeface="Palatino"/>
              </a:rPr>
              <a:t>y</a:t>
            </a:r>
            <a:r>
              <a:rPr lang="en-US" sz="2400" dirty="0">
                <a:solidFill>
                  <a:srgbClr val="3366FF"/>
                </a:solidFill>
                <a:latin typeface="Palatino"/>
                <a:cs typeface="Palatino"/>
              </a:rPr>
              <a:t> = X</a:t>
            </a:r>
            <a:r>
              <a:rPr lang="en-US" sz="2400" i="1" dirty="0">
                <a:solidFill>
                  <a:srgbClr val="3366FF"/>
                </a:solidFill>
                <a:latin typeface="Palatino"/>
                <a:cs typeface="Palatino"/>
              </a:rPr>
              <a:t>β</a:t>
            </a:r>
            <a:r>
              <a:rPr lang="en-US" sz="2400" dirty="0">
                <a:solidFill>
                  <a:srgbClr val="3366FF"/>
                </a:solidFill>
                <a:latin typeface="Palatino"/>
                <a:cs typeface="Palatino"/>
              </a:rPr>
              <a:t>+</a:t>
            </a:r>
            <a:r>
              <a:rPr lang="en-US" sz="2400" i="1" dirty="0" err="1">
                <a:solidFill>
                  <a:srgbClr val="3366FF"/>
                </a:solidFill>
                <a:latin typeface="Palatino"/>
                <a:cs typeface="Palatino"/>
              </a:rPr>
              <a:t>ε</a:t>
            </a:r>
            <a:endParaRPr lang="en-US" sz="2400" i="1" dirty="0">
              <a:solidFill>
                <a:srgbClr val="3366FF"/>
              </a:solidFill>
              <a:latin typeface="Palatino"/>
              <a:cs typeface="Palatino"/>
            </a:endParaRPr>
          </a:p>
          <a:p>
            <a:pPr marL="800100" lvl="1" indent="-342900">
              <a:spcAft>
                <a:spcPts val="1200"/>
              </a:spcAft>
              <a:buFont typeface="Wingdings" charset="2"/>
              <a:buChar char="Ø"/>
            </a:pPr>
            <a:r>
              <a:rPr lang="en-US" dirty="0">
                <a:latin typeface="Palatino"/>
                <a:cs typeface="Palatino"/>
              </a:rPr>
              <a:t>Regressors in design matrix </a:t>
            </a:r>
            <a:r>
              <a:rPr lang="en-US" dirty="0" smtClean="0">
                <a:solidFill>
                  <a:srgbClr val="3366FF"/>
                </a:solidFill>
                <a:latin typeface="Palatino"/>
                <a:cs typeface="Palatino"/>
              </a:rPr>
              <a:t>X</a:t>
            </a:r>
            <a:r>
              <a:rPr lang="en-US" dirty="0" smtClean="0">
                <a:latin typeface="Palatino"/>
                <a:cs typeface="Palatino"/>
              </a:rPr>
              <a:t> = [1, </a:t>
            </a:r>
            <a:r>
              <a:rPr lang="en-US" i="1" dirty="0" smtClean="0">
                <a:latin typeface="Palatino"/>
                <a:cs typeface="Palatino"/>
              </a:rPr>
              <a:t>t</a:t>
            </a:r>
            <a:r>
              <a:rPr lang="en-US" dirty="0" smtClean="0">
                <a:latin typeface="Palatino"/>
                <a:cs typeface="Palatino"/>
              </a:rPr>
              <a:t>, </a:t>
            </a:r>
            <a:r>
              <a:rPr lang="en-US" i="1" dirty="0" smtClean="0">
                <a:latin typeface="Palatino"/>
                <a:ea typeface="ＭＳ Ｐゴシック" charset="0"/>
                <a:cs typeface="Palatino"/>
              </a:rPr>
              <a:t>t</a:t>
            </a:r>
            <a:r>
              <a:rPr lang="en-US" baseline="30000" dirty="0" smtClean="0">
                <a:latin typeface="Palatino"/>
                <a:ea typeface="ＭＳ Ｐゴシック" charset="0"/>
                <a:cs typeface="Palatino"/>
              </a:rPr>
              <a:t>2</a:t>
            </a:r>
            <a:r>
              <a:rPr lang="en-US" dirty="0" smtClean="0">
                <a:latin typeface="Palatino"/>
                <a:cs typeface="Palatino"/>
              </a:rPr>
              <a:t>, </a:t>
            </a:r>
            <a:r>
              <a:rPr lang="en-US" i="1" dirty="0" smtClean="0">
                <a:latin typeface="Palatino"/>
                <a:cs typeface="Palatino"/>
              </a:rPr>
              <a:t>x</a:t>
            </a:r>
            <a:r>
              <a:rPr lang="en-US" baseline="-25000" dirty="0" smtClean="0">
                <a:latin typeface="Palatino"/>
                <a:cs typeface="Palatino"/>
              </a:rPr>
              <a:t>1</a:t>
            </a:r>
            <a:r>
              <a:rPr lang="en-US" dirty="0" smtClean="0">
                <a:latin typeface="Palatino"/>
                <a:cs typeface="Palatino"/>
              </a:rPr>
              <a:t>, </a:t>
            </a:r>
            <a:r>
              <a:rPr lang="en-US" i="1" dirty="0" smtClean="0">
                <a:latin typeface="Palatino"/>
                <a:cs typeface="Palatino"/>
              </a:rPr>
              <a:t>x</a:t>
            </a:r>
            <a:r>
              <a:rPr lang="en-US" baseline="-25000" dirty="0" smtClean="0">
                <a:latin typeface="Palatino"/>
                <a:cs typeface="Palatino"/>
              </a:rPr>
              <a:t>2</a:t>
            </a:r>
            <a:r>
              <a:rPr lang="en-US" dirty="0" smtClean="0">
                <a:latin typeface="Palatino"/>
                <a:cs typeface="Palatino"/>
              </a:rPr>
              <a:t>, …, </a:t>
            </a:r>
            <a:r>
              <a:rPr lang="en-US" i="1" dirty="0" err="1" smtClean="0">
                <a:latin typeface="Palatino"/>
                <a:cs typeface="Palatino"/>
              </a:rPr>
              <a:t>x</a:t>
            </a:r>
            <a:r>
              <a:rPr lang="en-US" i="1" baseline="-25000" dirty="0" err="1" smtClean="0">
                <a:latin typeface="Palatino"/>
                <a:cs typeface="Palatino"/>
              </a:rPr>
              <a:t>k</a:t>
            </a:r>
            <a:r>
              <a:rPr lang="en-US" dirty="0" smtClean="0">
                <a:latin typeface="Palatino"/>
                <a:cs typeface="Palatino"/>
              </a:rPr>
              <a:t>, …]</a:t>
            </a:r>
            <a:endParaRPr lang="en-US" b="1" dirty="0">
              <a:latin typeface="Palatino"/>
              <a:cs typeface="Palatino"/>
            </a:endParaRPr>
          </a:p>
          <a:p>
            <a:pPr algn="l">
              <a:spcAft>
                <a:spcPts val="1200"/>
              </a:spcAft>
              <a:buFont typeface="Arial" charset="0"/>
              <a:buChar char="•"/>
            </a:pPr>
            <a:r>
              <a:rPr lang="en-US" sz="2400" dirty="0">
                <a:latin typeface="Palatino"/>
                <a:cs typeface="Palatino"/>
              </a:rPr>
              <a:t>Multicollinearity problem</a:t>
            </a:r>
          </a:p>
          <a:p>
            <a:pPr lvl="1" algn="l">
              <a:spcAft>
                <a:spcPts val="1200"/>
              </a:spcAft>
              <a:buFont typeface="Wingdings" charset="0"/>
              <a:buChar char="Ø"/>
            </a:pPr>
            <a:r>
              <a:rPr lang="en-US" dirty="0">
                <a:latin typeface="Palatino"/>
                <a:cs typeface="Palatino"/>
              </a:rPr>
              <a:t>Two or more </a:t>
            </a:r>
            <a:r>
              <a:rPr lang="en-US" dirty="0" err="1">
                <a:latin typeface="Palatino"/>
                <a:cs typeface="Palatino"/>
              </a:rPr>
              <a:t>regressors</a:t>
            </a:r>
            <a:r>
              <a:rPr lang="en-US" dirty="0">
                <a:latin typeface="Palatino"/>
                <a:cs typeface="Palatino"/>
              </a:rPr>
              <a:t> highly correlated</a:t>
            </a:r>
          </a:p>
          <a:p>
            <a:pPr lvl="1" algn="l">
              <a:spcAft>
                <a:spcPts val="1200"/>
              </a:spcAft>
              <a:buFont typeface="Wingdings" charset="0"/>
              <a:buChar char="Ø"/>
            </a:pPr>
            <a:r>
              <a:rPr lang="en-US" dirty="0">
                <a:latin typeface="Palatino"/>
                <a:cs typeface="Palatino"/>
              </a:rPr>
              <a:t>Difficult or impossible to tear apart the effec</a:t>
            </a:r>
            <a:r>
              <a:rPr lang="en-US" sz="2200" dirty="0">
                <a:latin typeface="Palatino"/>
                <a:cs typeface="Palatino"/>
              </a:rPr>
              <a:t>ts</a:t>
            </a:r>
          </a:p>
          <a:p>
            <a:pPr algn="l">
              <a:spcAft>
                <a:spcPts val="1200"/>
              </a:spcAft>
              <a:buFont typeface="Arial" charset="0"/>
              <a:buChar char="•"/>
            </a:pPr>
            <a:r>
              <a:rPr lang="en-US" sz="2400" dirty="0" err="1">
                <a:latin typeface="Palatino"/>
                <a:cs typeface="Palatino"/>
              </a:rPr>
              <a:t>Multicollearity</a:t>
            </a:r>
            <a:r>
              <a:rPr lang="en-US" sz="2400" dirty="0">
                <a:latin typeface="Palatino"/>
                <a:cs typeface="Palatino"/>
              </a:rPr>
              <a:t> scenarios</a:t>
            </a:r>
          </a:p>
          <a:p>
            <a:pPr lvl="1" algn="l">
              <a:lnSpc>
                <a:spcPct val="80000"/>
              </a:lnSpc>
              <a:spcAft>
                <a:spcPts val="1200"/>
              </a:spcAft>
              <a:buFont typeface="Wingdings" charset="0"/>
              <a:buChar char="Ø"/>
            </a:pPr>
            <a:r>
              <a:rPr lang="en-US" dirty="0" err="1">
                <a:latin typeface="Palatino"/>
                <a:cs typeface="Palatino"/>
              </a:rPr>
              <a:t>Collinearity</a:t>
            </a:r>
            <a:r>
              <a:rPr lang="en-US" dirty="0">
                <a:latin typeface="Palatino"/>
                <a:cs typeface="Palatino"/>
              </a:rPr>
              <a:t> - </a:t>
            </a:r>
            <a:r>
              <a:rPr lang="en-US" i="1" dirty="0">
                <a:latin typeface="Palatino"/>
                <a:cs typeface="Palatino"/>
              </a:rPr>
              <a:t>x</a:t>
            </a:r>
            <a:r>
              <a:rPr lang="en-US" i="1" baseline="-25000" dirty="0">
                <a:latin typeface="Palatino"/>
                <a:cs typeface="Palatino"/>
              </a:rPr>
              <a:t>i</a:t>
            </a:r>
            <a:r>
              <a:rPr lang="en-US" dirty="0">
                <a:latin typeface="Palatino"/>
                <a:cs typeface="Palatino"/>
              </a:rPr>
              <a:t>= </a:t>
            </a:r>
            <a:r>
              <a:rPr lang="en-US" dirty="0" err="1">
                <a:latin typeface="Palatino"/>
                <a:cs typeface="Palatino"/>
              </a:rPr>
              <a:t>λ</a:t>
            </a:r>
            <a:r>
              <a:rPr lang="en-US" i="1" dirty="0" err="1">
                <a:latin typeface="Palatino"/>
                <a:cs typeface="Palatino"/>
              </a:rPr>
              <a:t>x</a:t>
            </a:r>
            <a:r>
              <a:rPr lang="en-US" i="1" baseline="-25000" dirty="0" err="1">
                <a:latin typeface="Palatino"/>
                <a:cs typeface="Palatino"/>
              </a:rPr>
              <a:t>j</a:t>
            </a:r>
            <a:r>
              <a:rPr lang="en-US" dirty="0">
                <a:latin typeface="Palatino"/>
                <a:cs typeface="Palatino"/>
              </a:rPr>
              <a:t>: </a:t>
            </a:r>
            <a:r>
              <a:rPr lang="en-US" dirty="0">
                <a:solidFill>
                  <a:srgbClr val="FF0000"/>
                </a:solidFill>
                <a:latin typeface="Palatino"/>
                <a:cs typeface="Palatino"/>
              </a:rPr>
              <a:t>model specification error</a:t>
            </a:r>
            <a:r>
              <a:rPr lang="en-US" dirty="0">
                <a:latin typeface="Palatino"/>
                <a:cs typeface="Palatino"/>
              </a:rPr>
              <a:t>, </a:t>
            </a:r>
            <a:r>
              <a:rPr lang="en-US" i="1" dirty="0">
                <a:latin typeface="Palatino"/>
                <a:cs typeface="Palatino"/>
              </a:rPr>
              <a:t>e.g.</a:t>
            </a:r>
            <a:r>
              <a:rPr lang="en-US" dirty="0">
                <a:latin typeface="Palatino"/>
                <a:cs typeface="Palatino"/>
              </a:rPr>
              <a:t>, 2 identical </a:t>
            </a:r>
            <a:r>
              <a:rPr lang="en-US" dirty="0" err="1">
                <a:latin typeface="Palatino"/>
                <a:cs typeface="Palatino"/>
              </a:rPr>
              <a:t>regressors</a:t>
            </a:r>
            <a:r>
              <a:rPr lang="en-US" dirty="0">
                <a:latin typeface="Palatino"/>
                <a:cs typeface="Palatino"/>
              </a:rPr>
              <a:t> </a:t>
            </a:r>
            <a:r>
              <a:rPr lang="en-US" dirty="0" smtClean="0">
                <a:latin typeface="Palatino"/>
                <a:cs typeface="Palatino"/>
              </a:rPr>
              <a:t>(mistake in stimulus </a:t>
            </a:r>
            <a:r>
              <a:rPr lang="en-US" dirty="0">
                <a:latin typeface="Palatino"/>
                <a:cs typeface="Palatino"/>
              </a:rPr>
              <a:t>timing </a:t>
            </a:r>
            <a:r>
              <a:rPr lang="en-US" dirty="0" smtClean="0">
                <a:latin typeface="Palatino"/>
                <a:cs typeface="Palatino"/>
              </a:rPr>
              <a:t>specifications)</a:t>
            </a:r>
            <a:endParaRPr lang="en-US" dirty="0">
              <a:latin typeface="Palatino"/>
              <a:cs typeface="Palatino"/>
            </a:endParaRPr>
          </a:p>
          <a:p>
            <a:pPr lvl="1" algn="l">
              <a:lnSpc>
                <a:spcPct val="80000"/>
              </a:lnSpc>
              <a:spcAft>
                <a:spcPts val="1200"/>
              </a:spcAft>
              <a:buFont typeface="Wingdings" charset="0"/>
              <a:buChar char="Ø"/>
            </a:pPr>
            <a:r>
              <a:rPr lang="en-US" dirty="0">
                <a:latin typeface="Palatino"/>
                <a:cs typeface="Palatino"/>
              </a:rPr>
              <a:t>Exact </a:t>
            </a:r>
            <a:r>
              <a:rPr lang="en-US" dirty="0" err="1">
                <a:latin typeface="Palatino"/>
                <a:cs typeface="Palatino"/>
              </a:rPr>
              <a:t>multicollinearity</a:t>
            </a:r>
            <a:r>
              <a:rPr lang="en-US" dirty="0">
                <a:latin typeface="Palatino"/>
                <a:cs typeface="Palatino"/>
              </a:rPr>
              <a:t>: linear </a:t>
            </a:r>
            <a:r>
              <a:rPr lang="en-US" dirty="0" smtClean="0">
                <a:latin typeface="Palatino"/>
                <a:cs typeface="Palatino"/>
              </a:rPr>
              <a:t>among </a:t>
            </a:r>
            <a:r>
              <a:rPr lang="en-US" dirty="0" err="1">
                <a:latin typeface="Palatino"/>
                <a:cs typeface="Palatino"/>
              </a:rPr>
              <a:t>regressors</a:t>
            </a:r>
            <a:r>
              <a:rPr lang="en-US" dirty="0">
                <a:latin typeface="Palatino"/>
                <a:cs typeface="Palatino"/>
              </a:rPr>
              <a:t>: </a:t>
            </a:r>
            <a:r>
              <a:rPr lang="en-US" dirty="0">
                <a:solidFill>
                  <a:srgbClr val="FF0000"/>
                </a:solidFill>
                <a:latin typeface="Palatino"/>
                <a:cs typeface="Palatino"/>
              </a:rPr>
              <a:t>faulty design </a:t>
            </a:r>
            <a:r>
              <a:rPr lang="en-US" dirty="0">
                <a:solidFill>
                  <a:srgbClr val="000000"/>
                </a:solidFill>
                <a:latin typeface="Palatino"/>
                <a:cs typeface="Palatino"/>
              </a:rPr>
              <a:t>(rare)</a:t>
            </a:r>
            <a:endParaRPr lang="en-US" dirty="0">
              <a:solidFill>
                <a:srgbClr val="FF0000"/>
              </a:solidFill>
              <a:latin typeface="Palatino"/>
              <a:cs typeface="Palatino"/>
            </a:endParaRPr>
          </a:p>
          <a:p>
            <a:pPr lvl="1" algn="l">
              <a:lnSpc>
                <a:spcPct val="80000"/>
              </a:lnSpc>
              <a:spcAft>
                <a:spcPts val="1200"/>
              </a:spcAft>
              <a:buFont typeface="Wingdings" charset="0"/>
              <a:buChar char="Ø"/>
            </a:pPr>
            <a:r>
              <a:rPr lang="en-US" dirty="0">
                <a:latin typeface="Palatino"/>
                <a:cs typeface="Palatino"/>
              </a:rPr>
              <a:t>High degree of correlation (+ or -) among </a:t>
            </a:r>
            <a:r>
              <a:rPr lang="en-US" dirty="0" err="1">
                <a:latin typeface="Palatino"/>
                <a:cs typeface="Palatino"/>
              </a:rPr>
              <a:t>regressors</a:t>
            </a:r>
            <a:r>
              <a:rPr lang="en-US" dirty="0">
                <a:latin typeface="Palatino"/>
                <a:cs typeface="Palatino"/>
              </a:rPr>
              <a:t>: </a:t>
            </a:r>
            <a:r>
              <a:rPr lang="en-US" dirty="0">
                <a:solidFill>
                  <a:srgbClr val="FF0000"/>
                </a:solidFill>
                <a:latin typeface="Palatino"/>
                <a:cs typeface="Palatino"/>
              </a:rPr>
              <a:t>design </a:t>
            </a:r>
            <a:r>
              <a:rPr lang="en-US" dirty="0" smtClean="0">
                <a:solidFill>
                  <a:srgbClr val="FF0000"/>
                </a:solidFill>
                <a:latin typeface="Palatino"/>
                <a:cs typeface="Palatino"/>
              </a:rPr>
              <a:t>problem</a:t>
            </a:r>
          </a:p>
          <a:p>
            <a:pPr marL="1200150" lvl="2" indent="-285750">
              <a:lnSpc>
                <a:spcPct val="80000"/>
              </a:lnSpc>
              <a:spcAft>
                <a:spcPts val="1200"/>
              </a:spcAft>
              <a:buFont typeface="Courier New"/>
              <a:buChar char="o"/>
            </a:pPr>
            <a:r>
              <a:rPr lang="en-US" i="1" dirty="0" smtClean="0">
                <a:solidFill>
                  <a:srgbClr val="000000"/>
                </a:solidFill>
                <a:latin typeface="Palatino"/>
                <a:cs typeface="Palatino"/>
              </a:rPr>
              <a:t>E.g</a:t>
            </a:r>
            <a:r>
              <a:rPr lang="en-US" dirty="0" smtClean="0">
                <a:solidFill>
                  <a:srgbClr val="000000"/>
                </a:solidFill>
                <a:latin typeface="Palatino"/>
                <a:cs typeface="Palatino"/>
              </a:rPr>
              <a:t>., cue + movie watching</a:t>
            </a:r>
          </a:p>
          <a:p>
            <a:pPr lvl="1">
              <a:lnSpc>
                <a:spcPct val="80000"/>
              </a:lnSpc>
              <a:spcAft>
                <a:spcPts val="1200"/>
              </a:spcAft>
              <a:buFont typeface="Wingdings" charset="0"/>
              <a:buChar char="Ø"/>
            </a:pPr>
            <a:r>
              <a:rPr lang="en-US" dirty="0" smtClean="0">
                <a:latin typeface="Palatino"/>
                <a:cs typeface="Palatino"/>
              </a:rPr>
              <a:t>Too many basis functions</a:t>
            </a:r>
          </a:p>
          <a:p>
            <a:pPr lvl="0">
              <a:spcAft>
                <a:spcPts val="1200"/>
              </a:spcAft>
              <a:buFont typeface="Arial" charset="0"/>
              <a:buChar char="•"/>
            </a:pPr>
            <a:r>
              <a:rPr lang="en-US" sz="2400" dirty="0">
                <a:solidFill>
                  <a:prstClr val="black"/>
                </a:solidFill>
                <a:latin typeface="Palatino"/>
                <a:cs typeface="Palatino"/>
              </a:rPr>
              <a:t>Diagnosis tools: </a:t>
            </a:r>
            <a:r>
              <a:rPr lang="en-US" sz="2400" dirty="0" err="1" smtClean="0">
                <a:solidFill>
                  <a:prstClr val="black"/>
                </a:solidFill>
                <a:latin typeface="Palatino"/>
                <a:cs typeface="Palatino"/>
              </a:rPr>
              <a:t>ExamineXmat.R</a:t>
            </a:r>
            <a:r>
              <a:rPr lang="en-US" sz="2400" dirty="0">
                <a:solidFill>
                  <a:prstClr val="black"/>
                </a:solidFill>
                <a:latin typeface="Palatino"/>
                <a:cs typeface="Palatino"/>
              </a:rPr>
              <a:t>, </a:t>
            </a:r>
            <a:r>
              <a:rPr lang="en-US" sz="2400" dirty="0" err="1" smtClean="0">
                <a:solidFill>
                  <a:prstClr val="black"/>
                </a:solidFill>
                <a:latin typeface="Palatino"/>
                <a:cs typeface="Palatino"/>
              </a:rPr>
              <a:t>timing_tool.py</a:t>
            </a:r>
            <a:r>
              <a:rPr lang="en-US" sz="2400" dirty="0">
                <a:solidFill>
                  <a:prstClr val="black"/>
                </a:solidFill>
                <a:latin typeface="Palatino"/>
                <a:cs typeface="Palatino"/>
              </a:rPr>
              <a:t>, </a:t>
            </a:r>
            <a:r>
              <a:rPr lang="en-US" sz="2400" dirty="0" err="1">
                <a:solidFill>
                  <a:prstClr val="black"/>
                </a:solidFill>
                <a:latin typeface="Palatino"/>
                <a:cs typeface="Palatino"/>
              </a:rPr>
              <a:t>xmat_tool.py</a:t>
            </a:r>
            <a:endParaRPr lang="en-US" dirty="0" smtClean="0">
              <a:latin typeface="Palatino"/>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32</a:t>
            </a:fld>
            <a:endParaRPr lang="en-US"/>
          </a:p>
        </p:txBody>
      </p:sp>
    </p:spTree>
    <p:extLst>
      <p:ext uri="{BB962C8B-B14F-4D97-AF65-F5344CB8AC3E}">
        <p14:creationId xmlns:p14="http://schemas.microsoft.com/office/powerpoint/2010/main" val="17946922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smtClean="0">
                <a:latin typeface="Palatino"/>
                <a:ea typeface="ＭＳ Ｐゴシック" charset="0"/>
                <a:cs typeface="Palatino"/>
              </a:rPr>
              <a:t>Serial Correlation in Residuals</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58838"/>
            <a:ext cx="8761413" cy="5737225"/>
          </a:xfrm>
        </p:spPr>
        <p:txBody>
          <a:bodyPr/>
          <a:lstStyle/>
          <a:p>
            <a:pPr eaLnBrk="1" hangingPunct="1">
              <a:lnSpc>
                <a:spcPct val="105000"/>
              </a:lnSpc>
            </a:pPr>
            <a:r>
              <a:rPr lang="en-US" sz="2400" dirty="0" smtClean="0">
                <a:latin typeface="Palatino"/>
                <a:ea typeface="ＭＳ Ｐゴシック" charset="0"/>
                <a:cs typeface="Palatino"/>
              </a:rPr>
              <a:t>Why temporal correlation?</a:t>
            </a:r>
          </a:p>
          <a:p>
            <a:pPr lvl="1">
              <a:lnSpc>
                <a:spcPct val="105000"/>
              </a:lnSpc>
              <a:buFont typeface="Wingdings" charset="2"/>
              <a:buChar char="Ø"/>
            </a:pPr>
            <a:r>
              <a:rPr lang="en-US" sz="2200" dirty="0" smtClean="0">
                <a:latin typeface="Palatino"/>
                <a:ea typeface="ＭＳ Ｐゴシック" charset="0"/>
                <a:cs typeface="Palatino"/>
              </a:rPr>
              <a:t>In the residuals (not the time series data)</a:t>
            </a:r>
          </a:p>
          <a:p>
            <a:pPr lvl="1">
              <a:lnSpc>
                <a:spcPct val="105000"/>
              </a:lnSpc>
              <a:buFont typeface="Wingdings" charset="2"/>
              <a:buChar char="Ø"/>
            </a:pPr>
            <a:r>
              <a:rPr lang="en-US" sz="2200" dirty="0" smtClean="0">
                <a:latin typeface="Palatino"/>
                <a:ea typeface="ＭＳ Ｐゴシック" charset="0"/>
                <a:cs typeface="Palatino"/>
              </a:rPr>
              <a:t>Short-term psychological and physiological effect</a:t>
            </a:r>
          </a:p>
          <a:p>
            <a:pPr lvl="1">
              <a:lnSpc>
                <a:spcPct val="105000"/>
              </a:lnSpc>
              <a:buFont typeface="Wingdings" charset="2"/>
              <a:buChar char="Ø"/>
            </a:pPr>
            <a:r>
              <a:rPr lang="en-US" sz="2200" dirty="0" smtClean="0">
                <a:latin typeface="Palatino"/>
                <a:ea typeface="ＭＳ Ｐゴシック" charset="0"/>
                <a:cs typeface="Palatino"/>
              </a:rPr>
              <a:t>Other unknown reasons</a:t>
            </a:r>
          </a:p>
          <a:p>
            <a:pPr>
              <a:lnSpc>
                <a:spcPct val="105000"/>
              </a:lnSpc>
            </a:pPr>
            <a:r>
              <a:rPr lang="en-US" sz="2400" dirty="0" smtClean="0">
                <a:latin typeface="Palatino"/>
                <a:ea typeface="ＭＳ Ｐゴシック" charset="0"/>
                <a:cs typeface="Palatino"/>
              </a:rPr>
              <a:t>What is the impact of </a:t>
            </a:r>
            <a:r>
              <a:rPr lang="en-US" sz="2400" dirty="0">
                <a:latin typeface="Palatino"/>
                <a:ea typeface="ＭＳ Ｐゴシック" charset="0"/>
                <a:cs typeface="Palatino"/>
              </a:rPr>
              <a:t>temporal correlation?</a:t>
            </a:r>
          </a:p>
          <a:p>
            <a:pPr lvl="1">
              <a:lnSpc>
                <a:spcPct val="105000"/>
              </a:lnSpc>
              <a:buFont typeface="Wingdings" charset="2"/>
              <a:buChar char="Ø"/>
            </a:pPr>
            <a:r>
              <a:rPr lang="en-US" sz="2200" dirty="0" smtClean="0">
                <a:latin typeface="Palatino"/>
                <a:ea typeface="ＭＳ Ｐゴシック" charset="0"/>
                <a:cs typeface="Palatino"/>
              </a:rPr>
              <a:t>With white noise assumption, </a:t>
            </a:r>
            <a:r>
              <a:rPr lang="en-US" sz="2200" dirty="0" smtClean="0">
                <a:latin typeface="Lucida Grande"/>
                <a:ea typeface="Lucida Grande"/>
                <a:cs typeface="Lucida Grande"/>
              </a:rPr>
              <a:t>β</a:t>
            </a:r>
            <a:r>
              <a:rPr lang="en-US" sz="2200" dirty="0" smtClean="0">
                <a:latin typeface="Palatino"/>
                <a:ea typeface="ＭＳ Ｐゴシック" charset="0"/>
                <a:cs typeface="Palatino"/>
              </a:rPr>
              <a:t>‘s are unbiased, but the statistics tend to be inflated</a:t>
            </a:r>
          </a:p>
          <a:p>
            <a:pPr lvl="1">
              <a:lnSpc>
                <a:spcPct val="105000"/>
              </a:lnSpc>
              <a:buFont typeface="Wingdings" charset="2"/>
              <a:buChar char="Ø"/>
            </a:pPr>
            <a:r>
              <a:rPr lang="en-US" sz="2200" dirty="0" smtClean="0">
                <a:latin typeface="Palatino"/>
                <a:ea typeface="ＭＳ Ｐゴシック" charset="0"/>
                <a:cs typeface="Palatino"/>
              </a:rPr>
              <a:t>Little impact on group analysis if only taking </a:t>
            </a:r>
            <a:r>
              <a:rPr lang="en-US" sz="2200" dirty="0" smtClean="0">
                <a:latin typeface="Lucida Grande"/>
                <a:ea typeface="Lucida Grande"/>
                <a:cs typeface="Lucida Grande"/>
              </a:rPr>
              <a:t>β</a:t>
            </a:r>
            <a:r>
              <a:rPr lang="en-US" sz="2200" dirty="0" smtClean="0">
                <a:latin typeface="Palatino"/>
                <a:ea typeface="ＭＳ Ｐゴシック" charset="0"/>
                <a:cs typeface="Palatino"/>
              </a:rPr>
              <a:t>‘s</a:t>
            </a:r>
          </a:p>
          <a:p>
            <a:pPr lvl="1">
              <a:lnSpc>
                <a:spcPct val="105000"/>
              </a:lnSpc>
              <a:buFont typeface="Wingdings" charset="2"/>
              <a:buChar char="Ø"/>
            </a:pPr>
            <a:r>
              <a:rPr lang="en-US" sz="2200" dirty="0" smtClean="0">
                <a:latin typeface="Palatino"/>
                <a:ea typeface="ＭＳ Ｐゴシック" charset="0"/>
                <a:cs typeface="Palatino"/>
              </a:rPr>
              <a:t>May affect group analysis if considering effect reliability</a:t>
            </a:r>
          </a:p>
          <a:p>
            <a:pPr>
              <a:lnSpc>
                <a:spcPct val="105000"/>
              </a:lnSpc>
            </a:pPr>
            <a:r>
              <a:rPr lang="en-US" sz="2400" dirty="0" smtClean="0">
                <a:latin typeface="Palatino"/>
                <a:ea typeface="ＭＳ Ｐゴシック" charset="0"/>
                <a:cs typeface="Palatino"/>
              </a:rPr>
              <a:t>Approach in AFNI</a:t>
            </a:r>
            <a:endParaRPr lang="en-US" sz="2400" dirty="0">
              <a:latin typeface="Palatino"/>
              <a:ea typeface="ＭＳ Ｐゴシック" charset="0"/>
              <a:cs typeface="Palatino"/>
            </a:endParaRPr>
          </a:p>
          <a:p>
            <a:pPr lvl="1">
              <a:lnSpc>
                <a:spcPct val="105000"/>
              </a:lnSpc>
              <a:buFont typeface="Wingdings" charset="2"/>
              <a:buChar char="Ø"/>
            </a:pPr>
            <a:r>
              <a:rPr lang="en-US" sz="2200" dirty="0" smtClean="0">
                <a:latin typeface="Palatino"/>
                <a:ea typeface="ＭＳ Ｐゴシック" charset="0"/>
                <a:cs typeface="Palatino"/>
              </a:rPr>
              <a:t>ARMA(1,1) for residual time series</a:t>
            </a:r>
          </a:p>
          <a:p>
            <a:pPr lvl="1">
              <a:lnSpc>
                <a:spcPct val="105000"/>
              </a:lnSpc>
              <a:buFont typeface="Wingdings" charset="2"/>
              <a:buChar char="Ø"/>
            </a:pPr>
            <a:r>
              <a:rPr lang="en-US" sz="2200" dirty="0" smtClean="0">
                <a:latin typeface="Palatino"/>
                <a:ea typeface="ＭＳ Ｐゴシック" charset="0"/>
                <a:cs typeface="Palatino"/>
              </a:rPr>
              <a:t>Slightly different from other packages</a:t>
            </a:r>
            <a:endParaRPr lang="en-US" sz="2200" dirty="0">
              <a:latin typeface="Palatino"/>
              <a:ea typeface="ＭＳ Ｐゴシック" charset="0"/>
              <a:cs typeface="Palatino"/>
            </a:endParaRPr>
          </a:p>
          <a:p>
            <a:pPr marL="0" indent="0">
              <a:lnSpc>
                <a:spcPct val="105000"/>
              </a:lnSpc>
              <a:buNone/>
            </a:pPr>
            <a:endParaRPr lang="en-US" dirty="0">
              <a:latin typeface="Palatino"/>
              <a:ea typeface="ＭＳ Ｐゴシック" charset="0"/>
              <a:cs typeface="Palatino"/>
            </a:endParaRPr>
          </a:p>
          <a:p>
            <a:pPr lvl="2" eaLnBrk="1" hangingPunct="1">
              <a:lnSpc>
                <a:spcPct val="105000"/>
              </a:lnSpc>
              <a:buFontTx/>
              <a:buNone/>
            </a:pPr>
            <a:endParaRPr lang="en-US" sz="2000" dirty="0">
              <a:latin typeface="Palatino"/>
              <a:ea typeface="ＭＳ Ｐゴシック" charset="0"/>
              <a:cs typeface="Palatino"/>
            </a:endParaRPr>
          </a:p>
          <a:p>
            <a:pPr lvl="1" eaLnBrk="1" hangingPunct="1">
              <a:lnSpc>
                <a:spcPct val="105000"/>
              </a:lnSpc>
              <a:buFont typeface="Zapf Dingbats" charset="0"/>
              <a:buNone/>
            </a:pPr>
            <a:endParaRPr lang="en-US" sz="2400" dirty="0">
              <a:latin typeface="Palatino"/>
              <a:ea typeface="ＭＳ Ｐゴシック" charset="0"/>
              <a:cs typeface="Palatino"/>
            </a:endParaRPr>
          </a:p>
          <a:p>
            <a:pPr lvl="1" eaLnBrk="1" hangingPunct="1">
              <a:lnSpc>
                <a:spcPct val="105000"/>
              </a:lnSpc>
            </a:pPr>
            <a:endParaRPr lang="en-US" sz="2400" dirty="0">
              <a:latin typeface="Palatino"/>
              <a:ea typeface="ＭＳ Ｐゴシック" charset="0"/>
              <a:cs typeface="Palatino"/>
            </a:endParaRPr>
          </a:p>
          <a:p>
            <a:pPr eaLnBrk="1" hangingPunct="1">
              <a:lnSpc>
                <a:spcPct val="105000"/>
              </a:lnSpc>
              <a:buFont typeface="Times" charset="0"/>
              <a:buNone/>
            </a:pPr>
            <a:endParaRPr lang="en-US" sz="2400" b="1" baseline="-25000" dirty="0">
              <a:solidFill>
                <a:srgbClr val="1218A4"/>
              </a:solidFill>
              <a:latin typeface="Palatino"/>
              <a:ea typeface="ＭＳ Ｐゴシック" charset="0"/>
              <a:cs typeface="Palatino"/>
              <a:sym typeface="Symbol" charset="0"/>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33</a:t>
            </a:fld>
            <a:endParaRPr lang="en-US"/>
          </a:p>
        </p:txBody>
      </p:sp>
    </p:spTree>
    <p:extLst>
      <p:ext uri="{BB962C8B-B14F-4D97-AF65-F5344CB8AC3E}">
        <p14:creationId xmlns:p14="http://schemas.microsoft.com/office/powerpoint/2010/main" val="21347131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smtClean="0">
                <a:latin typeface="Palatino"/>
                <a:ea typeface="ＭＳ Ｐゴシック" charset="0"/>
                <a:cs typeface="Palatino"/>
              </a:rPr>
              <a:t>Dealing with Multiple Runs</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58838"/>
            <a:ext cx="8761413" cy="5737225"/>
          </a:xfrm>
        </p:spPr>
        <p:txBody>
          <a:bodyPr/>
          <a:lstStyle/>
          <a:p>
            <a:pPr eaLnBrk="1" hangingPunct="1">
              <a:lnSpc>
                <a:spcPct val="105000"/>
              </a:lnSpc>
            </a:pPr>
            <a:r>
              <a:rPr lang="en-US" sz="2400" dirty="0" smtClean="0">
                <a:latin typeface="Palatino"/>
                <a:ea typeface="ＭＳ Ｐゴシック" charset="0"/>
                <a:cs typeface="Palatino"/>
              </a:rPr>
              <a:t>Concatenation?</a:t>
            </a:r>
            <a:endParaRPr lang="en-US" sz="2400" dirty="0">
              <a:latin typeface="Palatino"/>
              <a:ea typeface="ＭＳ Ｐゴシック" charset="0"/>
              <a:cs typeface="Palatino"/>
            </a:endParaRPr>
          </a:p>
          <a:p>
            <a:pPr marL="677863" lvl="1" indent="-315913">
              <a:buFont typeface="Wingdings" charset="2"/>
              <a:buChar char="Ø"/>
            </a:pPr>
            <a:r>
              <a:rPr lang="en-US" sz="2200" dirty="0" smtClean="0">
                <a:latin typeface="Palatino"/>
                <a:ea typeface="ＭＳ Ｐゴシック" charset="0"/>
                <a:cs typeface="Palatino"/>
              </a:rPr>
              <a:t>Analyze each run separately: AFNI, FSL</a:t>
            </a:r>
          </a:p>
          <a:p>
            <a:pPr marL="1104900" lvl="2" indent="-342900">
              <a:buFont typeface="Courier New"/>
              <a:buChar char="o"/>
            </a:pPr>
            <a:r>
              <a:rPr lang="en-US" sz="2000" dirty="0" smtClean="0">
                <a:latin typeface="Palatino"/>
                <a:ea typeface="ＭＳ Ｐゴシック" charset="0"/>
                <a:cs typeface="Palatino"/>
              </a:rPr>
              <a:t>Have to have enough repetitions per run</a:t>
            </a:r>
          </a:p>
          <a:p>
            <a:pPr marL="1104900" lvl="2" indent="-342900">
              <a:buFont typeface="Courier New"/>
              <a:buChar char="o"/>
            </a:pPr>
            <a:r>
              <a:rPr lang="en-US" sz="2000" dirty="0" smtClean="0">
                <a:latin typeface="Palatino"/>
                <a:ea typeface="ＭＳ Ｐゴシック" charset="0"/>
                <a:cs typeface="Palatino"/>
              </a:rPr>
              <a:t>Can test </a:t>
            </a:r>
            <a:r>
              <a:rPr lang="en-US" sz="2000" dirty="0" smtClean="0">
                <a:solidFill>
                  <a:srgbClr val="0000FF"/>
                </a:solidFill>
                <a:latin typeface="Palatino"/>
                <a:ea typeface="ＭＳ Ｐゴシック" charset="0"/>
                <a:cs typeface="Palatino"/>
              </a:rPr>
              <a:t>cross-run </a:t>
            </a:r>
            <a:r>
              <a:rPr lang="en-US" sz="2000" dirty="0" smtClean="0">
                <a:latin typeface="Palatino"/>
                <a:ea typeface="ＭＳ Ｐゴシック" charset="0"/>
                <a:cs typeface="Palatino"/>
              </a:rPr>
              <a:t>difference (trend, habituation) at </a:t>
            </a:r>
            <a:r>
              <a:rPr lang="en-US" sz="2000" dirty="0" smtClean="0">
                <a:solidFill>
                  <a:srgbClr val="0000FF"/>
                </a:solidFill>
                <a:latin typeface="Palatino"/>
                <a:ea typeface="ＭＳ Ｐゴシック" charset="0"/>
                <a:cs typeface="Palatino"/>
              </a:rPr>
              <a:t>group</a:t>
            </a:r>
            <a:r>
              <a:rPr lang="en-US" sz="2000" dirty="0" smtClean="0">
                <a:latin typeface="Palatino"/>
                <a:ea typeface="ＭＳ Ｐゴシック" charset="0"/>
                <a:cs typeface="Palatino"/>
              </a:rPr>
              <a:t> level</a:t>
            </a:r>
          </a:p>
          <a:p>
            <a:pPr marL="1104900" lvl="2" indent="-342900">
              <a:buFont typeface="Courier New"/>
              <a:buChar char="o"/>
            </a:pPr>
            <a:r>
              <a:rPr lang="en-US" sz="2000" dirty="0">
                <a:solidFill>
                  <a:prstClr val="black"/>
                </a:solidFill>
                <a:latin typeface="Palatino"/>
                <a:ea typeface="ＭＳ Ｐゴシック" charset="0"/>
                <a:cs typeface="Palatino"/>
              </a:rPr>
              <a:t>Summarize multiple </a:t>
            </a:r>
            <a:r>
              <a:rPr lang="en-US" sz="2000" dirty="0">
                <a:solidFill>
                  <a:prstClr val="black"/>
                </a:solidFill>
                <a:latin typeface="Palatino"/>
                <a:ea typeface="Lucida Grande"/>
                <a:cs typeface="Palatino"/>
              </a:rPr>
              <a:t>β’s before group analysis</a:t>
            </a:r>
            <a:endParaRPr lang="en-US" sz="2000" dirty="0">
              <a:solidFill>
                <a:prstClr val="black"/>
              </a:solidFill>
              <a:latin typeface="Palatino"/>
              <a:ea typeface="ＭＳ Ｐゴシック" charset="0"/>
              <a:cs typeface="Palatino"/>
            </a:endParaRPr>
          </a:p>
          <a:p>
            <a:pPr marL="677863" lvl="1" indent="-315913">
              <a:buFont typeface="Wingdings" charset="2"/>
              <a:buChar char="Ø"/>
            </a:pPr>
            <a:r>
              <a:rPr lang="en-US" sz="2200" dirty="0" smtClean="0">
                <a:latin typeface="Palatino"/>
                <a:ea typeface="ＭＳ Ｐゴシック" charset="0"/>
                <a:cs typeface="Palatino"/>
              </a:rPr>
              <a:t>Concatenate but analyze with separate </a:t>
            </a:r>
            <a:r>
              <a:rPr lang="en-US" sz="2200" dirty="0" err="1" smtClean="0">
                <a:latin typeface="Palatino"/>
                <a:ea typeface="ＭＳ Ｐゴシック" charset="0"/>
                <a:cs typeface="Palatino"/>
              </a:rPr>
              <a:t>regressors</a:t>
            </a:r>
            <a:r>
              <a:rPr lang="en-US" sz="2200" dirty="0" smtClean="0">
                <a:latin typeface="Palatino"/>
                <a:ea typeface="ＭＳ Ｐゴシック" charset="0"/>
                <a:cs typeface="Palatino"/>
              </a:rPr>
              <a:t> across runs for each condition type: AFNI, SPM</a:t>
            </a:r>
          </a:p>
          <a:p>
            <a:pPr marL="1104900" lvl="2" indent="-342900">
              <a:buFont typeface="Courier New"/>
              <a:buChar char="o"/>
            </a:pPr>
            <a:r>
              <a:rPr lang="en-US" sz="2000" dirty="0" smtClean="0">
                <a:latin typeface="Palatino"/>
                <a:ea typeface="ＭＳ Ｐゴシック" charset="0"/>
                <a:cs typeface="Palatino"/>
              </a:rPr>
              <a:t>Can test </a:t>
            </a:r>
            <a:r>
              <a:rPr lang="en-US" sz="2000" dirty="0" smtClean="0">
                <a:solidFill>
                  <a:srgbClr val="0000FF"/>
                </a:solidFill>
                <a:latin typeface="Palatino"/>
                <a:ea typeface="ＭＳ Ｐゴシック" charset="0"/>
                <a:cs typeface="Palatino"/>
              </a:rPr>
              <a:t>cross-run </a:t>
            </a:r>
            <a:r>
              <a:rPr lang="en-US" sz="2000" dirty="0" smtClean="0">
                <a:latin typeface="Palatino"/>
                <a:ea typeface="ＭＳ Ｐゴシック" charset="0"/>
                <a:cs typeface="Palatino"/>
              </a:rPr>
              <a:t>difference (trend, habituation, etc.) at </a:t>
            </a:r>
            <a:r>
              <a:rPr lang="en-US" sz="2000" dirty="0" smtClean="0">
                <a:solidFill>
                  <a:srgbClr val="0000FF"/>
                </a:solidFill>
                <a:latin typeface="Palatino"/>
                <a:ea typeface="ＭＳ Ｐゴシック" charset="0"/>
                <a:cs typeface="Palatino"/>
              </a:rPr>
              <a:t>both individual and group</a:t>
            </a:r>
            <a:r>
              <a:rPr lang="en-US" sz="2000" dirty="0" smtClean="0">
                <a:latin typeface="Palatino"/>
                <a:ea typeface="ＭＳ Ｐゴシック" charset="0"/>
                <a:cs typeface="Palatino"/>
              </a:rPr>
              <a:t> level</a:t>
            </a:r>
          </a:p>
          <a:p>
            <a:pPr marL="1104900" lvl="2" indent="-342900">
              <a:buFont typeface="Courier New"/>
              <a:buChar char="o"/>
            </a:pPr>
            <a:r>
              <a:rPr lang="en-US" sz="2000" dirty="0" smtClean="0">
                <a:latin typeface="Palatino"/>
                <a:ea typeface="ＭＳ Ｐゴシック" charset="0"/>
                <a:cs typeface="Palatino"/>
              </a:rPr>
              <a:t>Summarize multiple </a:t>
            </a:r>
            <a:r>
              <a:rPr lang="en-US" sz="2000" dirty="0" smtClean="0">
                <a:latin typeface="Palatino"/>
                <a:ea typeface="Lucida Grande"/>
                <a:cs typeface="Palatino"/>
              </a:rPr>
              <a:t>β’s before group analysis</a:t>
            </a:r>
            <a:endParaRPr lang="en-US" sz="2000" dirty="0" smtClean="0">
              <a:latin typeface="Palatino"/>
              <a:ea typeface="ＭＳ Ｐゴシック" charset="0"/>
              <a:cs typeface="Palatino"/>
            </a:endParaRPr>
          </a:p>
          <a:p>
            <a:pPr marL="677863" lvl="1" indent="-315913">
              <a:buFont typeface="Wingdings" charset="2"/>
              <a:buChar char="Ø"/>
            </a:pPr>
            <a:r>
              <a:rPr lang="en-US" sz="2200" dirty="0" smtClean="0">
                <a:latin typeface="Palatino"/>
                <a:ea typeface="ＭＳ Ｐゴシック" charset="0"/>
                <a:cs typeface="Palatino"/>
              </a:rPr>
              <a:t>Concatenate but analyze with same </a:t>
            </a:r>
            <a:r>
              <a:rPr lang="en-US" sz="2200" dirty="0" err="1" smtClean="0">
                <a:latin typeface="Palatino"/>
                <a:ea typeface="ＭＳ Ｐゴシック" charset="0"/>
                <a:cs typeface="Palatino"/>
              </a:rPr>
              <a:t>regressor</a:t>
            </a:r>
            <a:r>
              <a:rPr lang="en-US" sz="2200" dirty="0" smtClean="0">
                <a:latin typeface="Palatino"/>
                <a:ea typeface="ＭＳ Ｐゴシック" charset="0"/>
                <a:cs typeface="Palatino"/>
              </a:rPr>
              <a:t> across runs for each condition type: default in AFNI</a:t>
            </a:r>
          </a:p>
          <a:p>
            <a:pPr marL="1104900" lvl="2" indent="-342900">
              <a:buFont typeface="Courier New"/>
              <a:buChar char="o"/>
            </a:pPr>
            <a:r>
              <a:rPr lang="en-US" sz="2000" dirty="0" smtClean="0">
                <a:latin typeface="Palatino"/>
                <a:ea typeface="ＭＳ Ｐゴシック" charset="0"/>
                <a:cs typeface="Palatino"/>
              </a:rPr>
              <a:t>Assume no attenuation across runs</a:t>
            </a:r>
          </a:p>
          <a:p>
            <a:pPr marL="419100" indent="-457200"/>
            <a:r>
              <a:rPr lang="en-US" sz="2400" dirty="0" smtClean="0">
                <a:latin typeface="Palatino"/>
                <a:ea typeface="ＭＳ Ｐゴシック" charset="0"/>
                <a:cs typeface="Palatino"/>
              </a:rPr>
              <a:t>Cross-block (or cross-event) attenuation</a:t>
            </a:r>
          </a:p>
          <a:p>
            <a:pPr marL="1104900" lvl="2" indent="-342900">
              <a:buFont typeface="Courier New"/>
              <a:buChar char="o"/>
            </a:pPr>
            <a:r>
              <a:rPr lang="en-US" sz="2000" dirty="0" smtClean="0">
                <a:solidFill>
                  <a:prstClr val="black"/>
                </a:solidFill>
                <a:latin typeface="Palatino"/>
                <a:ea typeface="ＭＳ Ｐゴシック" charset="0"/>
                <a:cs typeface="Palatino"/>
              </a:rPr>
              <a:t>Crude method: -</a:t>
            </a:r>
            <a:r>
              <a:rPr lang="en-US" sz="2000" dirty="0" err="1" smtClean="0">
                <a:solidFill>
                  <a:prstClr val="black"/>
                </a:solidFill>
                <a:latin typeface="Palatino"/>
                <a:ea typeface="ＭＳ Ｐゴシック" charset="0"/>
                <a:cs typeface="Palatino"/>
              </a:rPr>
              <a:t>stim_times_IM</a:t>
            </a:r>
            <a:endParaRPr lang="en-US" sz="2000" dirty="0">
              <a:solidFill>
                <a:prstClr val="black"/>
              </a:solidFill>
              <a:latin typeface="Palatino"/>
              <a:ea typeface="ＭＳ Ｐゴシック" charset="0"/>
              <a:cs typeface="Palatino"/>
            </a:endParaRPr>
          </a:p>
          <a:p>
            <a:pPr marL="819150" lvl="1" indent="-457200"/>
            <a:endParaRPr lang="en-US" sz="2000"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34</a:t>
            </a:fld>
            <a:endParaRPr lang="en-US"/>
          </a:p>
        </p:txBody>
      </p:sp>
    </p:spTree>
    <p:extLst>
      <p:ext uri="{BB962C8B-B14F-4D97-AF65-F5344CB8AC3E}">
        <p14:creationId xmlns:p14="http://schemas.microsoft.com/office/powerpoint/2010/main" val="174753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smtClean="0">
                <a:latin typeface="Palatino"/>
                <a:ea typeface="ＭＳ Ｐゴシック" charset="0"/>
                <a:cs typeface="Palatino"/>
              </a:rPr>
              <a:t>Percent Signal Change</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58838"/>
            <a:ext cx="8761413" cy="5737225"/>
          </a:xfrm>
        </p:spPr>
        <p:txBody>
          <a:bodyPr>
            <a:normAutofit/>
          </a:bodyPr>
          <a:lstStyle/>
          <a:p>
            <a:pPr eaLnBrk="1" hangingPunct="1">
              <a:lnSpc>
                <a:spcPct val="105000"/>
              </a:lnSpc>
            </a:pPr>
            <a:r>
              <a:rPr lang="en-US" sz="2400" dirty="0" smtClean="0">
                <a:latin typeface="Palatino"/>
                <a:ea typeface="ＭＳ Ｐゴシック" charset="0"/>
                <a:cs typeface="Palatino"/>
              </a:rPr>
              <a:t>Why conversion? </a:t>
            </a:r>
            <a:r>
              <a:rPr lang="en-US" sz="2200" dirty="0" smtClean="0">
                <a:latin typeface="Palatino"/>
                <a:ea typeface="ＭＳ Ｐゴシック" charset="0"/>
                <a:cs typeface="Palatino"/>
              </a:rPr>
              <a:t>Comparable across subjects</a:t>
            </a:r>
          </a:p>
          <a:p>
            <a:pPr lvl="1">
              <a:lnSpc>
                <a:spcPct val="105000"/>
              </a:lnSpc>
              <a:buFont typeface="Wingdings" charset="2"/>
              <a:buChar char="Ø"/>
            </a:pPr>
            <a:r>
              <a:rPr lang="en-US" sz="2200" dirty="0" smtClean="0">
                <a:latin typeface="Palatino"/>
                <a:ea typeface="ＭＳ Ｐゴシック" charset="0"/>
                <a:cs typeface="Palatino"/>
              </a:rPr>
              <a:t>BOLD data don’t have any physical/physiological meaning</a:t>
            </a:r>
          </a:p>
          <a:p>
            <a:pPr lvl="1">
              <a:lnSpc>
                <a:spcPct val="105000"/>
              </a:lnSpc>
              <a:buFont typeface="Wingdings" charset="2"/>
              <a:buChar char="Ø"/>
            </a:pPr>
            <a:r>
              <a:rPr lang="en-US" sz="2200" dirty="0">
                <a:latin typeface="Palatino"/>
                <a:ea typeface="ＭＳ Ｐゴシック" charset="0"/>
                <a:cs typeface="Palatino"/>
              </a:rPr>
              <a:t>Baseline is different across subjects</a:t>
            </a:r>
          </a:p>
          <a:p>
            <a:pPr lvl="1">
              <a:lnSpc>
                <a:spcPct val="105000"/>
              </a:lnSpc>
              <a:buFont typeface="Wingdings" charset="2"/>
              <a:buChar char="Ø"/>
            </a:pPr>
            <a:r>
              <a:rPr lang="en-US" sz="2200" dirty="0" smtClean="0">
                <a:latin typeface="Palatino"/>
                <a:ea typeface="ＭＳ Ｐゴシック" charset="0"/>
                <a:cs typeface="Palatino"/>
              </a:rPr>
              <a:t>It’s the relative changes that can be compared across subjects</a:t>
            </a:r>
          </a:p>
          <a:p>
            <a:pPr>
              <a:lnSpc>
                <a:spcPct val="105000"/>
              </a:lnSpc>
            </a:pPr>
            <a:r>
              <a:rPr lang="en-US" sz="2400" dirty="0" smtClean="0">
                <a:latin typeface="Palatino"/>
                <a:ea typeface="ＭＳ Ｐゴシック" charset="0"/>
                <a:cs typeface="Palatino"/>
              </a:rPr>
              <a:t>AFNI approach</a:t>
            </a:r>
          </a:p>
          <a:p>
            <a:pPr lvl="1">
              <a:lnSpc>
                <a:spcPct val="105000"/>
              </a:lnSpc>
              <a:buFont typeface="Wingdings" charset="2"/>
              <a:buChar char="Ø"/>
            </a:pPr>
            <a:r>
              <a:rPr lang="en-US" sz="2200" dirty="0" smtClean="0">
                <a:latin typeface="Palatino"/>
                <a:ea typeface="ＭＳ Ｐゴシック" charset="0"/>
                <a:cs typeface="Palatino"/>
              </a:rPr>
              <a:t>Pre-processing: data scaled by voxel-wise mean</a:t>
            </a:r>
          </a:p>
          <a:p>
            <a:pPr lvl="2">
              <a:lnSpc>
                <a:spcPct val="105000"/>
              </a:lnSpc>
              <a:buFont typeface="Courier New"/>
              <a:buChar char="o"/>
            </a:pPr>
            <a:r>
              <a:rPr lang="en-US" sz="2000" dirty="0" smtClean="0">
                <a:latin typeface="Palatino"/>
                <a:ea typeface="ＭＳ Ｐゴシック" charset="0"/>
                <a:cs typeface="Palatino"/>
              </a:rPr>
              <a:t>% signal change relative to mean, not exactly to baseline</a:t>
            </a:r>
          </a:p>
          <a:p>
            <a:pPr lvl="2">
              <a:lnSpc>
                <a:spcPct val="105000"/>
              </a:lnSpc>
              <a:buFont typeface="Courier New"/>
              <a:buChar char="o"/>
            </a:pPr>
            <a:r>
              <a:rPr lang="en-US" sz="2000" dirty="0" smtClean="0">
                <a:latin typeface="Palatino"/>
                <a:ea typeface="ＭＳ Ｐゴシック" charset="0"/>
                <a:cs typeface="Palatino"/>
              </a:rPr>
              <a:t>Difference is tiny: less than 5%</a:t>
            </a:r>
          </a:p>
          <a:p>
            <a:pPr lvl="1">
              <a:lnSpc>
                <a:spcPct val="105000"/>
              </a:lnSpc>
              <a:buFont typeface="Wingdings" charset="2"/>
              <a:buChar char="Ø"/>
            </a:pPr>
            <a:r>
              <a:rPr lang="en-US" sz="2200" dirty="0" smtClean="0">
                <a:latin typeface="Palatino"/>
                <a:ea typeface="ＭＳ Ｐゴシック" charset="0"/>
                <a:cs typeface="Palatino"/>
              </a:rPr>
              <a:t>Tied with modeling baseline as additive effects in AFNI</a:t>
            </a:r>
          </a:p>
          <a:p>
            <a:pPr lvl="2">
              <a:lnSpc>
                <a:spcPct val="105000"/>
              </a:lnSpc>
              <a:buFont typeface="Courier New"/>
              <a:buChar char="o"/>
            </a:pPr>
            <a:r>
              <a:rPr lang="en-US" sz="2000" dirty="0" smtClean="0">
                <a:latin typeface="Palatino"/>
                <a:ea typeface="ＭＳ Ｐゴシック" charset="0"/>
                <a:cs typeface="Palatino"/>
              </a:rPr>
              <a:t>Sometimes baseline explicitly modeled in SPM and FSL</a:t>
            </a:r>
          </a:p>
          <a:p>
            <a:pPr lvl="2">
              <a:lnSpc>
                <a:spcPct val="105000"/>
              </a:lnSpc>
              <a:buFont typeface="Courier New"/>
              <a:buChar char="o"/>
            </a:pPr>
            <a:r>
              <a:rPr lang="en-US" sz="2000" dirty="0" smtClean="0">
                <a:latin typeface="Palatino"/>
                <a:ea typeface="ＭＳ Ｐゴシック" charset="0"/>
                <a:cs typeface="Palatino"/>
              </a:rPr>
              <a:t>Global mean scaling (multiplicative) for whole brain drift</a:t>
            </a:r>
          </a:p>
          <a:p>
            <a:pPr lvl="2">
              <a:lnSpc>
                <a:spcPct val="105000"/>
              </a:lnSpc>
              <a:buFont typeface="Courier New"/>
              <a:buChar char="o"/>
            </a:pPr>
            <a:r>
              <a:rPr lang="en-US" sz="2000" dirty="0" smtClean="0">
                <a:latin typeface="Palatino"/>
                <a:ea typeface="ＭＳ Ｐゴシック" charset="0"/>
                <a:cs typeface="Palatino"/>
              </a:rPr>
              <a:t>Grand mean scaling for cross-subject comparison: not %</a:t>
            </a:r>
          </a:p>
          <a:p>
            <a:pPr lvl="2">
              <a:lnSpc>
                <a:spcPct val="105000"/>
              </a:lnSpc>
              <a:buFont typeface="Courier New"/>
              <a:buChar char="o"/>
            </a:pPr>
            <a:r>
              <a:rPr lang="en-US" sz="2000" dirty="0" smtClean="0">
                <a:latin typeface="Palatino"/>
                <a:ea typeface="ＭＳ Ｐゴシック" charset="0"/>
                <a:cs typeface="Palatino"/>
              </a:rPr>
              <a:t>Global and grand mean scaling, although not usually practiced, can be performed in AFNI if desirable</a:t>
            </a:r>
          </a:p>
          <a:p>
            <a:pPr lvl="2">
              <a:lnSpc>
                <a:spcPct val="105000"/>
              </a:lnSpc>
              <a:buFont typeface="Courier New"/>
              <a:buChar char="o"/>
            </a:pPr>
            <a:endParaRPr lang="en-US" sz="2000"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35</a:t>
            </a:fld>
            <a:endParaRPr lang="en-US"/>
          </a:p>
        </p:txBody>
      </p:sp>
    </p:spTree>
    <p:extLst>
      <p:ext uri="{BB962C8B-B14F-4D97-AF65-F5344CB8AC3E}">
        <p14:creationId xmlns:p14="http://schemas.microsoft.com/office/powerpoint/2010/main" val="152057845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smtClean="0">
                <a:latin typeface="Palatino"/>
                <a:ea typeface="ＭＳ Ｐゴシック" charset="0"/>
                <a:cs typeface="Palatino"/>
              </a:rPr>
              <a:t>Percent Signal Change</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58838"/>
            <a:ext cx="8761413" cy="5737225"/>
          </a:xfrm>
        </p:spPr>
        <p:txBody>
          <a:bodyPr>
            <a:normAutofit lnSpcReduction="10000"/>
          </a:bodyPr>
          <a:lstStyle/>
          <a:p>
            <a:pPr>
              <a:lnSpc>
                <a:spcPct val="150000"/>
              </a:lnSpc>
            </a:pPr>
            <a:r>
              <a:rPr lang="en-US" sz="2600" dirty="0" smtClean="0">
                <a:latin typeface="Palatino"/>
                <a:ea typeface="ＭＳ Ｐゴシック" charset="0"/>
                <a:cs typeface="Palatino"/>
              </a:rPr>
              <a:t>Why not scaled </a:t>
            </a:r>
            <a:r>
              <a:rPr lang="en-US" sz="2600" dirty="0" smtClean="0">
                <a:latin typeface="Palatino"/>
                <a:ea typeface="Lucida Grande"/>
                <a:cs typeface="Palatino"/>
              </a:rPr>
              <a:t>β</a:t>
            </a:r>
            <a:r>
              <a:rPr lang="en-US" sz="2600" dirty="0" smtClean="0">
                <a:latin typeface="Palatino"/>
                <a:ea typeface="ＭＳ Ｐゴシック" charset="0"/>
                <a:cs typeface="Palatino"/>
              </a:rPr>
              <a:t>‘s by real baseline???</a:t>
            </a:r>
          </a:p>
          <a:p>
            <a:pPr lvl="1">
              <a:lnSpc>
                <a:spcPct val="150000"/>
              </a:lnSpc>
              <a:buFont typeface="Wingdings" charset="2"/>
              <a:buChar char="Ø"/>
            </a:pPr>
            <a:r>
              <a:rPr lang="en-US" sz="2200" dirty="0" smtClean="0">
                <a:latin typeface="Palatino"/>
                <a:ea typeface="ＭＳ Ｐゴシック" charset="0"/>
                <a:cs typeface="Palatino"/>
              </a:rPr>
              <a:t>No catenation: scale </a:t>
            </a:r>
            <a:r>
              <a:rPr lang="en-US" sz="2200" dirty="0" smtClean="0">
                <a:latin typeface="Palatino"/>
                <a:ea typeface="Lucida Grande"/>
                <a:cs typeface="Palatino"/>
              </a:rPr>
              <a:t>β per run by the run’s baseline</a:t>
            </a:r>
          </a:p>
          <a:p>
            <a:pPr lvl="2">
              <a:lnSpc>
                <a:spcPct val="150000"/>
              </a:lnSpc>
              <a:buFont typeface="Courier New"/>
              <a:buChar char="o"/>
            </a:pPr>
            <a:r>
              <a:rPr lang="en-US" sz="2000" dirty="0" smtClean="0">
                <a:latin typeface="Palatino"/>
                <a:ea typeface="Lucida Grande"/>
                <a:cs typeface="Palatino"/>
              </a:rPr>
              <a:t>Sample </a:t>
            </a:r>
            <a:r>
              <a:rPr lang="en-US" sz="2000" dirty="0">
                <a:latin typeface="Palatino"/>
                <a:ea typeface="Lucida Grande"/>
                <a:cs typeface="Palatino"/>
              </a:rPr>
              <a:t>size in each </a:t>
            </a:r>
            <a:r>
              <a:rPr lang="en-US" sz="2000" dirty="0" smtClean="0">
                <a:latin typeface="Palatino"/>
                <a:ea typeface="Lucida Grande"/>
                <a:cs typeface="Palatino"/>
              </a:rPr>
              <a:t>run </a:t>
            </a:r>
            <a:r>
              <a:rPr lang="en-US" altLang="zh-CN" sz="2000" dirty="0" smtClean="0">
                <a:latin typeface="Palatino"/>
                <a:ea typeface="Lucida Grande"/>
                <a:cs typeface="Palatino"/>
              </a:rPr>
              <a:t>could be low</a:t>
            </a:r>
            <a:endParaRPr lang="en-US" sz="2000" dirty="0">
              <a:latin typeface="Palatino"/>
              <a:ea typeface="Lucida Grande"/>
              <a:cs typeface="Palatino"/>
            </a:endParaRPr>
          </a:p>
          <a:p>
            <a:pPr lvl="2">
              <a:lnSpc>
                <a:spcPct val="150000"/>
              </a:lnSpc>
              <a:buFont typeface="Courier New"/>
              <a:buChar char="o"/>
            </a:pPr>
            <a:r>
              <a:rPr lang="en-US" sz="2000" dirty="0" smtClean="0">
                <a:latin typeface="Palatino"/>
                <a:ea typeface="Lucida Grande"/>
                <a:cs typeface="Palatino"/>
              </a:rPr>
              <a:t>Have to summarize multiple β’s before group analysis</a:t>
            </a:r>
          </a:p>
          <a:p>
            <a:pPr lvl="2">
              <a:lnSpc>
                <a:spcPct val="150000"/>
              </a:lnSpc>
              <a:buFont typeface="Courier New"/>
              <a:buChar char="o"/>
            </a:pPr>
            <a:r>
              <a:rPr lang="en-US" sz="2000" dirty="0" smtClean="0">
                <a:latin typeface="Palatino"/>
                <a:ea typeface="Lucida Grande"/>
                <a:cs typeface="Palatino"/>
              </a:rPr>
              <a:t>B</a:t>
            </a:r>
            <a:r>
              <a:rPr lang="en-US" altLang="zh-CN" sz="2000" dirty="0" smtClean="0">
                <a:latin typeface="Palatino"/>
                <a:ea typeface="Lucida Grande"/>
                <a:cs typeface="Palatino"/>
              </a:rPr>
              <a:t>etter convert to percent </a:t>
            </a:r>
            <a:r>
              <a:rPr lang="en-US" altLang="zh-CN" sz="2000" smtClean="0">
                <a:latin typeface="Palatino"/>
                <a:ea typeface="Lucida Grande"/>
                <a:cs typeface="Palatino"/>
              </a:rPr>
              <a:t>signal change at </a:t>
            </a:r>
            <a:r>
              <a:rPr lang="en-US" altLang="zh-CN" sz="2000" dirty="0" smtClean="0">
                <a:latin typeface="Palatino"/>
                <a:ea typeface="Lucida Grande"/>
                <a:cs typeface="Palatino"/>
              </a:rPr>
              <a:t>run level before summing over runs</a:t>
            </a:r>
            <a:endParaRPr lang="en-US" sz="2000" dirty="0" smtClean="0">
              <a:latin typeface="Palatino"/>
              <a:ea typeface="Lucida Grande"/>
              <a:cs typeface="Palatino"/>
            </a:endParaRPr>
          </a:p>
          <a:p>
            <a:pPr lvl="2">
              <a:lnSpc>
                <a:spcPct val="150000"/>
              </a:lnSpc>
              <a:buFont typeface="Courier New"/>
              <a:buChar char="o"/>
            </a:pPr>
            <a:r>
              <a:rPr lang="en-US" sz="2000" dirty="0" smtClean="0">
                <a:latin typeface="Palatino"/>
                <a:ea typeface="ＭＳ Ｐゴシック" charset="0"/>
                <a:cs typeface="Palatino"/>
              </a:rPr>
              <a:t>Be careful when motion parameters included in model</a:t>
            </a:r>
          </a:p>
          <a:p>
            <a:pPr lvl="3">
              <a:lnSpc>
                <a:spcPct val="150000"/>
              </a:lnSpc>
              <a:buFont typeface="Wingdings" charset="2"/>
              <a:buChar char="§"/>
            </a:pPr>
            <a:r>
              <a:rPr lang="en-US" sz="1600" dirty="0" err="1" smtClean="0">
                <a:latin typeface="Palatino"/>
                <a:ea typeface="ＭＳ Ｐゴシック" charset="0"/>
                <a:cs typeface="Palatino"/>
              </a:rPr>
              <a:t>Uber_subject.py</a:t>
            </a:r>
            <a:r>
              <a:rPr lang="en-US" sz="1600" dirty="0" smtClean="0">
                <a:latin typeface="Palatino"/>
                <a:ea typeface="ＭＳ Ｐゴシック" charset="0"/>
                <a:cs typeface="Palatino"/>
              </a:rPr>
              <a:t> automatically demeans the head motion </a:t>
            </a:r>
            <a:r>
              <a:rPr lang="en-US" sz="1600" dirty="0" err="1" smtClean="0">
                <a:latin typeface="Palatino"/>
                <a:ea typeface="ＭＳ Ｐゴシック" charset="0"/>
                <a:cs typeface="Palatino"/>
              </a:rPr>
              <a:t>regressors</a:t>
            </a:r>
            <a:endParaRPr lang="en-US" sz="1600" dirty="0" smtClean="0">
              <a:latin typeface="Palatino"/>
              <a:ea typeface="ＭＳ Ｐゴシック" charset="0"/>
              <a:cs typeface="Palatino"/>
            </a:endParaRPr>
          </a:p>
          <a:p>
            <a:pPr lvl="1">
              <a:lnSpc>
                <a:spcPct val="150000"/>
              </a:lnSpc>
              <a:buFont typeface="Wingdings" charset="2"/>
              <a:buChar char="Ø"/>
            </a:pPr>
            <a:r>
              <a:rPr lang="en-US" sz="2200" dirty="0" smtClean="0">
                <a:latin typeface="Palatino"/>
                <a:ea typeface="Lucida Grande"/>
                <a:cs typeface="Palatino"/>
              </a:rPr>
              <a:t>Catenation: </a:t>
            </a:r>
            <a:r>
              <a:rPr lang="en-US" sz="2200" dirty="0" smtClean="0">
                <a:solidFill>
                  <a:srgbClr val="FF0000"/>
                </a:solidFill>
                <a:latin typeface="Palatino"/>
                <a:ea typeface="Lucida Grande"/>
                <a:cs typeface="Palatino"/>
              </a:rPr>
              <a:t>problematic </a:t>
            </a:r>
            <a:endParaRPr lang="en-US" sz="2200" dirty="0" smtClean="0">
              <a:solidFill>
                <a:srgbClr val="FF0000"/>
              </a:solidFill>
              <a:latin typeface="Palatino"/>
              <a:ea typeface="ＭＳ Ｐゴシック" charset="0"/>
              <a:cs typeface="Palatino"/>
            </a:endParaRPr>
          </a:p>
          <a:p>
            <a:pPr lvl="2">
              <a:lnSpc>
                <a:spcPct val="150000"/>
              </a:lnSpc>
              <a:buFont typeface="Courier New"/>
              <a:buChar char="o"/>
            </a:pPr>
            <a:r>
              <a:rPr lang="en-US" sz="2000" dirty="0" smtClean="0">
                <a:latin typeface="Palatino"/>
                <a:ea typeface="ＭＳ Ｐゴシック" charset="0"/>
                <a:cs typeface="Palatino"/>
              </a:rPr>
              <a:t>Baseline may be different across runs</a:t>
            </a:r>
          </a:p>
          <a:p>
            <a:pPr lvl="2">
              <a:lnSpc>
                <a:spcPct val="150000"/>
              </a:lnSpc>
              <a:buFont typeface="Courier New"/>
              <a:buChar char="o"/>
            </a:pPr>
            <a:r>
              <a:rPr lang="en-US" sz="2000" dirty="0" smtClean="0">
                <a:latin typeface="Palatino"/>
                <a:ea typeface="ＭＳ Ｐゴシック" charset="0"/>
                <a:cs typeface="Palatino"/>
              </a:rPr>
              <a:t>Effects are not comparable across runs</a:t>
            </a:r>
            <a:endParaRPr lang="en-US" sz="2000" b="1" baseline="-25000" dirty="0">
              <a:solidFill>
                <a:srgbClr val="1218A4"/>
              </a:solidFill>
              <a:latin typeface="Palatino"/>
              <a:ea typeface="ＭＳ Ｐゴシック" charset="0"/>
              <a:cs typeface="Palatino"/>
              <a:sym typeface="Symbol" charset="0"/>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36</a:t>
            </a:fld>
            <a:endParaRPr lang="en-US"/>
          </a:p>
        </p:txBody>
      </p:sp>
    </p:spTree>
    <p:extLst>
      <p:ext uri="{BB962C8B-B14F-4D97-AF65-F5344CB8AC3E}">
        <p14:creationId xmlns:p14="http://schemas.microsoft.com/office/powerpoint/2010/main" val="260224828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Lackluster Performance </a:t>
            </a:r>
            <a:r>
              <a:rPr lang="en-US" sz="3600" dirty="0">
                <a:latin typeface="Palatino"/>
                <a:ea typeface="ＭＳ Ｐゴシック" charset="0"/>
                <a:cs typeface="Palatino"/>
              </a:rPr>
              <a:t>in </a:t>
            </a:r>
            <a:r>
              <a:rPr lang="en-US" sz="3600" dirty="0" smtClean="0">
                <a:latin typeface="Palatino"/>
                <a:ea typeface="ＭＳ Ｐゴシック" charset="0"/>
                <a:cs typeface="Palatino"/>
              </a:rPr>
              <a:t>Modeling</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89000"/>
            <a:ext cx="8686800" cy="5819775"/>
          </a:xfrm>
        </p:spPr>
        <p:txBody>
          <a:bodyPr>
            <a:normAutofit fontScale="92500" lnSpcReduction="20000"/>
          </a:bodyPr>
          <a:lstStyle/>
          <a:p>
            <a:pPr>
              <a:buFont typeface="Wingdings" charset="2"/>
              <a:buChar char="Ø"/>
            </a:pPr>
            <a:r>
              <a:rPr lang="en-US" sz="2600" dirty="0" smtClean="0">
                <a:solidFill>
                  <a:srgbClr val="FF0000"/>
                </a:solidFill>
                <a:latin typeface="Helvetica" charset="0"/>
                <a:ea typeface="ＭＳ Ｐゴシック" charset="0"/>
              </a:rPr>
              <a:t>Essentially, all models are wrong, but some are useful</a:t>
            </a:r>
            <a:r>
              <a:rPr lang="en-US" sz="2600" dirty="0" smtClean="0">
                <a:solidFill>
                  <a:srgbClr val="0000FF"/>
                </a:solidFill>
                <a:latin typeface="Helvetica" charset="0"/>
                <a:ea typeface="ＭＳ Ｐゴシック" charset="0"/>
              </a:rPr>
              <a:t> </a:t>
            </a:r>
            <a:r>
              <a:rPr lang="en-US" sz="2600" dirty="0" smtClean="0">
                <a:latin typeface="Helvetica" charset="0"/>
                <a:ea typeface="ＭＳ Ｐゴシック" charset="0"/>
              </a:rPr>
              <a:t>(G.E.P. Box)</a:t>
            </a:r>
          </a:p>
          <a:p>
            <a:pPr>
              <a:buFont typeface="Wingdings" charset="2"/>
              <a:buChar char="Ø"/>
            </a:pPr>
            <a:r>
              <a:rPr lang="en-US" dirty="0" smtClean="0">
                <a:latin typeface="Palatino"/>
                <a:ea typeface="ＭＳ Ｐゴシック" charset="0"/>
                <a:cs typeface="Palatino"/>
              </a:rPr>
              <a:t>Noisy data: easy excuse!</a:t>
            </a:r>
          </a:p>
          <a:p>
            <a:pPr>
              <a:buFont typeface="Wingdings" charset="2"/>
              <a:buChar char="Ø"/>
            </a:pPr>
            <a:r>
              <a:rPr lang="en-US" dirty="0" smtClean="0">
                <a:latin typeface="Palatino"/>
                <a:ea typeface="ＭＳ Ｐゴシック" charset="0"/>
                <a:cs typeface="Palatino"/>
              </a:rPr>
              <a:t>Regressors</a:t>
            </a:r>
            <a:r>
              <a:rPr lang="en-US" dirty="0">
                <a:latin typeface="Palatino"/>
                <a:ea typeface="ＭＳ Ｐゴシック" charset="0"/>
                <a:cs typeface="Palatino"/>
              </a:rPr>
              <a:t>: idealized response or yardstick</a:t>
            </a:r>
          </a:p>
          <a:p>
            <a:pPr lvl="1">
              <a:buFont typeface="Courier New"/>
              <a:buChar char="o"/>
            </a:pPr>
            <a:r>
              <a:rPr lang="en-US" sz="2200" dirty="0">
                <a:latin typeface="Palatino"/>
                <a:ea typeface="ＭＳ Ｐゴシック" charset="0"/>
                <a:cs typeface="Palatino"/>
              </a:rPr>
              <a:t>We get what we’re looking </a:t>
            </a:r>
            <a:r>
              <a:rPr lang="en-US" sz="2200" dirty="0" smtClean="0">
                <a:latin typeface="Palatino"/>
                <a:ea typeface="ＭＳ Ｐゴシック" charset="0"/>
                <a:cs typeface="Palatino"/>
              </a:rPr>
              <a:t>for</a:t>
            </a:r>
          </a:p>
          <a:p>
            <a:pPr lvl="1">
              <a:buFont typeface="Courier New"/>
              <a:buChar char="o"/>
            </a:pPr>
            <a:r>
              <a:rPr lang="en-US" sz="2200" dirty="0" smtClean="0">
                <a:latin typeface="Palatino"/>
                <a:ea typeface="ＭＳ Ｐゴシック" charset="0"/>
                <a:cs typeface="Palatino"/>
              </a:rPr>
              <a:t>It </a:t>
            </a:r>
            <a:r>
              <a:rPr lang="en-US" sz="2200" dirty="0">
                <a:latin typeface="Palatino"/>
                <a:ea typeface="ＭＳ Ｐゴシック" charset="0"/>
                <a:cs typeface="Palatino"/>
              </a:rPr>
              <a:t>may miss something when we fail to recognize </a:t>
            </a:r>
            <a:r>
              <a:rPr lang="en-US" sz="2200" dirty="0" smtClean="0">
                <a:latin typeface="Palatino"/>
                <a:ea typeface="ＭＳ Ｐゴシック" charset="0"/>
                <a:cs typeface="Palatino"/>
              </a:rPr>
              <a:t>it</a:t>
            </a:r>
            <a:endParaRPr lang="en-US" dirty="0" smtClean="0">
              <a:latin typeface="Palatino"/>
              <a:ea typeface="ＭＳ Ｐゴシック" charset="0"/>
              <a:cs typeface="Palatino"/>
            </a:endParaRPr>
          </a:p>
          <a:p>
            <a:pPr>
              <a:buFont typeface="Wingdings" charset="2"/>
              <a:buChar char="Ø"/>
            </a:pPr>
            <a:r>
              <a:rPr lang="en-US" dirty="0" smtClean="0">
                <a:latin typeface="Palatino"/>
                <a:ea typeface="ＭＳ Ｐゴシック" charset="0"/>
                <a:cs typeface="Palatino"/>
              </a:rPr>
              <a:t>Lots of variability across trials</a:t>
            </a:r>
          </a:p>
          <a:p>
            <a:pPr lvl="1">
              <a:buFont typeface="Courier New"/>
              <a:buChar char="o"/>
            </a:pPr>
            <a:r>
              <a:rPr lang="en-US" sz="2600" dirty="0" smtClean="0">
                <a:latin typeface="Palatino"/>
                <a:ea typeface="ＭＳ Ｐゴシック" charset="0"/>
                <a:cs typeface="Palatino"/>
              </a:rPr>
              <a:t>Amplitude modulation if behavioral data are available</a:t>
            </a:r>
          </a:p>
          <a:p>
            <a:pPr lvl="1">
              <a:buFont typeface="Courier New"/>
              <a:buChar char="o"/>
            </a:pPr>
            <a:r>
              <a:rPr lang="en-US" sz="2600" dirty="0" smtClean="0">
                <a:latin typeface="Palatino"/>
                <a:ea typeface="ＭＳ Ｐゴシック" charset="0"/>
                <a:cs typeface="Palatino"/>
              </a:rPr>
              <a:t>Model each trial separately</a:t>
            </a:r>
            <a:endParaRPr lang="en-US" sz="2600" dirty="0">
              <a:latin typeface="Palatino"/>
              <a:ea typeface="ＭＳ Ｐゴシック" charset="0"/>
              <a:cs typeface="Palatino"/>
            </a:endParaRPr>
          </a:p>
          <a:p>
            <a:pPr>
              <a:buFont typeface="Wingdings" charset="2"/>
              <a:buChar char="Ø"/>
            </a:pPr>
            <a:r>
              <a:rPr lang="en-US" dirty="0" smtClean="0">
                <a:latin typeface="Palatino"/>
                <a:ea typeface="ＭＳ Ｐゴシック" charset="0"/>
                <a:cs typeface="Palatino"/>
              </a:rPr>
              <a:t>Linearity assumptions</a:t>
            </a:r>
          </a:p>
          <a:p>
            <a:pPr lvl="1">
              <a:buFont typeface="Courier New"/>
              <a:buChar char="o"/>
            </a:pPr>
            <a:r>
              <a:rPr lang="en-US" sz="2600" dirty="0" smtClean="0">
                <a:solidFill>
                  <a:prstClr val="black"/>
                </a:solidFill>
                <a:latin typeface="Palatino"/>
                <a:ea typeface="ＭＳ Ｐゴシック" charset="0"/>
                <a:cs typeface="Palatino"/>
              </a:rPr>
              <a:t>Data = baseline + drift + respone1 + resonse2 + … + noise</a:t>
            </a:r>
          </a:p>
          <a:p>
            <a:pPr lvl="1">
              <a:buFont typeface="Courier New"/>
              <a:buChar char="o"/>
            </a:pPr>
            <a:r>
              <a:rPr lang="en-US" sz="2600" dirty="0" smtClean="0">
                <a:solidFill>
                  <a:prstClr val="black"/>
                </a:solidFill>
                <a:latin typeface="Palatino"/>
                <a:ea typeface="ＭＳ Ｐゴシック" charset="0"/>
                <a:cs typeface="Palatino"/>
              </a:rPr>
              <a:t>When a trial is repeated, response is assumed same</a:t>
            </a:r>
          </a:p>
          <a:p>
            <a:pPr lvl="1">
              <a:buFont typeface="Courier New"/>
              <a:buChar char="o"/>
            </a:pPr>
            <a:r>
              <a:rPr lang="en-US" sz="2600" dirty="0" smtClean="0">
                <a:solidFill>
                  <a:prstClr val="black"/>
                </a:solidFill>
                <a:latin typeface="Palatino"/>
                <a:ea typeface="ＭＳ Ｐゴシック" charset="0"/>
                <a:cs typeface="Palatino"/>
              </a:rPr>
              <a:t>Response for a block = linearity (no attenuation)</a:t>
            </a:r>
            <a:endParaRPr lang="en-US" sz="2600" dirty="0">
              <a:solidFill>
                <a:prstClr val="black"/>
              </a:solidFill>
              <a:latin typeface="Palatino"/>
              <a:ea typeface="ＭＳ Ｐゴシック" charset="0"/>
              <a:cs typeface="Palatino"/>
            </a:endParaRPr>
          </a:p>
          <a:p>
            <a:pPr>
              <a:buFont typeface="Wingdings" charset="2"/>
              <a:buChar char="Ø"/>
            </a:pPr>
            <a:r>
              <a:rPr lang="en-US" dirty="0" smtClean="0">
                <a:latin typeface="Palatino"/>
                <a:ea typeface="ＭＳ Ｐゴシック" charset="0"/>
                <a:cs typeface="Palatino"/>
              </a:rPr>
              <a:t>Poor understanding of BOLD mechanism</a:t>
            </a:r>
            <a:endParaRPr lang="en-US"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37</a:t>
            </a:fld>
            <a:endParaRPr lang="en-US"/>
          </a:p>
        </p:txBody>
      </p:sp>
    </p:spTree>
    <p:extLst>
      <p:ext uri="{BB962C8B-B14F-4D97-AF65-F5344CB8AC3E}">
        <p14:creationId xmlns:p14="http://schemas.microsoft.com/office/powerpoint/2010/main" val="12642273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76200" y="152400"/>
            <a:ext cx="9067800" cy="762000"/>
          </a:xfrm>
        </p:spPr>
        <p:txBody>
          <a:bodyPr/>
          <a:lstStyle/>
          <a:p>
            <a:pPr eaLnBrk="1" hangingPunct="1"/>
            <a:r>
              <a:rPr lang="en-US" sz="3600" dirty="0" smtClean="0">
                <a:latin typeface="Palatino"/>
                <a:ea typeface="ＭＳ Ｐゴシック" charset="0"/>
                <a:cs typeface="Palatino"/>
              </a:rPr>
              <a:t>Summary</a:t>
            </a:r>
            <a:endParaRPr lang="en-US" dirty="0">
              <a:latin typeface="Palatino"/>
              <a:ea typeface="ＭＳ Ｐゴシック" charset="0"/>
              <a:cs typeface="Palatino"/>
            </a:endParaRPr>
          </a:p>
        </p:txBody>
      </p:sp>
      <p:sp>
        <p:nvSpPr>
          <p:cNvPr id="6146" name="Rectangle 3"/>
          <p:cNvSpPr>
            <a:spLocks noGrp="1" noChangeArrowheads="1"/>
          </p:cNvSpPr>
          <p:nvPr>
            <p:ph idx="1"/>
          </p:nvPr>
        </p:nvSpPr>
        <p:spPr>
          <a:xfrm>
            <a:off x="228600" y="889000"/>
            <a:ext cx="8686800" cy="5819775"/>
          </a:xfrm>
        </p:spPr>
        <p:txBody>
          <a:bodyPr>
            <a:normAutofit lnSpcReduction="10000"/>
          </a:bodyPr>
          <a:lstStyle/>
          <a:p>
            <a:pPr eaLnBrk="1" hangingPunct="1"/>
            <a:r>
              <a:rPr lang="en-US" sz="2400" dirty="0" smtClean="0">
                <a:latin typeface="Palatino"/>
                <a:ea typeface="ＭＳ Ｐゴシック" charset="0"/>
                <a:cs typeface="Palatino"/>
              </a:rPr>
              <a:t>Basics of linear model</a:t>
            </a:r>
          </a:p>
          <a:p>
            <a:pPr eaLnBrk="1" hangingPunct="1"/>
            <a:r>
              <a:rPr lang="en-US" sz="2400" dirty="0" smtClean="0">
                <a:latin typeface="Palatino"/>
                <a:ea typeface="ＭＳ Ｐゴシック" charset="0"/>
                <a:cs typeface="Palatino"/>
              </a:rPr>
              <a:t>FMRI experiment types</a:t>
            </a:r>
          </a:p>
          <a:p>
            <a:pPr lvl="1">
              <a:buFont typeface="Wingdings" charset="2"/>
              <a:buChar char="Ø"/>
            </a:pPr>
            <a:r>
              <a:rPr lang="en-US" sz="2000" dirty="0" smtClean="0">
                <a:latin typeface="Palatino"/>
                <a:ea typeface="ＭＳ Ｐゴシック" charset="0"/>
                <a:cs typeface="Palatino"/>
              </a:rPr>
              <a:t>Block design; Event related experiment; Mixed</a:t>
            </a:r>
          </a:p>
          <a:p>
            <a:pPr eaLnBrk="1" hangingPunct="1"/>
            <a:r>
              <a:rPr lang="en-US" sz="2400" dirty="0" smtClean="0">
                <a:latin typeface="Palatino"/>
                <a:ea typeface="ＭＳ Ｐゴシック" charset="0"/>
                <a:cs typeface="Palatino"/>
              </a:rPr>
              <a:t>FMRI data decomposition: three components</a:t>
            </a:r>
          </a:p>
          <a:p>
            <a:pPr lvl="1">
              <a:buFont typeface="Wingdings" charset="2"/>
              <a:buChar char="Ø"/>
            </a:pPr>
            <a:r>
              <a:rPr lang="en-US" sz="2000" dirty="0" smtClean="0">
                <a:solidFill>
                  <a:srgbClr val="0000FF"/>
                </a:solidFill>
                <a:latin typeface="Palatino"/>
                <a:ea typeface="ＭＳ Ｐゴシック" charset="0"/>
                <a:cs typeface="Palatino"/>
              </a:rPr>
              <a:t>Baseline + slow drift</a:t>
            </a:r>
            <a:r>
              <a:rPr lang="en-US" sz="2000" dirty="0" smtClean="0">
                <a:latin typeface="Palatino"/>
                <a:ea typeface="ＭＳ Ｐゴシック" charset="0"/>
                <a:cs typeface="Palatino"/>
              </a:rPr>
              <a:t>; </a:t>
            </a:r>
            <a:r>
              <a:rPr lang="en-US" sz="2000" dirty="0" smtClean="0">
                <a:solidFill>
                  <a:srgbClr val="FF0000"/>
                </a:solidFill>
                <a:latin typeface="Palatino"/>
                <a:ea typeface="ＭＳ Ｐゴシック" charset="0"/>
                <a:cs typeface="Palatino"/>
              </a:rPr>
              <a:t>Effects of interest</a:t>
            </a:r>
            <a:r>
              <a:rPr lang="en-US" sz="2000" dirty="0" smtClean="0">
                <a:latin typeface="Palatino"/>
                <a:ea typeface="ＭＳ Ｐゴシック" charset="0"/>
                <a:cs typeface="Palatino"/>
              </a:rPr>
              <a:t>; Unknown</a:t>
            </a:r>
          </a:p>
          <a:p>
            <a:pPr lvl="1">
              <a:buFont typeface="Wingdings" charset="2"/>
              <a:buChar char="Ø"/>
            </a:pPr>
            <a:r>
              <a:rPr lang="en-US" sz="2000" dirty="0" smtClean="0">
                <a:latin typeface="Palatino"/>
                <a:ea typeface="ＭＳ Ｐゴシック" charset="0"/>
                <a:cs typeface="Palatino"/>
              </a:rPr>
              <a:t>Effects of interest - </a:t>
            </a:r>
            <a:r>
              <a:rPr lang="en-US" sz="2000" dirty="0">
                <a:latin typeface="Palatino"/>
                <a:ea typeface="ＭＳ Ｐゴシック" charset="0"/>
                <a:cs typeface="Palatino"/>
              </a:rPr>
              <a:t>u</a:t>
            </a:r>
            <a:r>
              <a:rPr lang="en-US" sz="2000" dirty="0" smtClean="0">
                <a:latin typeface="Palatino"/>
                <a:ea typeface="ＭＳ Ｐゴシック" charset="0"/>
                <a:cs typeface="Palatino"/>
              </a:rPr>
              <a:t>nderstanding BOLD vs. stimulus: IRF</a:t>
            </a:r>
          </a:p>
          <a:p>
            <a:pPr marL="342900" lvl="1" indent="-342900">
              <a:buFont typeface="Arial"/>
              <a:buChar char="•"/>
            </a:pPr>
            <a:r>
              <a:rPr lang="en-US" sz="2400" dirty="0" smtClean="0">
                <a:latin typeface="Palatino"/>
                <a:ea typeface="ＭＳ Ｐゴシック" charset="0"/>
                <a:cs typeface="Palatino"/>
              </a:rPr>
              <a:t>Modeling with fixed-shape IRF: </a:t>
            </a:r>
            <a:r>
              <a:rPr lang="en-US" sz="2200" dirty="0" smtClean="0">
                <a:latin typeface="Palatino"/>
                <a:ea typeface="ＭＳ Ｐゴシック" charset="0"/>
                <a:cs typeface="Palatino"/>
              </a:rPr>
              <a:t>GAM(</a:t>
            </a:r>
            <a:r>
              <a:rPr lang="en-US" sz="2200" i="1" dirty="0" err="1" smtClean="0">
                <a:latin typeface="Palatino"/>
                <a:ea typeface="ＭＳ Ｐゴシック" charset="0"/>
                <a:cs typeface="Palatino"/>
              </a:rPr>
              <a:t>p</a:t>
            </a:r>
            <a:r>
              <a:rPr lang="en-US" sz="2200" dirty="0" err="1" smtClean="0">
                <a:latin typeface="Palatino"/>
                <a:ea typeface="ＭＳ Ｐゴシック" charset="0"/>
                <a:cs typeface="Palatino"/>
              </a:rPr>
              <a:t>,</a:t>
            </a:r>
            <a:r>
              <a:rPr lang="en-US" sz="2200" i="1" dirty="0" err="1" smtClean="0">
                <a:latin typeface="Palatino"/>
                <a:ea typeface="ＭＳ Ｐゴシック" charset="0"/>
                <a:cs typeface="Palatino"/>
              </a:rPr>
              <a:t>q</a:t>
            </a:r>
            <a:r>
              <a:rPr lang="en-US" sz="2200" dirty="0" smtClean="0">
                <a:latin typeface="Palatino"/>
                <a:ea typeface="ＭＳ Ｐゴシック" charset="0"/>
                <a:cs typeface="Palatino"/>
              </a:rPr>
              <a:t>), BLOCK(</a:t>
            </a:r>
            <a:r>
              <a:rPr lang="en-US" sz="2200" i="1" dirty="0" err="1" smtClean="0">
                <a:latin typeface="Palatino"/>
                <a:ea typeface="ＭＳ Ｐゴシック" charset="0"/>
                <a:cs typeface="Palatino"/>
              </a:rPr>
              <a:t>d</a:t>
            </a:r>
            <a:r>
              <a:rPr lang="en-US" sz="2200" dirty="0" err="1" smtClean="0">
                <a:latin typeface="Palatino"/>
                <a:ea typeface="ＭＳ Ｐゴシック" charset="0"/>
                <a:cs typeface="Palatino"/>
              </a:rPr>
              <a:t>,</a:t>
            </a:r>
            <a:r>
              <a:rPr lang="en-US" sz="2200" i="1" dirty="0" err="1" smtClean="0">
                <a:latin typeface="Palatino"/>
                <a:ea typeface="ＭＳ Ｐゴシック" charset="0"/>
                <a:cs typeface="Palatino"/>
              </a:rPr>
              <a:t>p</a:t>
            </a:r>
            <a:r>
              <a:rPr lang="en-US" sz="2200" dirty="0" smtClean="0">
                <a:latin typeface="Palatino"/>
                <a:ea typeface="ＭＳ Ｐゴシック" charset="0"/>
                <a:cs typeface="Palatino"/>
              </a:rPr>
              <a:t>)</a:t>
            </a:r>
            <a:endParaRPr lang="en-US" sz="2400" dirty="0" smtClean="0">
              <a:latin typeface="Palatino"/>
              <a:ea typeface="ＭＳ Ｐゴシック" charset="0"/>
              <a:cs typeface="Palatino"/>
            </a:endParaRPr>
          </a:p>
          <a:p>
            <a:r>
              <a:rPr lang="en-US" sz="2400" dirty="0" smtClean="0">
                <a:latin typeface="Palatino"/>
                <a:ea typeface="ＭＳ Ｐゴシック" charset="0"/>
                <a:cs typeface="Palatino"/>
              </a:rPr>
              <a:t>Modeling with no assumption about IRF shape</a:t>
            </a:r>
          </a:p>
          <a:p>
            <a:pPr lvl="1">
              <a:buFont typeface="Wingdings" charset="2"/>
              <a:buChar char="Ø"/>
            </a:pPr>
            <a:r>
              <a:rPr lang="en-US" sz="2000" dirty="0" smtClean="0">
                <a:latin typeface="Palatino"/>
                <a:ea typeface="ＭＳ Ｐゴシック" charset="0"/>
                <a:cs typeface="Palatino"/>
              </a:rPr>
              <a:t>TENT(</a:t>
            </a:r>
            <a:r>
              <a:rPr lang="en-US" sz="2000" i="1" dirty="0" err="1" smtClean="0">
                <a:latin typeface="Palatino"/>
                <a:ea typeface="ＭＳ Ｐゴシック" charset="0"/>
                <a:cs typeface="Palatino"/>
              </a:rPr>
              <a:t>b</a:t>
            </a:r>
            <a:r>
              <a:rPr lang="en-US" sz="2000" dirty="0" err="1" smtClean="0">
                <a:latin typeface="Palatino"/>
                <a:ea typeface="ＭＳ Ｐゴシック" charset="0"/>
                <a:cs typeface="Palatino"/>
              </a:rPr>
              <a:t>,</a:t>
            </a:r>
            <a:r>
              <a:rPr lang="en-US" sz="2000" i="1" dirty="0" err="1" smtClean="0">
                <a:latin typeface="Palatino"/>
                <a:ea typeface="ＭＳ Ｐゴシック" charset="0"/>
                <a:cs typeface="Palatino"/>
              </a:rPr>
              <a:t>c</a:t>
            </a:r>
            <a:r>
              <a:rPr lang="en-US" sz="2000" dirty="0" err="1" smtClean="0">
                <a:latin typeface="Palatino"/>
                <a:ea typeface="ＭＳ Ｐゴシック" charset="0"/>
                <a:cs typeface="Palatino"/>
              </a:rPr>
              <a:t>,</a:t>
            </a:r>
            <a:r>
              <a:rPr lang="en-US" sz="2000" i="1" dirty="0" err="1" smtClean="0">
                <a:latin typeface="Palatino"/>
                <a:ea typeface="ＭＳ Ｐゴシック" charset="0"/>
                <a:cs typeface="Palatino"/>
              </a:rPr>
              <a:t>n</a:t>
            </a:r>
            <a:r>
              <a:rPr lang="en-US" sz="2000" dirty="0" smtClean="0">
                <a:latin typeface="Palatino"/>
                <a:ea typeface="ＭＳ Ｐゴシック" charset="0"/>
                <a:cs typeface="Palatino"/>
              </a:rPr>
              <a:t>), CSPLIN(</a:t>
            </a:r>
            <a:r>
              <a:rPr lang="en-US" sz="2000" i="1" dirty="0" err="1" smtClean="0">
                <a:latin typeface="Palatino"/>
                <a:ea typeface="ＭＳ Ｐゴシック" charset="0"/>
                <a:cs typeface="Palatino"/>
              </a:rPr>
              <a:t>b</a:t>
            </a:r>
            <a:r>
              <a:rPr lang="en-US" sz="2000" dirty="0" err="1" smtClean="0">
                <a:latin typeface="Palatino"/>
                <a:ea typeface="ＭＳ Ｐゴシック" charset="0"/>
                <a:cs typeface="Palatino"/>
              </a:rPr>
              <a:t>,</a:t>
            </a:r>
            <a:r>
              <a:rPr lang="en-US" sz="2000" i="1" dirty="0" err="1" smtClean="0">
                <a:latin typeface="Palatino"/>
                <a:ea typeface="ＭＳ Ｐゴシック" charset="0"/>
                <a:cs typeface="Palatino"/>
              </a:rPr>
              <a:t>c</a:t>
            </a:r>
            <a:r>
              <a:rPr lang="en-US" sz="2000" dirty="0" err="1" smtClean="0">
                <a:latin typeface="Palatino"/>
                <a:ea typeface="ＭＳ Ｐゴシック" charset="0"/>
                <a:cs typeface="Palatino"/>
              </a:rPr>
              <a:t>,</a:t>
            </a:r>
            <a:r>
              <a:rPr lang="en-US" sz="2000" i="1" dirty="0" err="1" smtClean="0">
                <a:latin typeface="Palatino"/>
                <a:ea typeface="ＭＳ Ｐゴシック" charset="0"/>
                <a:cs typeface="Palatino"/>
              </a:rPr>
              <a:t>n</a:t>
            </a:r>
            <a:r>
              <a:rPr lang="en-US" sz="2000" dirty="0" smtClean="0">
                <a:latin typeface="Palatino"/>
                <a:ea typeface="ＭＳ Ｐゴシック" charset="0"/>
                <a:cs typeface="Palatino"/>
              </a:rPr>
              <a:t>)</a:t>
            </a:r>
          </a:p>
          <a:p>
            <a:r>
              <a:rPr lang="en-US" sz="2400" dirty="0" smtClean="0">
                <a:latin typeface="Palatino"/>
                <a:ea typeface="ＭＳ Ｐゴシック" charset="0"/>
                <a:cs typeface="Palatino"/>
              </a:rPr>
              <a:t>Modeling with one major IRF plus shape adjustment</a:t>
            </a:r>
          </a:p>
          <a:p>
            <a:pPr lvl="1">
              <a:buFont typeface="Wingdings" charset="2"/>
              <a:buChar char="Ø"/>
            </a:pPr>
            <a:r>
              <a:rPr lang="en-US" sz="2000" dirty="0" smtClean="0">
                <a:latin typeface="Palatino"/>
                <a:ea typeface="ＭＳ Ｐゴシック" charset="0"/>
                <a:cs typeface="Palatino"/>
              </a:rPr>
              <a:t>SPMG</a:t>
            </a:r>
            <a:r>
              <a:rPr lang="en-US" altLang="zh-CN" sz="2000" dirty="0" smtClean="0">
                <a:latin typeface="Palatino"/>
                <a:ea typeface="ＭＳ Ｐゴシック" charset="0"/>
                <a:cs typeface="Palatino"/>
              </a:rPr>
              <a:t>1/2/</a:t>
            </a:r>
            <a:r>
              <a:rPr lang="en-US" sz="2000" dirty="0" smtClean="0">
                <a:latin typeface="Palatino"/>
                <a:ea typeface="ＭＳ Ｐゴシック" charset="0"/>
                <a:cs typeface="Palatino"/>
              </a:rPr>
              <a:t>3</a:t>
            </a:r>
          </a:p>
          <a:p>
            <a:r>
              <a:rPr lang="en-US" sz="2400" dirty="0" smtClean="0">
                <a:latin typeface="Palatino"/>
                <a:ea typeface="ＭＳ Ｐゴシック" charset="0"/>
                <a:cs typeface="Palatino"/>
              </a:rPr>
              <a:t>Other issues</a:t>
            </a:r>
          </a:p>
          <a:p>
            <a:pPr lvl="1">
              <a:buFont typeface="Wingdings" charset="2"/>
              <a:buChar char="Ø"/>
            </a:pPr>
            <a:r>
              <a:rPr lang="en-US" sz="2000" dirty="0" smtClean="0">
                <a:latin typeface="Palatino"/>
                <a:ea typeface="ＭＳ Ｐゴシック" charset="0"/>
                <a:cs typeface="Palatino"/>
              </a:rPr>
              <a:t>Multicollinearity</a:t>
            </a:r>
          </a:p>
          <a:p>
            <a:pPr lvl="1">
              <a:buFont typeface="Wingdings" charset="2"/>
              <a:buChar char="Ø"/>
            </a:pPr>
            <a:r>
              <a:rPr lang="en-US" sz="2000" dirty="0" smtClean="0">
                <a:latin typeface="Palatino"/>
                <a:ea typeface="ＭＳ Ｐゴシック" charset="0"/>
                <a:cs typeface="Palatino"/>
              </a:rPr>
              <a:t>Catenation</a:t>
            </a:r>
          </a:p>
          <a:p>
            <a:pPr lvl="1">
              <a:buFont typeface="Wingdings" charset="2"/>
              <a:buChar char="Ø"/>
            </a:pPr>
            <a:r>
              <a:rPr lang="en-US" sz="2000" dirty="0" smtClean="0">
                <a:latin typeface="Palatino"/>
                <a:ea typeface="ＭＳ Ｐゴシック" charset="0"/>
                <a:cs typeface="Palatino"/>
              </a:rPr>
              <a:t>Percent signal change</a:t>
            </a:r>
            <a:endParaRPr lang="en-US" sz="2400" b="1"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38</a:t>
            </a:fld>
            <a:endParaRPr lang="en-US"/>
          </a:p>
        </p:txBody>
      </p:sp>
    </p:spTree>
    <p:extLst>
      <p:ext uri="{BB962C8B-B14F-4D97-AF65-F5344CB8AC3E}">
        <p14:creationId xmlns:p14="http://schemas.microsoft.com/office/powerpoint/2010/main" val="34238135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Basics of Linear Model</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89000"/>
            <a:ext cx="8811670" cy="5819775"/>
          </a:xfrm>
        </p:spPr>
        <p:txBody>
          <a:bodyPr>
            <a:normAutofit/>
          </a:bodyPr>
          <a:lstStyle/>
          <a:p>
            <a:r>
              <a:rPr lang="en-US" sz="2400" dirty="0">
                <a:latin typeface="Palatino"/>
                <a:ea typeface="ＭＳ Ｐゴシック" charset="0"/>
                <a:cs typeface="Palatino"/>
              </a:rPr>
              <a:t>Solution for linear regression </a:t>
            </a:r>
            <a:r>
              <a:rPr lang="en-US" sz="2400" b="1" dirty="0">
                <a:latin typeface="Palatino"/>
                <a:ea typeface="ＭＳ Ｐゴシック" charset="0"/>
                <a:cs typeface="Palatino"/>
              </a:rPr>
              <a:t>y</a:t>
            </a:r>
            <a:r>
              <a:rPr lang="en-US" sz="2400" dirty="0">
                <a:latin typeface="Palatino"/>
                <a:ea typeface="ＭＳ Ｐゴシック" charset="0"/>
                <a:cs typeface="Palatino"/>
              </a:rPr>
              <a:t> = </a:t>
            </a:r>
            <a:r>
              <a:rPr lang="en-US" sz="2400" b="1" dirty="0">
                <a:latin typeface="Palatino"/>
                <a:ea typeface="ＭＳ Ｐゴシック" charset="0"/>
                <a:cs typeface="Palatino"/>
              </a:rPr>
              <a:t>Xβ</a:t>
            </a:r>
            <a:r>
              <a:rPr lang="en-US" sz="2400" dirty="0">
                <a:latin typeface="Palatino"/>
                <a:ea typeface="ＭＳ Ｐゴシック" charset="0"/>
                <a:cs typeface="Palatino"/>
              </a:rPr>
              <a:t> + </a:t>
            </a:r>
            <a:r>
              <a:rPr lang="en-US" sz="2400" b="1" dirty="0" err="1">
                <a:latin typeface="Palatino"/>
                <a:ea typeface="ＭＳ Ｐゴシック" charset="0"/>
                <a:cs typeface="Palatino"/>
              </a:rPr>
              <a:t>ε</a:t>
            </a:r>
            <a:endParaRPr lang="en-US" sz="2400" b="1" dirty="0">
              <a:latin typeface="Palatino"/>
              <a:ea typeface="ＭＳ Ｐゴシック" charset="0"/>
              <a:cs typeface="Palatino"/>
            </a:endParaRPr>
          </a:p>
          <a:p>
            <a:pPr lvl="1">
              <a:buFont typeface="Wingdings" charset="2"/>
              <a:buChar char="Ø"/>
            </a:pPr>
            <a:r>
              <a:rPr lang="en-US" sz="2200" dirty="0" smtClean="0">
                <a:latin typeface="Palatino"/>
                <a:ea typeface="ＭＳ Ｐゴシック" charset="0"/>
                <a:cs typeface="Palatino"/>
              </a:rPr>
              <a:t>Project data </a:t>
            </a:r>
            <a:r>
              <a:rPr lang="en-US" sz="2200" b="1" dirty="0" smtClean="0">
                <a:latin typeface="Palatino"/>
                <a:ea typeface="ＭＳ Ｐゴシック" charset="0"/>
                <a:cs typeface="Palatino"/>
              </a:rPr>
              <a:t>y</a:t>
            </a:r>
            <a:r>
              <a:rPr lang="en-US" sz="2200" dirty="0" smtClean="0">
                <a:latin typeface="Palatino"/>
                <a:ea typeface="ＭＳ Ｐゴシック" charset="0"/>
                <a:cs typeface="Palatino"/>
              </a:rPr>
              <a:t> onto the space of explanatory variables (</a:t>
            </a:r>
            <a:r>
              <a:rPr lang="en-US" sz="2200" b="1" dirty="0" smtClean="0">
                <a:latin typeface="Palatino"/>
                <a:ea typeface="ＭＳ Ｐゴシック" charset="0"/>
                <a:cs typeface="Palatino"/>
              </a:rPr>
              <a:t>X</a:t>
            </a:r>
            <a:r>
              <a:rPr lang="en-US" sz="2200" dirty="0" smtClean="0">
                <a:latin typeface="Palatino"/>
                <a:ea typeface="ＭＳ Ｐゴシック" charset="0"/>
                <a:cs typeface="Palatino"/>
              </a:rPr>
              <a:t>)</a:t>
            </a:r>
          </a:p>
          <a:p>
            <a:pPr lvl="1">
              <a:buFont typeface="Wingdings" charset="2"/>
              <a:buChar char="Ø"/>
            </a:pPr>
            <a:r>
              <a:rPr lang="en-US" sz="2200" dirty="0" smtClean="0">
                <a:latin typeface="Palatino"/>
                <a:ea typeface="ＭＳ Ｐゴシック" charset="0"/>
                <a:cs typeface="Palatino"/>
              </a:rPr>
              <a:t>OLS </a:t>
            </a:r>
            <a:endParaRPr lang="en-US" sz="2200" b="1" dirty="0" smtClean="0">
              <a:latin typeface="Palatino"/>
              <a:ea typeface="ＭＳ Ｐゴシック" charset="0"/>
              <a:cs typeface="Palatino"/>
            </a:endParaRPr>
          </a:p>
          <a:p>
            <a:r>
              <a:rPr lang="en-US" sz="2400" dirty="0" smtClean="0">
                <a:latin typeface="Palatino"/>
                <a:ea typeface="ＭＳ Ｐゴシック" charset="0"/>
                <a:cs typeface="Palatino"/>
              </a:rPr>
              <a:t>Meaning of coefficient</a:t>
            </a:r>
            <a:r>
              <a:rPr lang="en-US" sz="2400" dirty="0">
                <a:latin typeface="Palatino"/>
                <a:ea typeface="ＭＳ Ｐゴシック" charset="0"/>
                <a:cs typeface="Palatino"/>
              </a:rPr>
              <a:t>: β</a:t>
            </a:r>
            <a:r>
              <a:rPr lang="en-US" sz="2400" i="1" dirty="0">
                <a:latin typeface="Palatino"/>
                <a:ea typeface="ＭＳ Ｐゴシック" charset="0"/>
                <a:cs typeface="Palatino"/>
              </a:rPr>
              <a:t> </a:t>
            </a:r>
            <a:r>
              <a:rPr lang="en-US" sz="2400" dirty="0">
                <a:latin typeface="Palatino"/>
                <a:ea typeface="ＭＳ Ｐゴシック" charset="0"/>
                <a:cs typeface="Palatino"/>
              </a:rPr>
              <a:t>value, slope, marginal </a:t>
            </a:r>
            <a:r>
              <a:rPr lang="en-US" sz="2400" dirty="0" smtClean="0">
                <a:latin typeface="Palatino"/>
                <a:ea typeface="ＭＳ Ｐゴシック" charset="0"/>
                <a:cs typeface="Palatino"/>
              </a:rPr>
              <a:t>effect or </a:t>
            </a:r>
            <a:r>
              <a:rPr lang="en-US" sz="2400" dirty="0">
                <a:latin typeface="Palatino"/>
                <a:ea typeface="ＭＳ Ｐゴシック" charset="0"/>
                <a:cs typeface="Palatino"/>
              </a:rPr>
              <a:t>effect size associated with a </a:t>
            </a:r>
            <a:r>
              <a:rPr lang="en-US" sz="2400" dirty="0" err="1">
                <a:latin typeface="Palatino"/>
                <a:ea typeface="ＭＳ Ｐゴシック" charset="0"/>
                <a:cs typeface="Palatino"/>
              </a:rPr>
              <a:t>regressor</a:t>
            </a:r>
            <a:endParaRPr lang="en-US" sz="2400" dirty="0">
              <a:latin typeface="Palatino"/>
              <a:ea typeface="ＭＳ Ｐゴシック" charset="0"/>
              <a:cs typeface="Palatino"/>
            </a:endParaRPr>
          </a:p>
          <a:p>
            <a:pPr eaLnBrk="1" hangingPunct="1"/>
            <a:r>
              <a:rPr lang="en-US" sz="2400" dirty="0" smtClean="0">
                <a:latin typeface="Palatino"/>
                <a:ea typeface="ＭＳ Ｐゴシック" charset="0"/>
                <a:cs typeface="Palatino"/>
              </a:rPr>
              <a:t>Various statistical tests</a:t>
            </a:r>
          </a:p>
          <a:p>
            <a:pPr lvl="1">
              <a:buFont typeface="Wingdings" charset="2"/>
              <a:buChar char="Ø"/>
            </a:pPr>
            <a:r>
              <a:rPr lang="en-US" sz="2200" dirty="0" smtClean="0">
                <a:latin typeface="Palatino"/>
                <a:ea typeface="ＭＳ Ｐゴシック" charset="0"/>
                <a:cs typeface="Palatino"/>
              </a:rPr>
              <a:t>Student </a:t>
            </a:r>
            <a:r>
              <a:rPr lang="en-US" sz="2200" i="1" dirty="0">
                <a:latin typeface="Palatino"/>
                <a:ea typeface="ＭＳ Ｐゴシック" charset="0"/>
                <a:cs typeface="Palatino"/>
              </a:rPr>
              <a:t>t</a:t>
            </a:r>
            <a:r>
              <a:rPr lang="en-US" sz="2200" dirty="0">
                <a:latin typeface="Palatino"/>
                <a:ea typeface="ＭＳ Ｐゴシック" charset="0"/>
                <a:cs typeface="Palatino"/>
              </a:rPr>
              <a:t>-test for each </a:t>
            </a:r>
            <a:r>
              <a:rPr lang="en-US" sz="2200" dirty="0" smtClean="0">
                <a:latin typeface="Palatino"/>
                <a:ea typeface="ＭＳ Ｐゴシック" charset="0"/>
                <a:cs typeface="Palatino"/>
              </a:rPr>
              <a:t>β </a:t>
            </a:r>
            <a:r>
              <a:rPr lang="en-US" sz="2200" i="1" dirty="0" smtClean="0">
                <a:latin typeface="Palatino"/>
                <a:ea typeface="ＭＳ Ｐゴシック" charset="0"/>
                <a:cs typeface="Palatino"/>
              </a:rPr>
              <a:t> (H</a:t>
            </a:r>
            <a:r>
              <a:rPr lang="en-US" sz="2200" baseline="-25000" dirty="0" smtClean="0">
                <a:latin typeface="Palatino"/>
                <a:ea typeface="ＭＳ Ｐゴシック" charset="0"/>
                <a:cs typeface="Palatino"/>
              </a:rPr>
              <a:t>0</a:t>
            </a:r>
            <a:r>
              <a:rPr lang="en-US" sz="2200" dirty="0">
                <a:latin typeface="Palatino"/>
                <a:ea typeface="ＭＳ Ｐゴシック" charset="0"/>
                <a:cs typeface="Palatino"/>
              </a:rPr>
              <a:t>:  </a:t>
            </a:r>
            <a:r>
              <a:rPr lang="en-US" sz="2200" i="1" dirty="0">
                <a:latin typeface="Palatino"/>
                <a:ea typeface="ＭＳ Ｐゴシック" charset="0"/>
                <a:cs typeface="Palatino"/>
              </a:rPr>
              <a:t>β</a:t>
            </a:r>
            <a:r>
              <a:rPr lang="en-US" sz="2200" baseline="-25000" dirty="0">
                <a:latin typeface="Palatino"/>
                <a:ea typeface="ＭＳ Ｐゴシック" charset="0"/>
                <a:cs typeface="Palatino"/>
              </a:rPr>
              <a:t>3</a:t>
            </a:r>
            <a:r>
              <a:rPr lang="en-US" sz="2200" i="1" dirty="0">
                <a:latin typeface="Palatino"/>
                <a:ea typeface="ＭＳ Ｐゴシック" charset="0"/>
                <a:cs typeface="Palatino"/>
              </a:rPr>
              <a:t> </a:t>
            </a:r>
            <a:r>
              <a:rPr lang="en-US" sz="2200" dirty="0">
                <a:latin typeface="Palatino"/>
                <a:ea typeface="ＭＳ Ｐゴシック" charset="0"/>
                <a:cs typeface="Palatino"/>
              </a:rPr>
              <a:t>= </a:t>
            </a:r>
            <a:r>
              <a:rPr lang="en-US" sz="2200" dirty="0" smtClean="0">
                <a:latin typeface="Palatino"/>
                <a:ea typeface="ＭＳ Ｐゴシック" charset="0"/>
                <a:cs typeface="Palatino"/>
              </a:rPr>
              <a:t>0)</a:t>
            </a:r>
            <a:endParaRPr lang="en-US" sz="2200" dirty="0">
              <a:latin typeface="Palatino"/>
              <a:ea typeface="ＭＳ Ｐゴシック" charset="0"/>
              <a:cs typeface="Palatino"/>
            </a:endParaRPr>
          </a:p>
          <a:p>
            <a:pPr lvl="1">
              <a:buFont typeface="Wingdings" charset="2"/>
              <a:buChar char="Ø"/>
            </a:pPr>
            <a:r>
              <a:rPr lang="en-US" sz="2200" dirty="0">
                <a:latin typeface="Palatino"/>
                <a:ea typeface="ＭＳ Ｐゴシック" charset="0"/>
                <a:cs typeface="Palatino"/>
              </a:rPr>
              <a:t>Student </a:t>
            </a:r>
            <a:r>
              <a:rPr lang="en-US" sz="2200" i="1" dirty="0">
                <a:latin typeface="Palatino"/>
                <a:ea typeface="ＭＳ Ｐゴシック" charset="0"/>
                <a:cs typeface="Palatino"/>
              </a:rPr>
              <a:t>t</a:t>
            </a:r>
            <a:r>
              <a:rPr lang="en-US" sz="2200" dirty="0">
                <a:latin typeface="Palatino"/>
                <a:ea typeface="ＭＳ Ｐゴシック" charset="0"/>
                <a:cs typeface="Palatino"/>
              </a:rPr>
              <a:t>-test for </a:t>
            </a:r>
            <a:r>
              <a:rPr lang="en-US" sz="2200" dirty="0" smtClean="0">
                <a:latin typeface="Palatino"/>
                <a:ea typeface="ＭＳ Ｐゴシック" charset="0"/>
                <a:cs typeface="Palatino"/>
              </a:rPr>
              <a:t>linear </a:t>
            </a:r>
            <a:r>
              <a:rPr lang="en-US" sz="2200" dirty="0">
                <a:latin typeface="Palatino"/>
                <a:ea typeface="ＭＳ Ｐゴシック" charset="0"/>
                <a:cs typeface="Palatino"/>
              </a:rPr>
              <a:t>combination of β</a:t>
            </a:r>
            <a:r>
              <a:rPr lang="en-US" sz="2200" i="1" dirty="0">
                <a:latin typeface="Palatino"/>
                <a:ea typeface="ＭＳ Ｐゴシック" charset="0"/>
                <a:cs typeface="Palatino"/>
              </a:rPr>
              <a:t> </a:t>
            </a:r>
            <a:r>
              <a:rPr lang="en-US" sz="2200" dirty="0" smtClean="0">
                <a:latin typeface="Palatino"/>
                <a:ea typeface="ＭＳ Ｐゴシック" charset="0"/>
                <a:cs typeface="Palatino"/>
              </a:rPr>
              <a:t>values</a:t>
            </a:r>
            <a:r>
              <a:rPr lang="en-US" sz="2200" dirty="0">
                <a:latin typeface="Palatino"/>
                <a:ea typeface="ＭＳ Ｐゴシック" charset="0"/>
                <a:cs typeface="Palatino"/>
              </a:rPr>
              <a:t> </a:t>
            </a:r>
            <a:r>
              <a:rPr lang="en-US" sz="2200" dirty="0" smtClean="0">
                <a:latin typeface="Palatino"/>
                <a:ea typeface="ＭＳ Ｐゴシック" charset="0"/>
                <a:cs typeface="Palatino"/>
              </a:rPr>
              <a:t>- </a:t>
            </a:r>
            <a:r>
              <a:rPr lang="en-US" sz="2200" dirty="0">
                <a:latin typeface="Palatino"/>
                <a:ea typeface="ＭＳ Ｐゴシック" charset="0"/>
                <a:cs typeface="Palatino"/>
              </a:rPr>
              <a:t>general linear test (GLT</a:t>
            </a:r>
            <a:r>
              <a:rPr lang="en-US" sz="2200" dirty="0" smtClean="0">
                <a:latin typeface="Palatino"/>
                <a:ea typeface="ＭＳ Ｐゴシック" charset="0"/>
                <a:cs typeface="Palatino"/>
              </a:rPr>
              <a:t>), </a:t>
            </a:r>
            <a:r>
              <a:rPr lang="en-US" sz="2200" i="1" dirty="0" smtClean="0">
                <a:latin typeface="Palatino"/>
                <a:ea typeface="ＭＳ Ｐゴシック" charset="0"/>
                <a:cs typeface="Palatino"/>
              </a:rPr>
              <a:t>e.g</a:t>
            </a:r>
            <a:r>
              <a:rPr lang="en-US" sz="2200" dirty="0" smtClean="0">
                <a:latin typeface="Palatino"/>
                <a:ea typeface="ＭＳ Ｐゴシック" charset="0"/>
                <a:cs typeface="Palatino"/>
              </a:rPr>
              <a:t>., </a:t>
            </a:r>
            <a:r>
              <a:rPr lang="en-US" sz="2200" i="1" dirty="0" smtClean="0">
                <a:latin typeface="Palatino"/>
                <a:ea typeface="ＭＳ Ｐゴシック" charset="0"/>
                <a:cs typeface="Palatino"/>
              </a:rPr>
              <a:t>H</a:t>
            </a:r>
            <a:r>
              <a:rPr lang="en-US" sz="2200" baseline="-25000" dirty="0" smtClean="0">
                <a:latin typeface="Palatino"/>
                <a:ea typeface="ＭＳ Ｐゴシック" charset="0"/>
                <a:cs typeface="Palatino"/>
              </a:rPr>
              <a:t>0</a:t>
            </a:r>
            <a:r>
              <a:rPr lang="en-US" sz="2200" dirty="0">
                <a:latin typeface="Palatino"/>
                <a:ea typeface="ＭＳ Ｐゴシック" charset="0"/>
                <a:cs typeface="Palatino"/>
              </a:rPr>
              <a:t>:  </a:t>
            </a:r>
            <a:r>
              <a:rPr lang="en-US" sz="2200" i="1" dirty="0">
                <a:latin typeface="Palatino"/>
                <a:ea typeface="ＭＳ Ｐゴシック" charset="0"/>
                <a:cs typeface="Palatino"/>
              </a:rPr>
              <a:t>β</a:t>
            </a:r>
            <a:r>
              <a:rPr lang="en-US" sz="2200" baseline="-25000" dirty="0">
                <a:latin typeface="Palatino"/>
                <a:ea typeface="ＭＳ Ｐゴシック" charset="0"/>
                <a:cs typeface="Palatino"/>
              </a:rPr>
              <a:t>3</a:t>
            </a:r>
            <a:r>
              <a:rPr lang="en-US" sz="2200" i="1" dirty="0">
                <a:latin typeface="Palatino"/>
                <a:ea typeface="ＭＳ Ｐゴシック" charset="0"/>
                <a:cs typeface="Palatino"/>
              </a:rPr>
              <a:t> – β</a:t>
            </a:r>
            <a:r>
              <a:rPr lang="en-US" sz="2200" baseline="-25000" dirty="0">
                <a:latin typeface="Palatino"/>
                <a:ea typeface="ＭＳ Ｐゴシック" charset="0"/>
                <a:cs typeface="Palatino"/>
              </a:rPr>
              <a:t>5 </a:t>
            </a:r>
            <a:r>
              <a:rPr lang="en-US" sz="2200" dirty="0">
                <a:latin typeface="Palatino"/>
                <a:ea typeface="ＭＳ Ｐゴシック" charset="0"/>
                <a:cs typeface="Palatino"/>
              </a:rPr>
              <a:t>= </a:t>
            </a:r>
            <a:r>
              <a:rPr lang="en-US" sz="2200" dirty="0" smtClean="0">
                <a:latin typeface="Palatino"/>
                <a:ea typeface="ＭＳ Ｐゴシック" charset="0"/>
                <a:cs typeface="Palatino"/>
              </a:rPr>
              <a:t>0, </a:t>
            </a:r>
            <a:r>
              <a:rPr lang="en-US" sz="2200" dirty="0">
                <a:latin typeface="Palatino"/>
                <a:ea typeface="ＭＳ Ｐゴシック" charset="0"/>
                <a:cs typeface="Palatino"/>
              </a:rPr>
              <a:t>or </a:t>
            </a:r>
            <a:r>
              <a:rPr lang="en-US" sz="2200" i="1" dirty="0">
                <a:latin typeface="Palatino"/>
                <a:ea typeface="ＭＳ Ｐゴシック" charset="0"/>
                <a:cs typeface="Palatino"/>
              </a:rPr>
              <a:t>H</a:t>
            </a:r>
            <a:r>
              <a:rPr lang="en-US" sz="2200" baseline="-25000" dirty="0">
                <a:latin typeface="Palatino"/>
                <a:ea typeface="ＭＳ Ｐゴシック" charset="0"/>
                <a:cs typeface="Palatino"/>
              </a:rPr>
              <a:t>0</a:t>
            </a:r>
            <a:r>
              <a:rPr lang="en-US" sz="2200" dirty="0">
                <a:latin typeface="Palatino"/>
                <a:ea typeface="ＭＳ Ｐゴシック" charset="0"/>
                <a:cs typeface="Palatino"/>
              </a:rPr>
              <a:t>:  0.5*(</a:t>
            </a:r>
            <a:r>
              <a:rPr lang="en-US" sz="2200" i="1" dirty="0">
                <a:latin typeface="Palatino"/>
                <a:ea typeface="ＭＳ Ｐゴシック" charset="0"/>
                <a:cs typeface="Palatino"/>
              </a:rPr>
              <a:t>β</a:t>
            </a:r>
            <a:r>
              <a:rPr lang="en-US" sz="2200" baseline="-25000" dirty="0">
                <a:latin typeface="Palatino"/>
                <a:ea typeface="ＭＳ Ｐゴシック" charset="0"/>
                <a:cs typeface="Palatino"/>
              </a:rPr>
              <a:t>3</a:t>
            </a:r>
            <a:r>
              <a:rPr lang="en-US" sz="2200" i="1" dirty="0">
                <a:latin typeface="Palatino"/>
                <a:ea typeface="ＭＳ Ｐゴシック" charset="0"/>
                <a:cs typeface="Palatino"/>
              </a:rPr>
              <a:t> </a:t>
            </a:r>
            <a:r>
              <a:rPr lang="en-US" sz="2200" dirty="0">
                <a:latin typeface="Palatino"/>
                <a:ea typeface="ＭＳ Ｐゴシック" charset="0"/>
                <a:cs typeface="Palatino"/>
              </a:rPr>
              <a:t>+ </a:t>
            </a:r>
            <a:r>
              <a:rPr lang="en-US" sz="2200" i="1" dirty="0">
                <a:latin typeface="Palatino"/>
                <a:ea typeface="ＭＳ Ｐゴシック" charset="0"/>
                <a:cs typeface="Palatino"/>
              </a:rPr>
              <a:t>β</a:t>
            </a:r>
            <a:r>
              <a:rPr lang="en-US" sz="2200" baseline="-25000" dirty="0">
                <a:latin typeface="Palatino"/>
                <a:ea typeface="ＭＳ Ｐゴシック" charset="0"/>
                <a:cs typeface="Palatino"/>
              </a:rPr>
              <a:t>4</a:t>
            </a:r>
            <a:r>
              <a:rPr lang="en-US" sz="2200" dirty="0">
                <a:latin typeface="Palatino"/>
                <a:ea typeface="ＭＳ Ｐゴシック" charset="0"/>
                <a:cs typeface="Palatino"/>
              </a:rPr>
              <a:t>) </a:t>
            </a:r>
            <a:r>
              <a:rPr lang="en-US" sz="2200" i="1" dirty="0">
                <a:latin typeface="Palatino"/>
                <a:ea typeface="ＭＳ Ｐゴシック" charset="0"/>
                <a:cs typeface="Palatino"/>
              </a:rPr>
              <a:t>– β</a:t>
            </a:r>
            <a:r>
              <a:rPr lang="en-US" sz="2200" baseline="-25000" dirty="0">
                <a:latin typeface="Palatino"/>
                <a:ea typeface="ＭＳ Ｐゴシック" charset="0"/>
                <a:cs typeface="Palatino"/>
              </a:rPr>
              <a:t>5 </a:t>
            </a:r>
            <a:r>
              <a:rPr lang="en-US" sz="2200" dirty="0">
                <a:latin typeface="Palatino"/>
                <a:ea typeface="ＭＳ Ｐゴシック" charset="0"/>
                <a:cs typeface="Palatino"/>
              </a:rPr>
              <a:t>= 0 </a:t>
            </a:r>
          </a:p>
          <a:p>
            <a:pPr lvl="1">
              <a:buFont typeface="Wingdings" charset="2"/>
              <a:buChar char="Ø"/>
            </a:pPr>
            <a:r>
              <a:rPr lang="en-US" sz="2200" i="1" dirty="0" smtClean="0">
                <a:latin typeface="Palatino"/>
                <a:ea typeface="ＭＳ Ｐゴシック" charset="0"/>
                <a:cs typeface="Palatino"/>
              </a:rPr>
              <a:t>F</a:t>
            </a:r>
            <a:r>
              <a:rPr lang="en-US" sz="2200" dirty="0" smtClean="0">
                <a:latin typeface="Palatino"/>
                <a:ea typeface="ＭＳ Ｐゴシック" charset="0"/>
                <a:cs typeface="Palatino"/>
              </a:rPr>
              <a:t>-test for composite null hypothesis, </a:t>
            </a:r>
            <a:r>
              <a:rPr lang="en-US" sz="2200" i="1" dirty="0" smtClean="0">
                <a:latin typeface="Palatino"/>
                <a:ea typeface="ＭＳ Ｐゴシック" charset="0"/>
                <a:cs typeface="Palatino"/>
              </a:rPr>
              <a:t>e.g</a:t>
            </a:r>
            <a:r>
              <a:rPr lang="en-US" sz="2200" dirty="0" smtClean="0">
                <a:latin typeface="Palatino"/>
                <a:ea typeface="ＭＳ Ｐゴシック" charset="0"/>
                <a:cs typeface="Palatino"/>
              </a:rPr>
              <a:t>., </a:t>
            </a:r>
            <a:r>
              <a:rPr lang="en-US" sz="2200" i="1" dirty="0" smtClean="0">
                <a:latin typeface="Palatino"/>
                <a:ea typeface="ＭＳ Ｐゴシック" charset="0"/>
                <a:cs typeface="Palatino"/>
              </a:rPr>
              <a:t>H</a:t>
            </a:r>
            <a:r>
              <a:rPr lang="en-US" sz="2200" baseline="-25000" dirty="0" smtClean="0">
                <a:latin typeface="Palatino"/>
                <a:ea typeface="ＭＳ Ｐゴシック" charset="0"/>
                <a:cs typeface="Palatino"/>
              </a:rPr>
              <a:t>0</a:t>
            </a:r>
            <a:r>
              <a:rPr lang="en-US" sz="2200" dirty="0" smtClean="0">
                <a:latin typeface="Palatino"/>
                <a:ea typeface="ＭＳ Ｐゴシック" charset="0"/>
                <a:cs typeface="Palatino"/>
              </a:rPr>
              <a:t>:  </a:t>
            </a:r>
            <a:r>
              <a:rPr lang="en-US" sz="2200" i="1" dirty="0" smtClean="0">
                <a:latin typeface="Palatino"/>
                <a:ea typeface="ＭＳ Ｐゴシック" charset="0"/>
                <a:cs typeface="Palatino"/>
              </a:rPr>
              <a:t>β</a:t>
            </a:r>
            <a:r>
              <a:rPr lang="en-US" sz="2200" baseline="-25000" dirty="0" smtClean="0">
                <a:latin typeface="Palatino"/>
                <a:ea typeface="ＭＳ Ｐゴシック" charset="0"/>
                <a:cs typeface="Palatino"/>
              </a:rPr>
              <a:t>3</a:t>
            </a:r>
            <a:r>
              <a:rPr lang="en-US" sz="2200" i="1" dirty="0" smtClean="0">
                <a:latin typeface="Palatino"/>
                <a:ea typeface="ＭＳ Ｐゴシック" charset="0"/>
                <a:cs typeface="Palatino"/>
              </a:rPr>
              <a:t> </a:t>
            </a:r>
            <a:r>
              <a:rPr lang="en-US" sz="2200" dirty="0" smtClean="0">
                <a:latin typeface="Palatino"/>
                <a:ea typeface="ＭＳ Ｐゴシック" charset="0"/>
                <a:cs typeface="Palatino"/>
              </a:rPr>
              <a:t>=</a:t>
            </a:r>
            <a:r>
              <a:rPr lang="en-US" sz="2200" i="1" dirty="0" smtClean="0">
                <a:latin typeface="Palatino"/>
                <a:ea typeface="ＭＳ Ｐゴシック" charset="0"/>
                <a:cs typeface="Palatino"/>
              </a:rPr>
              <a:t> β</a:t>
            </a:r>
            <a:r>
              <a:rPr lang="en-US" sz="2200" baseline="-25000" dirty="0" smtClean="0">
                <a:latin typeface="Palatino"/>
                <a:ea typeface="ＭＳ Ｐゴシック" charset="0"/>
                <a:cs typeface="Palatino"/>
              </a:rPr>
              <a:t>4 </a:t>
            </a:r>
            <a:r>
              <a:rPr lang="en-US" sz="2200" dirty="0">
                <a:latin typeface="Palatino"/>
                <a:ea typeface="ＭＳ Ｐゴシック" charset="0"/>
                <a:cs typeface="Palatino"/>
              </a:rPr>
              <a:t>= </a:t>
            </a:r>
            <a:r>
              <a:rPr lang="en-US" sz="2200" i="1" dirty="0" smtClean="0">
                <a:latin typeface="Palatino"/>
                <a:ea typeface="ＭＳ Ｐゴシック" charset="0"/>
                <a:cs typeface="Palatino"/>
              </a:rPr>
              <a:t>β</a:t>
            </a:r>
            <a:r>
              <a:rPr lang="en-US" sz="2200" baseline="-25000" dirty="0" smtClean="0">
                <a:latin typeface="Palatino"/>
                <a:ea typeface="ＭＳ Ｐゴシック" charset="0"/>
                <a:cs typeface="Palatino"/>
              </a:rPr>
              <a:t>5</a:t>
            </a:r>
            <a:r>
              <a:rPr lang="en-US" sz="2200" dirty="0" smtClean="0">
                <a:latin typeface="Palatino"/>
                <a:ea typeface="ＭＳ Ｐゴシック" charset="0"/>
                <a:cs typeface="Palatino"/>
              </a:rPr>
              <a:t> or </a:t>
            </a:r>
            <a:r>
              <a:rPr lang="en-US" sz="2200" i="1" dirty="0" smtClean="0">
                <a:latin typeface="Palatino"/>
                <a:ea typeface="ＭＳ Ｐゴシック" charset="0"/>
                <a:cs typeface="Palatino"/>
              </a:rPr>
              <a:t>H</a:t>
            </a:r>
            <a:r>
              <a:rPr lang="en-US" sz="2200" baseline="-25000" dirty="0" smtClean="0">
                <a:latin typeface="Palatino"/>
                <a:ea typeface="ＭＳ Ｐゴシック" charset="0"/>
                <a:cs typeface="Palatino"/>
              </a:rPr>
              <a:t>0</a:t>
            </a:r>
            <a:r>
              <a:rPr lang="en-US" sz="2200" dirty="0" smtClean="0">
                <a:latin typeface="Palatino"/>
                <a:ea typeface="ＭＳ Ｐゴシック" charset="0"/>
                <a:cs typeface="Palatino"/>
              </a:rPr>
              <a:t>:  </a:t>
            </a:r>
            <a:r>
              <a:rPr lang="en-US" sz="2200" i="1" dirty="0" smtClean="0">
                <a:latin typeface="Palatino"/>
                <a:ea typeface="ＭＳ Ｐゴシック" charset="0"/>
                <a:cs typeface="Palatino"/>
              </a:rPr>
              <a:t>β</a:t>
            </a:r>
            <a:r>
              <a:rPr lang="en-US" sz="2200" baseline="-25000" dirty="0" smtClean="0">
                <a:latin typeface="Palatino"/>
                <a:ea typeface="ＭＳ Ｐゴシック" charset="0"/>
                <a:cs typeface="Palatino"/>
              </a:rPr>
              <a:t>3</a:t>
            </a:r>
            <a:r>
              <a:rPr lang="en-US" sz="2200" i="1" dirty="0" smtClean="0">
                <a:latin typeface="Palatino"/>
                <a:ea typeface="ＭＳ Ｐゴシック" charset="0"/>
                <a:cs typeface="Palatino"/>
              </a:rPr>
              <a:t> </a:t>
            </a:r>
            <a:r>
              <a:rPr lang="en-US" sz="2200" dirty="0" smtClean="0">
                <a:latin typeface="Palatino"/>
                <a:ea typeface="ＭＳ Ｐゴシック" charset="0"/>
                <a:cs typeface="Palatino"/>
              </a:rPr>
              <a:t>= </a:t>
            </a:r>
            <a:r>
              <a:rPr lang="en-US" sz="2200" i="1" dirty="0" smtClean="0">
                <a:latin typeface="Palatino"/>
                <a:ea typeface="ＭＳ Ｐゴシック" charset="0"/>
                <a:cs typeface="Palatino"/>
              </a:rPr>
              <a:t>β</a:t>
            </a:r>
            <a:r>
              <a:rPr lang="en-US" sz="2200" baseline="-25000" dirty="0" smtClean="0">
                <a:latin typeface="Palatino"/>
                <a:ea typeface="ＭＳ Ｐゴシック" charset="0"/>
                <a:cs typeface="Palatino"/>
              </a:rPr>
              <a:t>4</a:t>
            </a:r>
            <a:r>
              <a:rPr lang="en-US" sz="2200" i="1" dirty="0" smtClean="0">
                <a:latin typeface="Palatino"/>
                <a:ea typeface="ＭＳ Ｐゴシック" charset="0"/>
                <a:cs typeface="Palatino"/>
              </a:rPr>
              <a:t> </a:t>
            </a:r>
            <a:r>
              <a:rPr lang="en-US" sz="2200" dirty="0" smtClean="0">
                <a:latin typeface="Palatino"/>
                <a:ea typeface="ＭＳ Ｐゴシック" charset="0"/>
                <a:cs typeface="Palatino"/>
              </a:rPr>
              <a:t>= </a:t>
            </a:r>
            <a:r>
              <a:rPr lang="en-US" sz="2200" i="1" dirty="0" smtClean="0">
                <a:latin typeface="Palatino"/>
                <a:ea typeface="ＭＳ Ｐゴシック" charset="0"/>
                <a:cs typeface="Palatino"/>
              </a:rPr>
              <a:t> β</a:t>
            </a:r>
            <a:r>
              <a:rPr lang="en-US" sz="2200" baseline="-25000" dirty="0" smtClean="0">
                <a:latin typeface="Palatino"/>
                <a:ea typeface="ＭＳ Ｐゴシック" charset="0"/>
                <a:cs typeface="Palatino"/>
              </a:rPr>
              <a:t>5 </a:t>
            </a:r>
            <a:r>
              <a:rPr lang="en-US" sz="2200" dirty="0" smtClean="0">
                <a:latin typeface="Palatino"/>
                <a:ea typeface="ＭＳ Ｐゴシック" charset="0"/>
                <a:cs typeface="Palatino"/>
              </a:rPr>
              <a:t>= </a:t>
            </a:r>
            <a:r>
              <a:rPr lang="en-US" sz="2200" dirty="0">
                <a:latin typeface="Palatino"/>
                <a:ea typeface="ＭＳ Ｐゴシック" charset="0"/>
                <a:cs typeface="Palatino"/>
              </a:rPr>
              <a:t>0 </a:t>
            </a:r>
            <a:endParaRPr lang="en-US" sz="2200" dirty="0" smtClean="0">
              <a:latin typeface="Palatino"/>
              <a:ea typeface="ＭＳ Ｐゴシック" charset="0"/>
              <a:cs typeface="Palatino"/>
            </a:endParaRPr>
          </a:p>
          <a:p>
            <a:pPr lvl="1">
              <a:buFont typeface="Wingdings" charset="2"/>
              <a:buChar char="Ø"/>
            </a:pPr>
            <a:r>
              <a:rPr lang="en-US" sz="2200" dirty="0" smtClean="0">
                <a:latin typeface="Palatino"/>
                <a:ea typeface="ＭＳ Ｐゴシック" charset="0"/>
                <a:cs typeface="Palatino"/>
              </a:rPr>
              <a:t>Omnibus </a:t>
            </a:r>
            <a:r>
              <a:rPr lang="en-US" sz="2200" dirty="0">
                <a:latin typeface="Palatino"/>
                <a:ea typeface="ＭＳ Ｐゴシック" charset="0"/>
                <a:cs typeface="Palatino"/>
              </a:rPr>
              <a:t>or overall </a:t>
            </a:r>
            <a:r>
              <a:rPr lang="en-US" sz="2200" i="1" dirty="0">
                <a:latin typeface="Palatino"/>
                <a:ea typeface="ＭＳ Ｐゴシック" charset="0"/>
                <a:cs typeface="Palatino"/>
              </a:rPr>
              <a:t>F</a:t>
            </a:r>
            <a:r>
              <a:rPr lang="en-US" sz="2200" dirty="0">
                <a:latin typeface="Palatino"/>
                <a:ea typeface="ＭＳ Ｐゴシック" charset="0"/>
                <a:cs typeface="Palatino"/>
              </a:rPr>
              <a:t>-test for the </a:t>
            </a:r>
            <a:r>
              <a:rPr lang="en-US" sz="2200" b="1" dirty="0">
                <a:solidFill>
                  <a:srgbClr val="000BEE"/>
                </a:solidFill>
                <a:latin typeface="Palatino"/>
                <a:ea typeface="ＭＳ Ｐゴシック" charset="0"/>
                <a:cs typeface="Palatino"/>
              </a:rPr>
              <a:t>whole</a:t>
            </a:r>
            <a:r>
              <a:rPr lang="en-US" sz="2200" dirty="0">
                <a:latin typeface="Palatino"/>
                <a:ea typeface="ＭＳ Ｐゴシック" charset="0"/>
                <a:cs typeface="Palatino"/>
              </a:rPr>
              <a:t> </a:t>
            </a:r>
            <a:r>
              <a:rPr lang="en-US" sz="2200" dirty="0" smtClean="0">
                <a:latin typeface="Palatino"/>
                <a:ea typeface="ＭＳ Ｐゴシック" charset="0"/>
                <a:cs typeface="Palatino"/>
              </a:rPr>
              <a:t>model, </a:t>
            </a:r>
            <a:r>
              <a:rPr lang="en-US" sz="2200" i="1" dirty="0" err="1" smtClean="0">
                <a:latin typeface="Palatino"/>
                <a:ea typeface="ＭＳ Ｐゴシック" charset="0"/>
                <a:cs typeface="Palatino"/>
              </a:rPr>
              <a:t>e.g</a:t>
            </a:r>
            <a:r>
              <a:rPr lang="en-US" sz="2200" i="1" dirty="0" smtClean="0">
                <a:latin typeface="Palatino"/>
                <a:ea typeface="ＭＳ Ｐゴシック" charset="0"/>
                <a:cs typeface="Palatino"/>
              </a:rPr>
              <a:t>, </a:t>
            </a:r>
            <a:r>
              <a:rPr lang="en-US" sz="2200" i="1" dirty="0">
                <a:latin typeface="Palatino"/>
                <a:ea typeface="ＭＳ Ｐゴシック" charset="0"/>
                <a:cs typeface="Palatino"/>
              </a:rPr>
              <a:t>H</a:t>
            </a:r>
            <a:r>
              <a:rPr lang="en-US" sz="2200" baseline="-25000" dirty="0">
                <a:latin typeface="Palatino"/>
                <a:ea typeface="ＭＳ Ｐゴシック" charset="0"/>
                <a:cs typeface="Palatino"/>
              </a:rPr>
              <a:t>0</a:t>
            </a:r>
            <a:r>
              <a:rPr lang="en-US" sz="2200" dirty="0" smtClean="0">
                <a:latin typeface="Palatino"/>
                <a:ea typeface="ＭＳ Ｐゴシック" charset="0"/>
                <a:cs typeface="Palatino"/>
              </a:rPr>
              <a:t>: all </a:t>
            </a:r>
            <a:r>
              <a:rPr lang="en-US" sz="2200" i="1" dirty="0" smtClean="0">
                <a:latin typeface="Palatino"/>
                <a:ea typeface="ＭＳ Ｐゴシック" charset="0"/>
                <a:cs typeface="Palatino"/>
              </a:rPr>
              <a:t>β </a:t>
            </a:r>
            <a:r>
              <a:rPr lang="en-US" sz="2200" dirty="0" smtClean="0">
                <a:latin typeface="Palatino"/>
                <a:ea typeface="ＭＳ Ｐゴシック" charset="0"/>
                <a:cs typeface="Palatino"/>
              </a:rPr>
              <a:t>values are 0, or </a:t>
            </a:r>
            <a:r>
              <a:rPr lang="en-US" sz="2200" i="1" dirty="0">
                <a:latin typeface="Palatino"/>
                <a:ea typeface="ＭＳ Ｐゴシック" charset="0"/>
                <a:cs typeface="Palatino"/>
              </a:rPr>
              <a:t>H</a:t>
            </a:r>
            <a:r>
              <a:rPr lang="en-US" sz="2200" baseline="-25000" dirty="0">
                <a:latin typeface="Palatino"/>
                <a:ea typeface="ＭＳ Ｐゴシック" charset="0"/>
                <a:cs typeface="Palatino"/>
              </a:rPr>
              <a:t>0</a:t>
            </a:r>
            <a:r>
              <a:rPr lang="en-US" sz="2200" dirty="0" smtClean="0">
                <a:latin typeface="Palatino"/>
                <a:ea typeface="ＭＳ Ｐゴシック" charset="0"/>
                <a:cs typeface="Palatino"/>
              </a:rPr>
              <a:t>: all </a:t>
            </a:r>
            <a:r>
              <a:rPr lang="en-US" sz="2200" i="1" dirty="0" smtClean="0">
                <a:latin typeface="Palatino"/>
                <a:ea typeface="ＭＳ Ｐゴシック" charset="0"/>
                <a:cs typeface="Palatino"/>
              </a:rPr>
              <a:t>β </a:t>
            </a:r>
            <a:r>
              <a:rPr lang="en-US" sz="2200" dirty="0" smtClean="0">
                <a:latin typeface="Palatino"/>
                <a:ea typeface="ＭＳ Ｐゴシック" charset="0"/>
                <a:cs typeface="Palatino"/>
              </a:rPr>
              <a:t>values </a:t>
            </a:r>
            <a:r>
              <a:rPr lang="en-US" sz="2200" dirty="0">
                <a:latin typeface="Palatino"/>
                <a:ea typeface="ＭＳ Ｐゴシック" charset="0"/>
                <a:cs typeface="Palatino"/>
              </a:rPr>
              <a:t>of interest are 0</a:t>
            </a:r>
          </a:p>
          <a:p>
            <a:pPr lvl="1" eaLnBrk="1" hangingPunct="1"/>
            <a:endParaRPr lang="en-US" sz="2400" dirty="0">
              <a:latin typeface="Palatino"/>
              <a:ea typeface="ＭＳ Ｐゴシック" charset="0"/>
              <a:cs typeface="Palatino"/>
            </a:endParaRPr>
          </a:p>
          <a:p>
            <a:pPr lvl="1" eaLnBrk="1" hangingPunct="1"/>
            <a:endParaRPr lang="en-US" sz="2400" dirty="0">
              <a:latin typeface="Palatino"/>
              <a:ea typeface="ＭＳ Ｐゴシック" charset="0"/>
              <a:cs typeface="Palatino"/>
            </a:endParaRPr>
          </a:p>
          <a:p>
            <a:pPr eaLnBrk="1" hangingPunct="1"/>
            <a:endParaRPr lang="en-US" sz="2400" dirty="0">
              <a:latin typeface="Palatino"/>
              <a:ea typeface="ＭＳ Ｐゴシック" charset="0"/>
              <a:cs typeface="Palatino"/>
            </a:endParaRPr>
          </a:p>
        </p:txBody>
      </p:sp>
      <p:graphicFrame>
        <p:nvGraphicFramePr>
          <p:cNvPr id="4" name="Object 5"/>
          <p:cNvGraphicFramePr>
            <a:graphicFrameLocks noChangeAspect="1"/>
          </p:cNvGraphicFramePr>
          <p:nvPr>
            <p:extLst>
              <p:ext uri="{D42A27DB-BD31-4B8C-83A1-F6EECF244321}">
                <p14:modId xmlns:p14="http://schemas.microsoft.com/office/powerpoint/2010/main" val="1187791097"/>
              </p:ext>
            </p:extLst>
          </p:nvPr>
        </p:nvGraphicFramePr>
        <p:xfrm>
          <a:off x="1745425" y="1703283"/>
          <a:ext cx="2197100" cy="450850"/>
        </p:xfrm>
        <a:graphic>
          <a:graphicData uri="http://schemas.openxmlformats.org/presentationml/2006/ole">
            <mc:AlternateContent xmlns:mc="http://schemas.openxmlformats.org/markup-compatibility/2006">
              <mc:Choice xmlns:v="urn:schemas-microsoft-com:vml" Requires="v">
                <p:oleObj spid="_x0000_s7558" name="Equation" r:id="rId4" imgW="1054100" imgH="215900" progId="Equation.3">
                  <p:embed/>
                </p:oleObj>
              </mc:Choice>
              <mc:Fallback>
                <p:oleObj name="Equation" r:id="rId4" imgW="1054100" imgH="215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5425" y="1703283"/>
                        <a:ext cx="2197100" cy="450850"/>
                      </a:xfrm>
                      <a:prstGeom prst="rect">
                        <a:avLst/>
                      </a:prstGeom>
                      <a:noFill/>
                      <a:ln>
                        <a:noFill/>
                      </a:ln>
                      <a:effectLst/>
                    </p:spPr>
                  </p:pic>
                </p:oleObj>
              </mc:Fallback>
            </mc:AlternateContent>
          </a:graphicData>
        </a:graphic>
      </p:graphicFrame>
      <p:sp>
        <p:nvSpPr>
          <p:cNvPr id="6" name="Slide Number Placeholder 5"/>
          <p:cNvSpPr>
            <a:spLocks noGrp="1"/>
          </p:cNvSpPr>
          <p:nvPr>
            <p:ph type="sldNum" sz="quarter" idx="12"/>
          </p:nvPr>
        </p:nvSpPr>
        <p:spPr/>
        <p:txBody>
          <a:bodyPr/>
          <a:lstStyle/>
          <a:p>
            <a:fld id="{2B142ECA-B25A-7D4E-AE0A-E9B57F978545}" type="slidenum">
              <a:rPr lang="en-US" smtClean="0"/>
              <a:t>4</a:t>
            </a:fld>
            <a:endParaRPr lang="en-US"/>
          </a:p>
        </p:txBody>
      </p:sp>
    </p:spTree>
    <p:extLst>
      <p:ext uri="{BB962C8B-B14F-4D97-AF65-F5344CB8AC3E}">
        <p14:creationId xmlns:p14="http://schemas.microsoft.com/office/powerpoint/2010/main" val="81850280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smtClean="0">
                <a:latin typeface="Palatino"/>
                <a:ea typeface="ＭＳ Ｐゴシック" charset="0"/>
                <a:cs typeface="Palatino"/>
              </a:rPr>
              <a:t>Linear Model with FMRI</a:t>
            </a:r>
            <a:endParaRPr lang="en-US" sz="3600"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lstStyle/>
          <a:p>
            <a:pPr eaLnBrk="1" hangingPunct="1"/>
            <a:r>
              <a:rPr lang="en-US" sz="2400" dirty="0" smtClean="0">
                <a:latin typeface="Palatino"/>
                <a:ea typeface="ＭＳ Ｐゴシック" charset="0"/>
                <a:cs typeface="Palatino"/>
              </a:rPr>
              <a:t>Time </a:t>
            </a:r>
            <a:r>
              <a:rPr lang="en-US" sz="2400" dirty="0">
                <a:latin typeface="Palatino"/>
                <a:ea typeface="ＭＳ Ｐゴシック" charset="0"/>
                <a:cs typeface="Palatino"/>
              </a:rPr>
              <a:t>series regression: data </a:t>
            </a:r>
            <a:r>
              <a:rPr lang="en-US" sz="2400" b="1" dirty="0">
                <a:latin typeface="Palatino"/>
                <a:ea typeface="ＭＳ Ｐゴシック" charset="0"/>
                <a:cs typeface="Palatino"/>
              </a:rPr>
              <a:t>y</a:t>
            </a:r>
            <a:r>
              <a:rPr lang="en-US" sz="2400" dirty="0">
                <a:latin typeface="Palatino"/>
                <a:ea typeface="ＭＳ Ｐゴシック" charset="0"/>
                <a:cs typeface="Palatino"/>
              </a:rPr>
              <a:t> is time series</a:t>
            </a:r>
          </a:p>
          <a:p>
            <a:pPr lvl="1" eaLnBrk="1" hangingPunct="1">
              <a:buFont typeface="Wingdings" charset="2"/>
              <a:buChar char="Ø"/>
            </a:pPr>
            <a:r>
              <a:rPr lang="en-US" sz="2200" dirty="0" smtClean="0">
                <a:latin typeface="Palatino"/>
                <a:ea typeface="ＭＳ Ｐゴシック" charset="0"/>
                <a:cs typeface="Palatino"/>
              </a:rPr>
              <a:t>Regressors: idealized response or yardstick</a:t>
            </a:r>
          </a:p>
          <a:p>
            <a:pPr lvl="2">
              <a:buFont typeface="Courier New"/>
              <a:buChar char="o"/>
            </a:pPr>
            <a:r>
              <a:rPr lang="en-US" sz="2000" dirty="0" smtClean="0">
                <a:latin typeface="Palatino"/>
                <a:ea typeface="ＭＳ Ｐゴシック" charset="0"/>
                <a:cs typeface="Palatino"/>
              </a:rPr>
              <a:t>We get what we’re looking for</a:t>
            </a:r>
          </a:p>
          <a:p>
            <a:pPr lvl="2">
              <a:buFont typeface="Courier New"/>
              <a:buChar char="o"/>
            </a:pPr>
            <a:r>
              <a:rPr lang="en-US" sz="2000" dirty="0" smtClean="0">
                <a:latin typeface="Palatino"/>
                <a:ea typeface="ＭＳ Ｐゴシック" charset="0"/>
                <a:cs typeface="Palatino"/>
              </a:rPr>
              <a:t>It may miss something when we fail to recognize it</a:t>
            </a:r>
          </a:p>
          <a:p>
            <a:pPr lvl="2">
              <a:buFont typeface="Courier New"/>
              <a:buChar char="o"/>
            </a:pPr>
            <a:r>
              <a:rPr lang="en-US" sz="2000" dirty="0" err="1" smtClean="0">
                <a:latin typeface="Palatino"/>
                <a:ea typeface="ＭＳ Ｐゴシック" charset="0"/>
                <a:cs typeface="Palatino"/>
              </a:rPr>
              <a:t>Regressor</a:t>
            </a:r>
            <a:r>
              <a:rPr lang="en-US" sz="2000" dirty="0" smtClean="0">
                <a:latin typeface="Palatino"/>
                <a:ea typeface="ＭＳ Ｐゴシック" charset="0"/>
                <a:cs typeface="Palatino"/>
              </a:rPr>
              <a:t> </a:t>
            </a:r>
            <a:r>
              <a:rPr lang="en-US" sz="2000" dirty="0">
                <a:latin typeface="Palatino"/>
                <a:ea typeface="ＭＳ Ｐゴシック" charset="0"/>
                <a:cs typeface="Palatino"/>
              </a:rPr>
              <a:t>construction is quite </a:t>
            </a:r>
            <a:r>
              <a:rPr lang="en-US" sz="2000" dirty="0" smtClean="0">
                <a:latin typeface="Palatino"/>
                <a:ea typeface="ＭＳ Ｐゴシック" charset="0"/>
                <a:cs typeface="Palatino"/>
              </a:rPr>
              <a:t>challenging</a:t>
            </a:r>
          </a:p>
          <a:p>
            <a:pPr lvl="1" eaLnBrk="1" hangingPunct="1">
              <a:buFont typeface="Wingdings" charset="2"/>
              <a:buChar char="Ø"/>
            </a:pPr>
            <a:r>
              <a:rPr lang="en-US" sz="2200" dirty="0" smtClean="0">
                <a:latin typeface="Palatino"/>
                <a:ea typeface="ＭＳ Ｐゴシック" charset="0"/>
                <a:cs typeface="Palatino"/>
              </a:rPr>
              <a:t>Special </a:t>
            </a:r>
            <a:r>
              <a:rPr lang="en-US" sz="2200" dirty="0">
                <a:latin typeface="Palatino"/>
                <a:ea typeface="ＭＳ Ｐゴシック" charset="0"/>
                <a:cs typeface="Palatino"/>
              </a:rPr>
              <a:t>handling: noise not white </a:t>
            </a:r>
            <a:r>
              <a:rPr lang="en-US" sz="2200" b="1" dirty="0" err="1">
                <a:latin typeface="Palatino"/>
                <a:ea typeface="ＭＳ Ｐゴシック" charset="0"/>
                <a:cs typeface="Palatino"/>
              </a:rPr>
              <a:t>ε</a:t>
            </a:r>
            <a:r>
              <a:rPr lang="en-US" sz="2200" dirty="0">
                <a:latin typeface="Palatino"/>
                <a:ea typeface="ＭＳ Ｐゴシック" charset="0"/>
                <a:cs typeface="Palatino"/>
              </a:rPr>
              <a:t> ~ </a:t>
            </a:r>
            <a:r>
              <a:rPr lang="en-US" sz="2200" i="1" dirty="0">
                <a:latin typeface="Palatino"/>
                <a:ea typeface="ＭＳ Ｐゴシック" charset="0"/>
                <a:cs typeface="Palatino"/>
              </a:rPr>
              <a:t>N</a:t>
            </a:r>
            <a:r>
              <a:rPr lang="en-US" sz="2200" dirty="0">
                <a:latin typeface="Palatino"/>
                <a:ea typeface="ＭＳ Ｐゴシック" charset="0"/>
                <a:cs typeface="Palatino"/>
              </a:rPr>
              <a:t>(0, </a:t>
            </a:r>
            <a:r>
              <a:rPr lang="en-US" sz="2200" i="1" dirty="0">
                <a:latin typeface="Palatino"/>
                <a:ea typeface="ＭＳ Ｐゴシック" charset="0"/>
                <a:cs typeface="Palatino"/>
              </a:rPr>
              <a:t>σ</a:t>
            </a:r>
            <a:r>
              <a:rPr lang="en-US" sz="2200" baseline="30000" dirty="0">
                <a:latin typeface="Palatino"/>
                <a:ea typeface="ＭＳ Ｐゴシック" charset="0"/>
                <a:cs typeface="Palatino"/>
              </a:rPr>
              <a:t>2</a:t>
            </a:r>
            <a:r>
              <a:rPr lang="en-US" sz="2200" b="1" dirty="0">
                <a:latin typeface="Palatino"/>
                <a:ea typeface="ＭＳ Ｐゴシック" charset="0"/>
                <a:cs typeface="Palatino"/>
              </a:rPr>
              <a:t>Σ</a:t>
            </a:r>
            <a:r>
              <a:rPr lang="en-US" sz="2200" dirty="0">
                <a:latin typeface="Palatino"/>
                <a:ea typeface="ＭＳ Ｐゴシック" charset="0"/>
                <a:cs typeface="Palatino"/>
              </a:rPr>
              <a:t>) with temporal or serial </a:t>
            </a:r>
            <a:r>
              <a:rPr lang="en-US" sz="2200" dirty="0" smtClean="0">
                <a:latin typeface="Palatino"/>
                <a:ea typeface="ＭＳ Ｐゴシック" charset="0"/>
                <a:cs typeface="Palatino"/>
              </a:rPr>
              <a:t>correlation</a:t>
            </a:r>
          </a:p>
          <a:p>
            <a:pPr lvl="2">
              <a:buFont typeface="Courier New"/>
              <a:buChar char="o"/>
            </a:pPr>
            <a:r>
              <a:rPr lang="en-US" sz="2000" dirty="0" smtClean="0">
                <a:latin typeface="Palatino"/>
                <a:ea typeface="ＭＳ Ｐゴシック" charset="0"/>
                <a:cs typeface="Palatino"/>
              </a:rPr>
              <a:t>Banded variance-covariance matrix </a:t>
            </a:r>
            <a:r>
              <a:rPr lang="en-US" sz="2000" b="1" dirty="0" err="1" smtClean="0">
                <a:latin typeface="Palatino"/>
                <a:ea typeface="ＭＳ Ｐゴシック" charset="0"/>
                <a:cs typeface="Palatino"/>
              </a:rPr>
              <a:t>Σ</a:t>
            </a:r>
            <a:endParaRPr lang="en-US" sz="2000" b="1" dirty="0">
              <a:latin typeface="Palatino"/>
              <a:ea typeface="ＭＳ Ｐゴシック" charset="0"/>
              <a:cs typeface="Palatino"/>
            </a:endParaRPr>
          </a:p>
          <a:p>
            <a:pPr lvl="1" eaLnBrk="1" hangingPunct="1">
              <a:buFont typeface="Wingdings" charset="2"/>
              <a:buChar char="Ø"/>
            </a:pPr>
            <a:r>
              <a:rPr lang="en-US" sz="2200" dirty="0">
                <a:latin typeface="Palatino"/>
                <a:ea typeface="ＭＳ Ｐゴシック" charset="0"/>
                <a:cs typeface="Palatino"/>
              </a:rPr>
              <a:t>AKA general linear model (GLM) in other FMRI </a:t>
            </a:r>
            <a:r>
              <a:rPr lang="en-US" sz="2200" dirty="0" smtClean="0">
                <a:latin typeface="Palatino"/>
                <a:ea typeface="ＭＳ Ｐゴシック" charset="0"/>
                <a:cs typeface="Palatino"/>
              </a:rPr>
              <a:t>packages</a:t>
            </a:r>
          </a:p>
          <a:p>
            <a:pPr lvl="2">
              <a:buFont typeface="Courier New"/>
              <a:buChar char="o"/>
            </a:pPr>
            <a:r>
              <a:rPr lang="en-US" sz="2000" dirty="0" smtClean="0">
                <a:latin typeface="Palatino"/>
                <a:ea typeface="ＭＳ Ｐゴシック" charset="0"/>
                <a:cs typeface="Palatino"/>
              </a:rPr>
              <a:t>General vs. generalized</a:t>
            </a:r>
            <a:endParaRPr lang="en-US" sz="2000" dirty="0">
              <a:latin typeface="Palatino"/>
              <a:ea typeface="ＭＳ Ｐゴシック" charset="0"/>
              <a:cs typeface="Palatino"/>
            </a:endParaRPr>
          </a:p>
          <a:p>
            <a:r>
              <a:rPr lang="en-US" sz="2400" dirty="0" smtClean="0">
                <a:latin typeface="Palatino"/>
                <a:ea typeface="ＭＳ Ｐゴシック" charset="0"/>
                <a:cs typeface="Palatino"/>
              </a:rPr>
              <a:t>Same model for all voxels in the brain</a:t>
            </a:r>
            <a:endParaRPr lang="en-US" sz="2400" dirty="0">
              <a:latin typeface="Palatino"/>
              <a:ea typeface="ＭＳ Ｐゴシック" charset="0"/>
              <a:cs typeface="Palatino"/>
            </a:endParaRPr>
          </a:p>
          <a:p>
            <a:pPr lvl="1">
              <a:buFont typeface="Wingdings" charset="2"/>
              <a:buChar char="Ø"/>
            </a:pPr>
            <a:r>
              <a:rPr lang="en-US" sz="2200" dirty="0" smtClean="0">
                <a:solidFill>
                  <a:prstClr val="black"/>
                </a:solidFill>
                <a:latin typeface="Palatino"/>
                <a:ea typeface="ＭＳ Ｐゴシック" charset="0"/>
                <a:cs typeface="Palatino"/>
              </a:rPr>
              <a:t>Simultaneously solve the models: voxel-wise analysis, massively </a:t>
            </a:r>
            <a:r>
              <a:rPr lang="en-US" sz="2200" dirty="0" err="1" smtClean="0">
                <a:solidFill>
                  <a:prstClr val="black"/>
                </a:solidFill>
                <a:latin typeface="Palatino"/>
                <a:ea typeface="ＭＳ Ｐゴシック" charset="0"/>
                <a:cs typeface="Palatino"/>
              </a:rPr>
              <a:t>univariate</a:t>
            </a:r>
            <a:r>
              <a:rPr lang="en-US" sz="2200" dirty="0" smtClean="0">
                <a:solidFill>
                  <a:prstClr val="black"/>
                </a:solidFill>
                <a:latin typeface="Palatino"/>
                <a:ea typeface="ＭＳ Ｐゴシック" charset="0"/>
                <a:cs typeface="Palatino"/>
              </a:rPr>
              <a:t> method</a:t>
            </a:r>
            <a:endParaRPr lang="en-US" sz="2200" dirty="0">
              <a:solidFill>
                <a:prstClr val="black"/>
              </a:solidFill>
              <a:latin typeface="Palatino"/>
              <a:ea typeface="ＭＳ Ｐゴシック" charset="0"/>
              <a:cs typeface="Palatino"/>
            </a:endParaRPr>
          </a:p>
          <a:p>
            <a:pPr lvl="1"/>
            <a:endParaRPr lang="en-US" sz="20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5</a:t>
            </a:fld>
            <a:endParaRPr lang="en-US"/>
          </a:p>
        </p:txBody>
      </p:sp>
    </p:spTree>
    <p:extLst>
      <p:ext uri="{BB962C8B-B14F-4D97-AF65-F5344CB8AC3E}">
        <p14:creationId xmlns:p14="http://schemas.microsoft.com/office/powerpoint/2010/main" val="172077662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smtClean="0">
                <a:latin typeface="Palatino"/>
                <a:ea typeface="ＭＳ Ｐゴシック" charset="0"/>
                <a:cs typeface="Palatino"/>
              </a:rPr>
              <a:t>FMRI Experiment </a:t>
            </a:r>
            <a:r>
              <a:rPr lang="en-US" dirty="0" smtClean="0">
                <a:latin typeface="Palatino"/>
                <a:ea typeface="ＭＳ Ｐゴシック" charset="0"/>
                <a:cs typeface="Palatino"/>
              </a:rPr>
              <a:t>Terminology</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lnSpc>
                <a:spcPct val="95000"/>
              </a:lnSpc>
              <a:spcBef>
                <a:spcPct val="5000"/>
              </a:spcBef>
            </a:pPr>
            <a:r>
              <a:rPr lang="en-US" sz="2600" dirty="0" smtClean="0">
                <a:latin typeface="Palatino"/>
                <a:ea typeface="ＭＳ Ｐゴシック" charset="0"/>
                <a:cs typeface="Palatino"/>
              </a:rPr>
              <a:t>Experiment setup</a:t>
            </a:r>
          </a:p>
          <a:p>
            <a:pPr lvl="1">
              <a:lnSpc>
                <a:spcPct val="95000"/>
              </a:lnSpc>
              <a:spcBef>
                <a:spcPct val="5000"/>
              </a:spcBef>
              <a:buFont typeface="Wingdings" charset="2"/>
              <a:buChar char="Ø"/>
            </a:pPr>
            <a:r>
              <a:rPr lang="en-US" sz="2400" dirty="0" smtClean="0">
                <a:solidFill>
                  <a:prstClr val="black"/>
                </a:solidFill>
                <a:latin typeface="Palatino"/>
                <a:ea typeface="ＭＳ Ｐゴシック" charset="0"/>
                <a:cs typeface="Palatino"/>
              </a:rPr>
              <a:t>Number of subjects</a:t>
            </a:r>
          </a:p>
          <a:p>
            <a:pPr lvl="1">
              <a:lnSpc>
                <a:spcPct val="95000"/>
              </a:lnSpc>
              <a:spcBef>
                <a:spcPct val="5000"/>
              </a:spcBef>
              <a:buFont typeface="Wingdings" charset="2"/>
              <a:buChar char="Ø"/>
            </a:pPr>
            <a:r>
              <a:rPr lang="en-US" sz="2400" dirty="0" smtClean="0">
                <a:latin typeface="Palatino"/>
                <a:ea typeface="ＭＳ Ｐゴシック" charset="0"/>
                <a:cs typeface="Palatino"/>
              </a:rPr>
              <a:t>Number of conditions (tasks, stimulus (trial, event) types): </a:t>
            </a:r>
            <a:r>
              <a:rPr lang="en-US" sz="2400" dirty="0">
                <a:latin typeface="Palatino"/>
                <a:ea typeface="ＭＳ Ｐゴシック" charset="0"/>
                <a:cs typeface="Palatino"/>
              </a:rPr>
              <a:t>Factorial design?</a:t>
            </a:r>
            <a:endParaRPr lang="en-US" sz="2400" dirty="0" smtClean="0">
              <a:latin typeface="Palatino"/>
              <a:ea typeface="ＭＳ Ｐゴシック" charset="0"/>
              <a:cs typeface="Palatino"/>
            </a:endParaRPr>
          </a:p>
          <a:p>
            <a:pPr lvl="1">
              <a:lnSpc>
                <a:spcPct val="95000"/>
              </a:lnSpc>
              <a:spcBef>
                <a:spcPct val="5000"/>
              </a:spcBef>
              <a:buFont typeface="Wingdings" charset="2"/>
              <a:buChar char="Ø"/>
            </a:pPr>
            <a:r>
              <a:rPr lang="en-US" sz="2400" dirty="0" smtClean="0">
                <a:latin typeface="Palatino"/>
                <a:ea typeface="ＭＳ Ｐゴシック" charset="0"/>
                <a:cs typeface="Palatino"/>
              </a:rPr>
              <a:t>Sample size (repetitions) per condition</a:t>
            </a:r>
          </a:p>
          <a:p>
            <a:pPr lvl="1">
              <a:lnSpc>
                <a:spcPct val="95000"/>
              </a:lnSpc>
              <a:spcBef>
                <a:spcPct val="5000"/>
              </a:spcBef>
              <a:buFont typeface="Wingdings" charset="2"/>
              <a:buChar char="Ø"/>
            </a:pPr>
            <a:r>
              <a:rPr lang="en-US" sz="2400" dirty="0" smtClean="0">
                <a:latin typeface="Palatino"/>
                <a:ea typeface="ＭＳ Ｐゴシック" charset="0"/>
                <a:cs typeface="Palatino"/>
              </a:rPr>
              <a:t>Block, event-related, or mixed? </a:t>
            </a:r>
          </a:p>
          <a:p>
            <a:pPr lvl="1">
              <a:lnSpc>
                <a:spcPct val="95000"/>
              </a:lnSpc>
              <a:spcBef>
                <a:spcPct val="5000"/>
              </a:spcBef>
              <a:buFont typeface="Wingdings" charset="2"/>
              <a:buChar char="Ø"/>
            </a:pPr>
            <a:r>
              <a:rPr lang="en-US" sz="2400" dirty="0" smtClean="0">
                <a:latin typeface="Palatino"/>
                <a:ea typeface="ＭＳ Ｐゴシック" charset="0"/>
                <a:cs typeface="Palatino"/>
              </a:rPr>
              <a:t>Inter-stimulus interval (ISI)</a:t>
            </a:r>
          </a:p>
          <a:p>
            <a:pPr>
              <a:lnSpc>
                <a:spcPct val="95000"/>
              </a:lnSpc>
              <a:spcBef>
                <a:spcPct val="5000"/>
              </a:spcBef>
            </a:pPr>
            <a:r>
              <a:rPr lang="en-US" sz="2600" dirty="0" smtClean="0">
                <a:latin typeface="Palatino"/>
                <a:ea typeface="ＭＳ Ｐゴシック" charset="0"/>
                <a:cs typeface="Palatino"/>
              </a:rPr>
              <a:t>Scanning parameters: TR, voxel size, data points (volumes), slice sequence (sequential or interleaved), slice thickness, removing first few TRs</a:t>
            </a:r>
          </a:p>
          <a:p>
            <a:pPr>
              <a:lnSpc>
                <a:spcPct val="95000"/>
              </a:lnSpc>
              <a:spcBef>
                <a:spcPct val="5000"/>
              </a:spcBef>
            </a:pPr>
            <a:r>
              <a:rPr lang="en-US" sz="2400" dirty="0" smtClean="0">
                <a:latin typeface="Palatino"/>
                <a:ea typeface="ＭＳ Ｐゴシック" charset="0"/>
                <a:cs typeface="Palatino"/>
              </a:rPr>
              <a:t>Scanning terms</a:t>
            </a:r>
          </a:p>
          <a:p>
            <a:pPr lvl="1">
              <a:lnSpc>
                <a:spcPct val="95000"/>
              </a:lnSpc>
              <a:spcBef>
                <a:spcPct val="5000"/>
              </a:spcBef>
              <a:buFont typeface="Wingdings" charset="2"/>
              <a:buChar char="Ø"/>
            </a:pPr>
            <a:r>
              <a:rPr lang="en-US" sz="2200" dirty="0" smtClean="0">
                <a:latin typeface="Palatino"/>
                <a:ea typeface="ＭＳ Ｐゴシック" charset="0"/>
                <a:cs typeface="Palatino"/>
              </a:rPr>
              <a:t>Run: continuous scanning; </a:t>
            </a:r>
            <a:r>
              <a:rPr lang="en-US" sz="2200" dirty="0">
                <a:latin typeface="Palatino"/>
                <a:ea typeface="ＭＳ Ｐゴシック" charset="0"/>
                <a:cs typeface="Palatino"/>
              </a:rPr>
              <a:t>a brief break before </a:t>
            </a:r>
            <a:r>
              <a:rPr lang="en-US" sz="2200" dirty="0" smtClean="0">
                <a:latin typeface="Palatino"/>
                <a:ea typeface="ＭＳ Ｐゴシック" charset="0"/>
                <a:cs typeface="Palatino"/>
              </a:rPr>
              <a:t>next </a:t>
            </a:r>
            <a:r>
              <a:rPr lang="en-US" sz="2200" dirty="0">
                <a:latin typeface="Palatino"/>
                <a:ea typeface="ＭＳ Ｐゴシック" charset="0"/>
                <a:cs typeface="Palatino"/>
              </a:rPr>
              <a:t>run</a:t>
            </a:r>
            <a:endParaRPr lang="en-US" sz="2200" dirty="0" smtClean="0">
              <a:latin typeface="Palatino"/>
              <a:ea typeface="ＭＳ Ｐゴシック" charset="0"/>
              <a:cs typeface="Palatino"/>
            </a:endParaRPr>
          </a:p>
          <a:p>
            <a:pPr lvl="1">
              <a:lnSpc>
                <a:spcPct val="95000"/>
              </a:lnSpc>
              <a:spcBef>
                <a:spcPct val="5000"/>
              </a:spcBef>
              <a:buFont typeface="Wingdings" charset="2"/>
              <a:buChar char="Ø"/>
            </a:pPr>
            <a:r>
              <a:rPr lang="en-US" sz="2200" dirty="0" smtClean="0">
                <a:latin typeface="Palatino"/>
                <a:ea typeface="ＭＳ Ｐゴシック" charset="0"/>
                <a:cs typeface="Palatino"/>
              </a:rPr>
              <a:t>Session: subjects come back after along period of time</a:t>
            </a:r>
          </a:p>
          <a:p>
            <a:pPr lvl="1">
              <a:lnSpc>
                <a:spcPct val="95000"/>
              </a:lnSpc>
              <a:spcBef>
                <a:spcPct val="5000"/>
              </a:spcBef>
              <a:buFont typeface="Wingdings" charset="2"/>
              <a:buChar char="Ø"/>
            </a:pPr>
            <a:r>
              <a:rPr lang="en-US" sz="2200" dirty="0" smtClean="0">
                <a:latin typeface="Palatino"/>
                <a:ea typeface="ＭＳ Ｐゴシック" charset="0"/>
                <a:cs typeface="Palatino"/>
              </a:rPr>
              <a:t>Experiment or study</a:t>
            </a:r>
            <a:endParaRPr lang="en-US"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6</a:t>
            </a:fld>
            <a:endParaRPr lang="en-US"/>
          </a:p>
        </p:txBody>
      </p:sp>
    </p:spTree>
    <p:extLst>
      <p:ext uri="{BB962C8B-B14F-4D97-AF65-F5344CB8AC3E}">
        <p14:creationId xmlns:p14="http://schemas.microsoft.com/office/powerpoint/2010/main" val="12242953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Types of FMRI Experiments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lnSpc>
                <a:spcPct val="95000"/>
              </a:lnSpc>
              <a:spcBef>
                <a:spcPct val="5000"/>
              </a:spcBef>
              <a:buSzTx/>
            </a:pPr>
            <a:r>
              <a:rPr lang="en-US" sz="2400" dirty="0" smtClean="0">
                <a:latin typeface="Palatino"/>
                <a:ea typeface="ＭＳ Ｐゴシック" charset="0"/>
                <a:cs typeface="Palatino"/>
              </a:rPr>
              <a:t>Two classical types of experiment design</a:t>
            </a:r>
          </a:p>
          <a:p>
            <a:pPr lvl="1">
              <a:lnSpc>
                <a:spcPct val="95000"/>
              </a:lnSpc>
              <a:spcBef>
                <a:spcPct val="5000"/>
              </a:spcBef>
              <a:buSzTx/>
              <a:buFont typeface="Wingdings" charset="2"/>
              <a:buChar char="Ø"/>
            </a:pPr>
            <a:r>
              <a:rPr lang="en-US" sz="2200" dirty="0" smtClean="0">
                <a:latin typeface="Palatino"/>
                <a:ea typeface="ＭＳ Ｐゴシック" charset="0"/>
                <a:cs typeface="Palatino"/>
              </a:rPr>
              <a:t>Block (boxcar) design</a:t>
            </a:r>
          </a:p>
          <a:p>
            <a:pPr lvl="2">
              <a:lnSpc>
                <a:spcPct val="95000"/>
              </a:lnSpc>
              <a:spcBef>
                <a:spcPct val="5000"/>
              </a:spcBef>
              <a:buSzTx/>
              <a:buFont typeface="Courier New"/>
              <a:buChar char="o"/>
            </a:pPr>
            <a:r>
              <a:rPr lang="en-US" sz="2000" dirty="0" smtClean="0">
                <a:latin typeface="Palatino"/>
                <a:ea typeface="ＭＳ Ｐゴシック" charset="0"/>
                <a:cs typeface="Palatino"/>
              </a:rPr>
              <a:t>Each block lasts for more than one TR (e.g., 4 to 20s)</a:t>
            </a:r>
          </a:p>
          <a:p>
            <a:pPr lvl="2">
              <a:lnSpc>
                <a:spcPct val="95000"/>
              </a:lnSpc>
              <a:spcBef>
                <a:spcPct val="5000"/>
              </a:spcBef>
              <a:buSzTx/>
              <a:buFont typeface="Courier New"/>
              <a:buChar char="o"/>
            </a:pPr>
            <a:r>
              <a:rPr lang="en-US" sz="2000" dirty="0" smtClean="0">
                <a:latin typeface="Palatino"/>
                <a:ea typeface="ＭＳ Ｐゴシック" charset="0"/>
                <a:cs typeface="Palatino"/>
              </a:rPr>
              <a:t>Each block is under one condition (e.g., watch a video clip), or a series of multiple trials (e.g., 10 consecutive blur images)</a:t>
            </a:r>
          </a:p>
          <a:p>
            <a:pPr lvl="2">
              <a:lnSpc>
                <a:spcPct val="95000"/>
              </a:lnSpc>
              <a:spcBef>
                <a:spcPct val="5000"/>
              </a:spcBef>
              <a:buSzTx/>
              <a:buFont typeface="Courier New"/>
              <a:buChar char="o"/>
            </a:pPr>
            <a:r>
              <a:rPr lang="en-US" sz="2000" dirty="0" smtClean="0">
                <a:latin typeface="Palatino"/>
                <a:ea typeface="ＭＳ Ｐゴシック" charset="0"/>
                <a:cs typeface="Palatino"/>
              </a:rPr>
              <a:t>BOLD </a:t>
            </a:r>
            <a:r>
              <a:rPr lang="en-US" sz="2000" dirty="0">
                <a:latin typeface="Palatino"/>
                <a:ea typeface="ＭＳ Ｐゴシック" charset="0"/>
                <a:cs typeface="Palatino"/>
              </a:rPr>
              <a:t>response is often visible in time </a:t>
            </a:r>
            <a:r>
              <a:rPr lang="en-US" sz="2000" dirty="0" smtClean="0">
                <a:latin typeface="Palatino"/>
                <a:ea typeface="ＭＳ Ｐゴシック" charset="0"/>
                <a:cs typeface="Palatino"/>
              </a:rPr>
              <a:t>series</a:t>
            </a:r>
          </a:p>
          <a:p>
            <a:pPr lvl="2">
              <a:lnSpc>
                <a:spcPct val="95000"/>
              </a:lnSpc>
              <a:spcBef>
                <a:spcPct val="5000"/>
              </a:spcBef>
              <a:buSzTx/>
              <a:buFont typeface="Courier New"/>
              <a:buChar char="o"/>
            </a:pPr>
            <a:r>
              <a:rPr lang="en-US" sz="2000" dirty="0" smtClean="0">
                <a:latin typeface="Palatino"/>
                <a:ea typeface="ＭＳ Ｐゴシック" charset="0"/>
                <a:cs typeface="Palatino"/>
              </a:rPr>
              <a:t>SNR: noise </a:t>
            </a:r>
            <a:r>
              <a:rPr lang="en-US" sz="2000" dirty="0">
                <a:latin typeface="Palatino"/>
                <a:ea typeface="ＭＳ Ｐゴシック" charset="0"/>
                <a:cs typeface="Palatino"/>
              </a:rPr>
              <a:t>magnitude about same as BOLD </a:t>
            </a:r>
            <a:r>
              <a:rPr lang="en-US" sz="2000" dirty="0" smtClean="0">
                <a:latin typeface="Palatino"/>
                <a:ea typeface="ＭＳ Ｐゴシック" charset="0"/>
                <a:cs typeface="Palatino"/>
              </a:rPr>
              <a:t>response</a:t>
            </a:r>
          </a:p>
          <a:p>
            <a:pPr lvl="1">
              <a:lnSpc>
                <a:spcPct val="95000"/>
              </a:lnSpc>
              <a:spcBef>
                <a:spcPct val="5000"/>
              </a:spcBef>
              <a:buSzTx/>
              <a:buFont typeface="Wingdings" charset="2"/>
              <a:buChar char="Ø"/>
            </a:pPr>
            <a:r>
              <a:rPr lang="en-US" sz="2200" dirty="0" smtClean="0">
                <a:solidFill>
                  <a:prstClr val="black"/>
                </a:solidFill>
                <a:latin typeface="Palatino"/>
                <a:ea typeface="ＭＳ Ｐゴシック" charset="0"/>
                <a:cs typeface="Palatino"/>
              </a:rPr>
              <a:t>Event-related design</a:t>
            </a:r>
            <a:endParaRPr lang="en-US" sz="2200" dirty="0">
              <a:solidFill>
                <a:prstClr val="black"/>
              </a:solidFill>
              <a:latin typeface="Palatino"/>
              <a:ea typeface="ＭＳ Ｐゴシック" charset="0"/>
              <a:cs typeface="Palatino"/>
            </a:endParaRPr>
          </a:p>
          <a:p>
            <a:pPr lvl="2">
              <a:lnSpc>
                <a:spcPct val="95000"/>
              </a:lnSpc>
              <a:spcBef>
                <a:spcPct val="5000"/>
              </a:spcBef>
              <a:buSzTx/>
              <a:buFont typeface="Courier New"/>
              <a:buChar char="o"/>
            </a:pPr>
            <a:r>
              <a:rPr lang="en-US" sz="2000" dirty="0" smtClean="0">
                <a:latin typeface="Palatino"/>
                <a:ea typeface="ＭＳ Ｐゴシック" charset="0"/>
                <a:cs typeface="Palatino"/>
              </a:rPr>
              <a:t>Each event or trial lasts for one TR or shorter</a:t>
            </a:r>
          </a:p>
          <a:p>
            <a:pPr lvl="2">
              <a:lnSpc>
                <a:spcPct val="95000"/>
              </a:lnSpc>
              <a:spcBef>
                <a:spcPct val="5000"/>
              </a:spcBef>
              <a:buSzTx/>
              <a:buFont typeface="Courier New"/>
              <a:buChar char="o"/>
            </a:pPr>
            <a:r>
              <a:rPr lang="en-US" altLang="ja-JP" sz="2000" dirty="0" smtClean="0">
                <a:latin typeface="Palatino"/>
                <a:ea typeface="ＭＳ Ｐゴシック" charset="0"/>
                <a:cs typeface="Palatino"/>
              </a:rPr>
              <a:t>Events are randomly spaced and/or sequenced </a:t>
            </a:r>
            <a:r>
              <a:rPr lang="en-US" altLang="ja-JP" sz="2000" dirty="0">
                <a:latin typeface="Palatino"/>
                <a:ea typeface="ＭＳ Ｐゴシック" charset="0"/>
                <a:cs typeface="Palatino"/>
              </a:rPr>
              <a:t>in </a:t>
            </a:r>
            <a:r>
              <a:rPr lang="en-US" altLang="ja-JP" sz="2000" dirty="0" smtClean="0">
                <a:latin typeface="Palatino"/>
                <a:ea typeface="ＭＳ Ｐゴシック" charset="0"/>
                <a:cs typeface="Palatino"/>
              </a:rPr>
              <a:t>time</a:t>
            </a:r>
          </a:p>
          <a:p>
            <a:pPr lvl="2">
              <a:lnSpc>
                <a:spcPct val="95000"/>
              </a:lnSpc>
              <a:spcBef>
                <a:spcPct val="5000"/>
              </a:spcBef>
              <a:buSzTx/>
              <a:buFont typeface="Courier New"/>
              <a:buChar char="o"/>
            </a:pPr>
            <a:r>
              <a:rPr lang="en-US" sz="2000" dirty="0" smtClean="0">
                <a:latin typeface="Palatino"/>
                <a:ea typeface="ＭＳ Ｐゴシック" charset="0"/>
                <a:cs typeface="Palatino"/>
              </a:rPr>
              <a:t>BOLD response to stimulus tends to be weaker, since fewer nearby-in-time </a:t>
            </a:r>
            <a:r>
              <a:rPr lang="ja-JP" altLang="en-US" sz="2000" dirty="0" smtClean="0">
                <a:latin typeface="Palatino"/>
                <a:ea typeface="ＭＳ Ｐゴシック" charset="0"/>
                <a:cs typeface="Palatino"/>
              </a:rPr>
              <a:t>“</a:t>
            </a:r>
            <a:r>
              <a:rPr lang="en-US" altLang="ja-JP" sz="2000" dirty="0" smtClean="0">
                <a:latin typeface="Palatino"/>
                <a:ea typeface="ＭＳ Ｐゴシック" charset="0"/>
                <a:cs typeface="Palatino"/>
              </a:rPr>
              <a:t>activations</a:t>
            </a:r>
            <a:r>
              <a:rPr lang="ja-JP" altLang="en-US" sz="2000" dirty="0" smtClean="0">
                <a:latin typeface="Palatino"/>
                <a:ea typeface="ＭＳ Ｐゴシック" charset="0"/>
                <a:cs typeface="Palatino"/>
              </a:rPr>
              <a:t>”</a:t>
            </a:r>
            <a:r>
              <a:rPr lang="en-US" altLang="ja-JP" sz="2000" dirty="0" smtClean="0">
                <a:latin typeface="Palatino"/>
                <a:ea typeface="ＭＳ Ｐゴシック" charset="0"/>
                <a:cs typeface="Palatino"/>
              </a:rPr>
              <a:t> have overlapping signal changes</a:t>
            </a:r>
          </a:p>
          <a:p>
            <a:pPr lvl="2">
              <a:lnSpc>
                <a:spcPct val="95000"/>
              </a:lnSpc>
              <a:spcBef>
                <a:spcPct val="5000"/>
              </a:spcBef>
              <a:buFont typeface="Courier New"/>
              <a:buChar char="o"/>
            </a:pPr>
            <a:r>
              <a:rPr lang="en-US" sz="2000" dirty="0">
                <a:latin typeface="Palatino"/>
                <a:ea typeface="ＭＳ Ｐゴシック" charset="0"/>
                <a:cs typeface="Palatino"/>
              </a:rPr>
              <a:t>SNR: d</a:t>
            </a:r>
            <a:r>
              <a:rPr lang="en-US" sz="2000" dirty="0" smtClean="0">
                <a:latin typeface="Palatino"/>
                <a:ea typeface="ＭＳ Ｐゴシック" charset="0"/>
                <a:cs typeface="Palatino"/>
              </a:rPr>
              <a:t>ata </a:t>
            </a:r>
            <a:r>
              <a:rPr lang="en-US" sz="2000" u="sng" dirty="0">
                <a:latin typeface="Palatino"/>
                <a:ea typeface="ＭＳ Ｐゴシック" charset="0"/>
                <a:cs typeface="Palatino"/>
              </a:rPr>
              <a:t>looks</a:t>
            </a:r>
            <a:r>
              <a:rPr lang="en-US" sz="2000" dirty="0">
                <a:latin typeface="Palatino"/>
                <a:ea typeface="ＭＳ Ｐゴシック" charset="0"/>
                <a:cs typeface="Palatino"/>
              </a:rPr>
              <a:t> more like noise (to the pitiful human eye)</a:t>
            </a:r>
          </a:p>
          <a:p>
            <a:pPr lvl="0">
              <a:lnSpc>
                <a:spcPct val="95000"/>
              </a:lnSpc>
              <a:spcBef>
                <a:spcPct val="5000"/>
              </a:spcBef>
              <a:buSzTx/>
            </a:pPr>
            <a:r>
              <a:rPr lang="en-US" sz="2400" dirty="0" smtClean="0">
                <a:solidFill>
                  <a:prstClr val="black"/>
                </a:solidFill>
                <a:latin typeface="Palatino"/>
                <a:ea typeface="ＭＳ Ｐゴシック" charset="0"/>
                <a:cs typeface="Palatino"/>
              </a:rPr>
              <a:t>Mixed designs</a:t>
            </a:r>
          </a:p>
          <a:p>
            <a:pPr lvl="1">
              <a:lnSpc>
                <a:spcPct val="95000"/>
              </a:lnSpc>
              <a:spcBef>
                <a:spcPct val="5000"/>
              </a:spcBef>
              <a:buFont typeface="Wingdings" charset="2"/>
              <a:buChar char="Ø"/>
            </a:pPr>
            <a:r>
              <a:rPr lang="en-US" sz="2000" dirty="0" smtClean="0">
                <a:solidFill>
                  <a:prstClr val="black"/>
                </a:solidFill>
                <a:latin typeface="Palatino"/>
                <a:ea typeface="ＭＳ Ｐゴシック" charset="0"/>
                <a:cs typeface="Palatino"/>
              </a:rPr>
              <a:t>Containing both events and blocks, </a:t>
            </a:r>
            <a:r>
              <a:rPr lang="en-US" sz="2000" i="1" dirty="0" smtClean="0">
                <a:solidFill>
                  <a:prstClr val="black"/>
                </a:solidFill>
                <a:latin typeface="Palatino"/>
                <a:ea typeface="ＭＳ Ｐゴシック" charset="0"/>
                <a:cs typeface="Palatino"/>
              </a:rPr>
              <a:t>e.g</a:t>
            </a:r>
            <a:r>
              <a:rPr lang="en-US" sz="2000" dirty="0" smtClean="0">
                <a:solidFill>
                  <a:prstClr val="black"/>
                </a:solidFill>
                <a:latin typeface="Palatino"/>
                <a:ea typeface="ＭＳ Ｐゴシック" charset="0"/>
                <a:cs typeface="Palatino"/>
              </a:rPr>
              <a:t>., cue + video watching</a:t>
            </a:r>
            <a:endParaRPr lang="en-US" dirty="0">
              <a:solidFill>
                <a:prstClr val="black"/>
              </a:solidFill>
              <a:latin typeface="Palatino"/>
              <a:ea typeface="ＭＳ Ｐゴシック" charset="0"/>
              <a:cs typeface="Palatino"/>
            </a:endParaRPr>
          </a:p>
          <a:p>
            <a:pPr lvl="0">
              <a:lnSpc>
                <a:spcPct val="95000"/>
              </a:lnSpc>
              <a:spcBef>
                <a:spcPct val="5000"/>
              </a:spcBef>
              <a:buSzTx/>
            </a:pPr>
            <a:endParaRPr lang="en-US" dirty="0">
              <a:solidFill>
                <a:prstClr val="black"/>
              </a:solidFill>
              <a:latin typeface="Palatino"/>
              <a:ea typeface="ＭＳ Ｐゴシック" charset="0"/>
              <a:cs typeface="Palatino"/>
            </a:endParaRPr>
          </a:p>
          <a:p>
            <a:pPr lvl="2">
              <a:lnSpc>
                <a:spcPct val="95000"/>
              </a:lnSpc>
              <a:spcBef>
                <a:spcPct val="5000"/>
              </a:spcBef>
              <a:buSzTx/>
              <a:buFont typeface="Courier New"/>
              <a:buChar char="o"/>
            </a:pPr>
            <a:endParaRPr lang="en-US" altLang="ja-JP" dirty="0">
              <a:latin typeface="Palatino"/>
              <a:ea typeface="ＭＳ Ｐゴシック" charset="0"/>
              <a:cs typeface="Palatino"/>
            </a:endParaRPr>
          </a:p>
          <a:p>
            <a:pPr lvl="2">
              <a:lnSpc>
                <a:spcPct val="95000"/>
              </a:lnSpc>
              <a:spcBef>
                <a:spcPct val="5000"/>
              </a:spcBef>
              <a:buSzTx/>
            </a:pPr>
            <a:endParaRPr lang="en-US" dirty="0" smtClean="0">
              <a:latin typeface="Palatino"/>
              <a:ea typeface="ＭＳ Ｐゴシック" charset="0"/>
              <a:cs typeface="Palatino"/>
            </a:endParaRPr>
          </a:p>
          <a:p>
            <a:pPr lvl="2">
              <a:lnSpc>
                <a:spcPct val="95000"/>
              </a:lnSpc>
              <a:spcBef>
                <a:spcPct val="5000"/>
              </a:spcBef>
              <a:buSzTx/>
            </a:pPr>
            <a:endParaRPr lang="en-US" dirty="0" smtClean="0">
              <a:latin typeface="Palatino"/>
              <a:ea typeface="ＭＳ Ｐゴシック" charset="0"/>
              <a:cs typeface="Palatino"/>
            </a:endParaRPr>
          </a:p>
          <a:p>
            <a:pPr>
              <a:lnSpc>
                <a:spcPct val="95000"/>
              </a:lnSpc>
              <a:spcBef>
                <a:spcPct val="5000"/>
              </a:spcBef>
              <a:buSzTx/>
            </a:pPr>
            <a:endParaRPr lang="en-US" dirty="0">
              <a:latin typeface="Palatino"/>
              <a:ea typeface="ＭＳ Ｐゴシック" charset="0"/>
              <a:cs typeface="Palatino"/>
            </a:endParaRPr>
          </a:p>
          <a:p>
            <a:pPr marL="0" indent="0">
              <a:lnSpc>
                <a:spcPct val="95000"/>
              </a:lnSpc>
              <a:spcBef>
                <a:spcPct val="5000"/>
              </a:spcBef>
              <a:buSzTx/>
              <a:buNone/>
            </a:pPr>
            <a:endParaRPr lang="en-US"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7</a:t>
            </a:fld>
            <a:endParaRPr lang="en-US"/>
          </a:p>
        </p:txBody>
      </p:sp>
    </p:spTree>
    <p:extLst>
      <p:ext uri="{BB962C8B-B14F-4D97-AF65-F5344CB8AC3E}">
        <p14:creationId xmlns:p14="http://schemas.microsoft.com/office/powerpoint/2010/main" val="347717429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762000"/>
            <a:ext cx="9140825"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ext Box 10"/>
          <p:cNvSpPr txBox="1">
            <a:spLocks noChangeArrowheads="1"/>
          </p:cNvSpPr>
          <p:nvPr/>
        </p:nvSpPr>
        <p:spPr bwMode="auto">
          <a:xfrm>
            <a:off x="2109788" y="152400"/>
            <a:ext cx="5238475" cy="523220"/>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2800" dirty="0" smtClean="0"/>
              <a:t>Block data of one run at a voxel</a:t>
            </a:r>
            <a:endParaRPr lang="en-US" sz="2800" dirty="0"/>
          </a:p>
        </p:txBody>
      </p:sp>
      <p:sp>
        <p:nvSpPr>
          <p:cNvPr id="30723" name="Text Box 13"/>
          <p:cNvSpPr txBox="1">
            <a:spLocks noChangeArrowheads="1"/>
          </p:cNvSpPr>
          <p:nvPr/>
        </p:nvSpPr>
        <p:spPr bwMode="auto">
          <a:xfrm>
            <a:off x="415925" y="3503613"/>
            <a:ext cx="7675148" cy="461665"/>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dirty="0" smtClean="0"/>
              <a:t>Block: </a:t>
            </a:r>
            <a:r>
              <a:rPr lang="en-US" dirty="0"/>
              <a:t>27 s </a:t>
            </a:r>
            <a:r>
              <a:rPr lang="ja-JP" altLang="en-US" dirty="0"/>
              <a:t>“</a:t>
            </a:r>
            <a:r>
              <a:rPr lang="en-US" altLang="ja-JP" dirty="0"/>
              <a:t>on</a:t>
            </a:r>
            <a:r>
              <a:rPr lang="ja-JP" altLang="en-US" dirty="0"/>
              <a:t>”</a:t>
            </a:r>
            <a:r>
              <a:rPr lang="en-US" altLang="ja-JP" dirty="0"/>
              <a:t> / 27 s </a:t>
            </a:r>
            <a:r>
              <a:rPr lang="ja-JP" altLang="en-US" dirty="0"/>
              <a:t>“</a:t>
            </a:r>
            <a:r>
              <a:rPr lang="en-US" altLang="ja-JP" dirty="0"/>
              <a:t>off</a:t>
            </a:r>
            <a:r>
              <a:rPr lang="ja-JP" altLang="en-US" dirty="0"/>
              <a:t>”</a:t>
            </a:r>
            <a:r>
              <a:rPr lang="en-US" altLang="ja-JP" dirty="0"/>
              <a:t>; TR=2.5 s; 130 time </a:t>
            </a:r>
            <a:r>
              <a:rPr lang="en-US" altLang="ja-JP" dirty="0" smtClean="0"/>
              <a:t>points</a:t>
            </a:r>
            <a:endParaRPr lang="en-US" dirty="0"/>
          </a:p>
        </p:txBody>
      </p:sp>
      <p:sp>
        <p:nvSpPr>
          <p:cNvPr id="30724" name="Text Box 14"/>
          <p:cNvSpPr txBox="1">
            <a:spLocks noChangeArrowheads="1"/>
          </p:cNvSpPr>
          <p:nvPr/>
        </p:nvSpPr>
        <p:spPr bwMode="auto">
          <a:xfrm>
            <a:off x="230188" y="3048000"/>
            <a:ext cx="1879600" cy="250825"/>
          </a:xfrm>
          <a:prstGeom prst="rect">
            <a:avLst/>
          </a:prstGeom>
          <a:noFill/>
          <a:ln w="63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a:solidFill>
                  <a:srgbClr val="0000FF"/>
                </a:solidFill>
              </a:rPr>
              <a:t>model fitted to data</a:t>
            </a:r>
            <a:endParaRPr lang="en-US" dirty="0"/>
          </a:p>
        </p:txBody>
      </p:sp>
      <p:sp>
        <p:nvSpPr>
          <p:cNvPr id="30725" name="Line 15"/>
          <p:cNvSpPr>
            <a:spLocks noChangeShapeType="1"/>
          </p:cNvSpPr>
          <p:nvPr/>
        </p:nvSpPr>
        <p:spPr bwMode="auto">
          <a:xfrm flipV="1">
            <a:off x="1143000" y="2514600"/>
            <a:ext cx="152400" cy="533400"/>
          </a:xfrm>
          <a:prstGeom prst="line">
            <a:avLst/>
          </a:prstGeom>
          <a:noFill/>
          <a:ln w="28575">
            <a:solidFill>
              <a:srgbClr val="0000FF"/>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6" name="Text Box 16"/>
          <p:cNvSpPr txBox="1">
            <a:spLocks noChangeArrowheads="1"/>
          </p:cNvSpPr>
          <p:nvPr/>
        </p:nvSpPr>
        <p:spPr bwMode="auto">
          <a:xfrm>
            <a:off x="7679372" y="3048000"/>
            <a:ext cx="509588" cy="2508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576" tIns="0" rIns="36576"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a:t>data</a:t>
            </a:r>
            <a:endParaRPr lang="en-US" dirty="0"/>
          </a:p>
        </p:txBody>
      </p:sp>
      <p:sp>
        <p:nvSpPr>
          <p:cNvPr id="30727" name="Line 17"/>
          <p:cNvSpPr>
            <a:spLocks noChangeShapeType="1"/>
          </p:cNvSpPr>
          <p:nvPr/>
        </p:nvSpPr>
        <p:spPr bwMode="auto">
          <a:xfrm flipV="1">
            <a:off x="8188960" y="2970213"/>
            <a:ext cx="401320" cy="188118"/>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8" name="Text Box 18"/>
          <p:cNvSpPr txBox="1">
            <a:spLocks noChangeArrowheads="1"/>
          </p:cNvSpPr>
          <p:nvPr/>
        </p:nvSpPr>
        <p:spPr bwMode="auto">
          <a:xfrm>
            <a:off x="171450" y="338138"/>
            <a:ext cx="1749425" cy="250825"/>
          </a:xfrm>
          <a:prstGeom prst="rect">
            <a:avLst/>
          </a:prstGeom>
          <a:noFill/>
          <a:ln w="6350">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lIns="45720" tIns="0" rIns="4572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a:solidFill>
                  <a:srgbClr val="FF011C"/>
                </a:solidFill>
              </a:rPr>
              <a:t>model regressor</a:t>
            </a:r>
            <a:endParaRPr lang="en-US">
              <a:solidFill>
                <a:srgbClr val="FF011C"/>
              </a:solidFill>
            </a:endParaRPr>
          </a:p>
        </p:txBody>
      </p:sp>
      <p:sp>
        <p:nvSpPr>
          <p:cNvPr id="30729" name="Line 19"/>
          <p:cNvSpPr>
            <a:spLocks noChangeShapeType="1"/>
          </p:cNvSpPr>
          <p:nvPr/>
        </p:nvSpPr>
        <p:spPr bwMode="auto">
          <a:xfrm flipH="1">
            <a:off x="990600" y="590550"/>
            <a:ext cx="157163" cy="476250"/>
          </a:xfrm>
          <a:prstGeom prst="line">
            <a:avLst/>
          </a:prstGeom>
          <a:noFill/>
          <a:ln w="28575">
            <a:solidFill>
              <a:srgbClr val="FF011C"/>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0730" name="Picture 22"/>
          <p:cNvPicPr>
            <a:picLocks noChangeAspect="1" noChangeArrowheads="1"/>
          </p:cNvPicPr>
          <p:nvPr/>
        </p:nvPicPr>
        <p:blipFill>
          <a:blip r:embed="rId4">
            <a:extLst>
              <a:ext uri="{28A0092B-C50C-407E-A947-70E740481C1C}">
                <a14:useLocalDpi xmlns:a14="http://schemas.microsoft.com/office/drawing/2010/main" val="0"/>
              </a:ext>
            </a:extLst>
          </a:blip>
          <a:srcRect l="4832" t="6000" b="12000"/>
          <a:stretch>
            <a:fillRect/>
          </a:stretch>
        </p:blipFill>
        <p:spPr bwMode="auto">
          <a:xfrm>
            <a:off x="7874000" y="0"/>
            <a:ext cx="12700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 Box 24"/>
          <p:cNvSpPr txBox="1">
            <a:spLocks noChangeArrowheads="1"/>
          </p:cNvSpPr>
          <p:nvPr/>
        </p:nvSpPr>
        <p:spPr bwMode="auto">
          <a:xfrm>
            <a:off x="2476500" y="3158331"/>
            <a:ext cx="3849787" cy="276999"/>
          </a:xfrm>
          <a:prstGeom prst="rect">
            <a:avLst/>
          </a:prstGeom>
          <a:noFill/>
          <a:ln w="6350">
            <a:solidFill>
              <a:srgbClr val="000BEE"/>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a:solidFill>
                  <a:srgbClr val="000BEE"/>
                </a:solidFill>
              </a:rPr>
              <a:t>Noise</a:t>
            </a:r>
            <a:r>
              <a:rPr lang="en-US" sz="1000" b="1" dirty="0">
                <a:solidFill>
                  <a:srgbClr val="000BEE"/>
                </a:solidFill>
              </a:rPr>
              <a:t> </a:t>
            </a:r>
            <a:r>
              <a:rPr lang="en-US" sz="1800" b="1" dirty="0" smtClean="0">
                <a:solidFill>
                  <a:srgbClr val="000BEE"/>
                </a:solidFill>
                <a:sym typeface="Symbol" charset="0"/>
              </a:rPr>
              <a:t>~</a:t>
            </a:r>
            <a:r>
              <a:rPr lang="en-US" sz="1000" b="1" dirty="0" smtClean="0">
                <a:solidFill>
                  <a:srgbClr val="000BEE"/>
                </a:solidFill>
              </a:rPr>
              <a:t> </a:t>
            </a:r>
            <a:r>
              <a:rPr lang="en-US" sz="1800" b="1" dirty="0">
                <a:solidFill>
                  <a:srgbClr val="000BEE"/>
                </a:solidFill>
              </a:rPr>
              <a:t>same size as </a:t>
            </a:r>
            <a:r>
              <a:rPr lang="en-US" sz="1800" b="1" dirty="0" smtClean="0">
                <a:solidFill>
                  <a:srgbClr val="000BEE"/>
                </a:solidFill>
              </a:rPr>
              <a:t>signal change</a:t>
            </a:r>
            <a:endParaRPr lang="en-US" sz="1800" b="1" dirty="0">
              <a:solidFill>
                <a:srgbClr val="000BEE"/>
              </a:solidFill>
            </a:endParaRPr>
          </a:p>
        </p:txBody>
      </p:sp>
      <p:sp>
        <p:nvSpPr>
          <p:cNvPr id="30733" name="Line 25"/>
          <p:cNvSpPr>
            <a:spLocks noChangeShapeType="1"/>
          </p:cNvSpPr>
          <p:nvPr/>
        </p:nvSpPr>
        <p:spPr bwMode="auto">
          <a:xfrm flipV="1">
            <a:off x="3499803" y="2624931"/>
            <a:ext cx="152400" cy="533400"/>
          </a:xfrm>
          <a:prstGeom prst="line">
            <a:avLst/>
          </a:prstGeom>
          <a:noFill/>
          <a:ln w="28575">
            <a:solidFill>
              <a:srgbClr val="0000FF"/>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p:cNvSpPr txBox="1"/>
          <p:nvPr/>
        </p:nvSpPr>
        <p:spPr>
          <a:xfrm>
            <a:off x="415925" y="4196080"/>
            <a:ext cx="8393493" cy="2123658"/>
          </a:xfrm>
          <a:prstGeom prst="rect">
            <a:avLst/>
          </a:prstGeom>
          <a:noFill/>
        </p:spPr>
        <p:txBody>
          <a:bodyPr wrap="square" rtlCol="0">
            <a:spAutoFit/>
          </a:bodyPr>
          <a:lstStyle/>
          <a:p>
            <a:pPr marL="285750" indent="-285750">
              <a:buFont typeface="Wingdings" charset="2"/>
              <a:buChar char="Ø"/>
            </a:pPr>
            <a:r>
              <a:rPr lang="en-US" sz="2200" dirty="0" smtClean="0"/>
              <a:t>This is best voxel; most voxels are not fitted as good as this</a:t>
            </a:r>
          </a:p>
          <a:p>
            <a:pPr marL="285750" indent="-285750">
              <a:buFont typeface="Wingdings" charset="2"/>
              <a:buChar char="Ø"/>
            </a:pPr>
            <a:r>
              <a:rPr lang="en-US" sz="2200" dirty="0" smtClean="0"/>
              <a:t>Activation amplitude and shape vary across blocks</a:t>
            </a:r>
          </a:p>
          <a:p>
            <a:pPr marL="800100" lvl="1" indent="-342900">
              <a:buFont typeface="Courier New"/>
              <a:buChar char="o"/>
            </a:pPr>
            <a:r>
              <a:rPr lang="en-US" sz="2200" dirty="0" smtClean="0"/>
              <a:t>Subject attention variability</a:t>
            </a:r>
          </a:p>
          <a:p>
            <a:pPr marL="800100" lvl="1" indent="-342900">
              <a:buFont typeface="Courier New"/>
              <a:buChar char="o"/>
            </a:pPr>
            <a:r>
              <a:rPr lang="en-US" sz="2200" dirty="0" smtClean="0"/>
              <a:t>Habituation (or attenuation): psychological/physiological level</a:t>
            </a:r>
          </a:p>
          <a:p>
            <a:pPr marL="800100" lvl="1" indent="-342900">
              <a:buFont typeface="Courier New"/>
              <a:buChar char="o"/>
            </a:pPr>
            <a:r>
              <a:rPr lang="en-US" sz="2200" dirty="0" smtClean="0"/>
              <a:t>Linearity assumption</a:t>
            </a:r>
          </a:p>
          <a:p>
            <a:pPr marL="800100" lvl="1" indent="-342900">
              <a:buFont typeface="Courier New"/>
              <a:buChar char="o"/>
            </a:pPr>
            <a:r>
              <a:rPr lang="en-US" sz="2200" dirty="0" smtClean="0"/>
              <a:t>Pure random effects</a:t>
            </a:r>
            <a:endParaRPr lang="en-US" sz="2200" dirty="0"/>
          </a:p>
        </p:txBody>
      </p:sp>
      <p:sp>
        <p:nvSpPr>
          <p:cNvPr id="6" name="Slide Number Placeholder 5"/>
          <p:cNvSpPr>
            <a:spLocks noGrp="1"/>
          </p:cNvSpPr>
          <p:nvPr>
            <p:ph type="sldNum" sz="quarter" idx="12"/>
          </p:nvPr>
        </p:nvSpPr>
        <p:spPr/>
        <p:txBody>
          <a:bodyPr/>
          <a:lstStyle/>
          <a:p>
            <a:fld id="{2B142ECA-B25A-7D4E-AE0A-E9B57F978545}" type="slidenum">
              <a:rPr lang="en-US" smtClean="0"/>
              <a:t>8</a:t>
            </a:fld>
            <a:endParaRPr lang="en-US"/>
          </a:p>
        </p:txBody>
      </p:sp>
    </p:spTree>
    <p:extLst>
      <p:ext uri="{BB962C8B-B14F-4D97-AF65-F5344CB8AC3E}">
        <p14:creationId xmlns:p14="http://schemas.microsoft.com/office/powerpoint/2010/main" val="19479393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533400" y="152400"/>
            <a:ext cx="8382000" cy="685800"/>
          </a:xfrm>
        </p:spPr>
        <p:txBody>
          <a:bodyPr/>
          <a:lstStyle/>
          <a:p>
            <a:pPr eaLnBrk="1" hangingPunct="1"/>
            <a:r>
              <a:rPr lang="en-US" sz="3600" u="sng" dirty="0" smtClean="0">
                <a:latin typeface="Helvetica" charset="0"/>
                <a:ea typeface="ＭＳ Ｐゴシック" charset="0"/>
                <a:cs typeface="ＭＳ Ｐゴシック" charset="0"/>
              </a:rPr>
              <a:t>Event-Related Data at 2 Voxels</a:t>
            </a:r>
            <a:endParaRPr lang="en-US" sz="3600" u="sng" dirty="0">
              <a:latin typeface="Helvetica" charset="0"/>
              <a:ea typeface="ＭＳ Ｐゴシック" charset="0"/>
              <a:cs typeface="ＭＳ Ｐゴシック" charset="0"/>
            </a:endParaRPr>
          </a:p>
        </p:txBody>
      </p:sp>
      <p:pic>
        <p:nvPicPr>
          <p:cNvPr id="3686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838200"/>
            <a:ext cx="909955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19463"/>
            <a:ext cx="9094788"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7"/>
          <p:cNvSpPr txBox="1">
            <a:spLocks noChangeArrowheads="1"/>
          </p:cNvSpPr>
          <p:nvPr/>
        </p:nvSpPr>
        <p:spPr bwMode="auto">
          <a:xfrm>
            <a:off x="950913" y="2895600"/>
            <a:ext cx="3090862" cy="280988"/>
          </a:xfrm>
          <a:prstGeom prst="rect">
            <a:avLst/>
          </a:prstGeom>
          <a:noFill/>
          <a:ln w="63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45720" tIns="0" rIns="4572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b="1">
                <a:solidFill>
                  <a:srgbClr val="0000FF"/>
                </a:solidFill>
              </a:rPr>
              <a:t>correlation with ideal = 0.56</a:t>
            </a:r>
          </a:p>
        </p:txBody>
      </p:sp>
      <p:sp>
        <p:nvSpPr>
          <p:cNvPr id="36869" name="Text Box 8"/>
          <p:cNvSpPr txBox="1">
            <a:spLocks noChangeArrowheads="1"/>
          </p:cNvSpPr>
          <p:nvPr/>
        </p:nvSpPr>
        <p:spPr bwMode="auto">
          <a:xfrm>
            <a:off x="2778125" y="5486400"/>
            <a:ext cx="3243263" cy="280988"/>
          </a:xfrm>
          <a:prstGeom prst="rect">
            <a:avLst/>
          </a:prstGeom>
          <a:noFill/>
          <a:ln w="63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45720" tIns="0" rIns="4572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b="1">
                <a:solidFill>
                  <a:srgbClr val="0000FF"/>
                </a:solidFill>
              </a:rPr>
              <a:t>correlation with ideal = –</a:t>
            </a:r>
            <a:r>
              <a:rPr lang="en-US" sz="700" b="1">
                <a:solidFill>
                  <a:srgbClr val="0000FF"/>
                </a:solidFill>
              </a:rPr>
              <a:t> </a:t>
            </a:r>
            <a:r>
              <a:rPr lang="en-US" sz="1800" b="1">
                <a:solidFill>
                  <a:srgbClr val="0000FF"/>
                </a:solidFill>
              </a:rPr>
              <a:t>0.01</a:t>
            </a:r>
          </a:p>
        </p:txBody>
      </p:sp>
      <p:sp>
        <p:nvSpPr>
          <p:cNvPr id="36870" name="Text Box 9"/>
          <p:cNvSpPr txBox="1">
            <a:spLocks noChangeArrowheads="1"/>
          </p:cNvSpPr>
          <p:nvPr/>
        </p:nvSpPr>
        <p:spPr bwMode="auto">
          <a:xfrm>
            <a:off x="990600" y="6375400"/>
            <a:ext cx="7421563" cy="434975"/>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2000" dirty="0"/>
              <a:t>Lesson: ER-FMRI activation is not obvious via casual inspection</a:t>
            </a:r>
          </a:p>
        </p:txBody>
      </p:sp>
      <p:sp>
        <p:nvSpPr>
          <p:cNvPr id="10" name="Text Box 14"/>
          <p:cNvSpPr txBox="1">
            <a:spLocks noChangeArrowheads="1"/>
          </p:cNvSpPr>
          <p:nvPr/>
        </p:nvSpPr>
        <p:spPr bwMode="auto">
          <a:xfrm>
            <a:off x="4405948" y="2966403"/>
            <a:ext cx="1478870" cy="246221"/>
          </a:xfrm>
          <a:prstGeom prst="rect">
            <a:avLst/>
          </a:prstGeom>
          <a:noFill/>
          <a:ln w="63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smtClean="0">
                <a:solidFill>
                  <a:srgbClr val="008000"/>
                </a:solidFill>
              </a:rPr>
              <a:t>Voxel activated</a:t>
            </a:r>
            <a:endParaRPr lang="en-US" dirty="0">
              <a:solidFill>
                <a:srgbClr val="008000"/>
              </a:solidFill>
            </a:endParaRPr>
          </a:p>
        </p:txBody>
      </p:sp>
      <p:sp>
        <p:nvSpPr>
          <p:cNvPr id="11" name="Text Box 14"/>
          <p:cNvSpPr txBox="1">
            <a:spLocks noChangeArrowheads="1"/>
          </p:cNvSpPr>
          <p:nvPr/>
        </p:nvSpPr>
        <p:spPr bwMode="auto">
          <a:xfrm>
            <a:off x="3679508" y="4298870"/>
            <a:ext cx="1854875" cy="246221"/>
          </a:xfrm>
          <a:prstGeom prst="rect">
            <a:avLst/>
          </a:prstGeom>
          <a:noFill/>
          <a:ln w="63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smtClean="0">
                <a:solidFill>
                  <a:srgbClr val="008000"/>
                </a:solidFill>
              </a:rPr>
              <a:t>Voxel not activated</a:t>
            </a:r>
            <a:endParaRPr lang="en-US" dirty="0">
              <a:solidFill>
                <a:srgbClr val="008000"/>
              </a:solidFill>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9</a:t>
            </a:fld>
            <a:endParaRPr lang="en-US"/>
          </a:p>
        </p:txBody>
      </p:sp>
    </p:spTree>
    <p:extLst>
      <p:ext uri="{BB962C8B-B14F-4D97-AF65-F5344CB8AC3E}">
        <p14:creationId xmlns:p14="http://schemas.microsoft.com/office/powerpoint/2010/main" val="30895726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7526</TotalTime>
  <Words>4164</Words>
  <Application>Microsoft Macintosh PowerPoint</Application>
  <PresentationFormat>On-screen Show (4:3)</PresentationFormat>
  <Paragraphs>569</Paragraphs>
  <Slides>38</Slides>
  <Notes>38</Notes>
  <HiddenSlides>1</HiddenSlides>
  <MMClips>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Equation</vt:lpstr>
      <vt:lpstr>FMRI Data Analysis at Individual Level</vt:lpstr>
      <vt:lpstr>Overview</vt:lpstr>
      <vt:lpstr>Basics of Linear Model</vt:lpstr>
      <vt:lpstr>Basics of Linear Model</vt:lpstr>
      <vt:lpstr>Linear Model with FMRI</vt:lpstr>
      <vt:lpstr>FMRI Experiment Terminology</vt:lpstr>
      <vt:lpstr>Types of FMRI Experiments</vt:lpstr>
      <vt:lpstr>PowerPoint Presentation</vt:lpstr>
      <vt:lpstr>Event-Related Data at 2 Voxels</vt:lpstr>
      <vt:lpstr>FMRI Data</vt:lpstr>
      <vt:lpstr>BOLD Response</vt:lpstr>
      <vt:lpstr>Fixed-Shape IRF</vt:lpstr>
      <vt:lpstr>Fixed-Shape HDF for Block Design</vt:lpstr>
      <vt:lpstr>Fixed-Shape HDF for Event-Related Design</vt:lpstr>
      <vt:lpstr>Linear Model with Fixed-Shape IRF</vt:lpstr>
      <vt:lpstr>Design Matrix with Fixed-Shape IRF</vt:lpstr>
      <vt:lpstr>Design Matrix with Fixed-Shape IRF</vt:lpstr>
      <vt:lpstr>Solving Linear Model</vt:lpstr>
      <vt:lpstr>Model Quality Check</vt:lpstr>
      <vt:lpstr>Statistical Testing</vt:lpstr>
      <vt:lpstr>Assessing Fixed-Shape IRF Approach</vt:lpstr>
      <vt:lpstr>No Constraint on IRF Shape</vt:lpstr>
      <vt:lpstr>Tent Functions = Linear Interpolation</vt:lpstr>
      <vt:lpstr>Modeling with TENTs - Example</vt:lpstr>
      <vt:lpstr>PowerPoint Presentation</vt:lpstr>
      <vt:lpstr>PowerPoint Presentation</vt:lpstr>
      <vt:lpstr>Design Matrix with TENTzero(0,16,9)</vt:lpstr>
      <vt:lpstr>Results: Humans vs. Tools</vt:lpstr>
      <vt:lpstr>No Constraint on IRF Shape: Deconvolution</vt:lpstr>
      <vt:lpstr>No Constraint on IRF Shape: Pros + Cons</vt:lpstr>
      <vt:lpstr>Moderate Approach: SPMG1/2/3</vt:lpstr>
      <vt:lpstr>Multicollinearity</vt:lpstr>
      <vt:lpstr>Serial Correlation in Residuals</vt:lpstr>
      <vt:lpstr>Dealing with Multiple Runs</vt:lpstr>
      <vt:lpstr>Percent Signal Change</vt:lpstr>
      <vt:lpstr>Percent Signal Change</vt:lpstr>
      <vt:lpstr>Lackluster Performance in Modeling</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FMRI Data Analysis at Individual Subject Level</dc:title>
  <dc:creator>Gang Chen</dc:creator>
  <cp:lastModifiedBy>Gang Chen</cp:lastModifiedBy>
  <cp:revision>395</cp:revision>
  <dcterms:created xsi:type="dcterms:W3CDTF">2012-01-23T20:45:20Z</dcterms:created>
  <dcterms:modified xsi:type="dcterms:W3CDTF">2012-03-23T18:33:40Z</dcterms:modified>
</cp:coreProperties>
</file>