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7" r:id="rId1"/>
    <p:sldMasterId id="2147484143" r:id="rId2"/>
  </p:sldMasterIdLst>
  <p:notesMasterIdLst>
    <p:notesMasterId r:id="rId45"/>
  </p:notesMasterIdLst>
  <p:handoutMasterIdLst>
    <p:handoutMasterId r:id="rId46"/>
  </p:handoutMasterIdLst>
  <p:sldIdLst>
    <p:sldId id="428" r:id="rId3"/>
    <p:sldId id="438" r:id="rId4"/>
    <p:sldId id="666" r:id="rId5"/>
    <p:sldId id="345" r:id="rId6"/>
    <p:sldId id="506" r:id="rId7"/>
    <p:sldId id="667" r:id="rId8"/>
    <p:sldId id="669" r:id="rId9"/>
    <p:sldId id="670" r:id="rId10"/>
    <p:sldId id="671" r:id="rId11"/>
    <p:sldId id="683" r:id="rId12"/>
    <p:sldId id="672" r:id="rId13"/>
    <p:sldId id="682" r:id="rId14"/>
    <p:sldId id="609" r:id="rId15"/>
    <p:sldId id="610" r:id="rId16"/>
    <p:sldId id="611" r:id="rId17"/>
    <p:sldId id="620" r:id="rId18"/>
    <p:sldId id="622" r:id="rId19"/>
    <p:sldId id="613" r:id="rId20"/>
    <p:sldId id="673" r:id="rId21"/>
    <p:sldId id="674" r:id="rId22"/>
    <p:sldId id="440" r:id="rId23"/>
    <p:sldId id="676" r:id="rId24"/>
    <p:sldId id="465" r:id="rId25"/>
    <p:sldId id="478" r:id="rId26"/>
    <p:sldId id="675" r:id="rId27"/>
    <p:sldId id="573" r:id="rId28"/>
    <p:sldId id="574" r:id="rId29"/>
    <p:sldId id="684" r:id="rId30"/>
    <p:sldId id="498" r:id="rId31"/>
    <p:sldId id="686" r:id="rId32"/>
    <p:sldId id="500" r:id="rId33"/>
    <p:sldId id="685" r:id="rId34"/>
    <p:sldId id="628" r:id="rId35"/>
    <p:sldId id="593" r:id="rId36"/>
    <p:sldId id="677" r:id="rId37"/>
    <p:sldId id="678" r:id="rId38"/>
    <p:sldId id="711" r:id="rId39"/>
    <p:sldId id="712" r:id="rId40"/>
    <p:sldId id="679" r:id="rId41"/>
    <p:sldId id="710" r:id="rId42"/>
    <p:sldId id="687" r:id="rId43"/>
    <p:sldId id="681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F7FF05"/>
    <a:srgbClr val="FF16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BE3D0F-C831-FE4D-887F-D28960518BAC}" v="232" dt="2019-11-06T18:30:33.3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/>
    <p:restoredTop sz="94874"/>
  </p:normalViewPr>
  <p:slideViewPr>
    <p:cSldViewPr>
      <p:cViewPr varScale="1">
        <p:scale>
          <a:sx n="117" d="100"/>
          <a:sy n="117" d="100"/>
        </p:scale>
        <p:origin x="25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-300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microsoft.com/office/2016/11/relationships/changesInfo" Target="changesInfos/changesInfo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n, Gang (NIH/NIMH) [E]" userId="c42642f7-0bff-460e-a48f-d5b378b392f9" providerId="ADAL" clId="{2FBE3D0F-C831-FE4D-887F-D28960518BAC}"/>
    <pc:docChg chg="undo custSel addSld delSld modSld sldOrd">
      <pc:chgData name="Chen, Gang (NIH/NIMH) [E]" userId="c42642f7-0bff-460e-a48f-d5b378b392f9" providerId="ADAL" clId="{2FBE3D0F-C831-FE4D-887F-D28960518BAC}" dt="2019-11-06T18:30:33.349" v="608" actId="20577"/>
      <pc:docMkLst>
        <pc:docMk/>
      </pc:docMkLst>
      <pc:sldChg chg="modSp modAnim">
        <pc:chgData name="Chen, Gang (NIH/NIMH) [E]" userId="c42642f7-0bff-460e-a48f-d5b378b392f9" providerId="ADAL" clId="{2FBE3D0F-C831-FE4D-887F-D28960518BAC}" dt="2019-11-05T22:06:22.847" v="189" actId="20577"/>
        <pc:sldMkLst>
          <pc:docMk/>
          <pc:sldMk cId="0" sldId="345"/>
        </pc:sldMkLst>
        <pc:spChg chg="mod">
          <ac:chgData name="Chen, Gang (NIH/NIMH) [E]" userId="c42642f7-0bff-460e-a48f-d5b378b392f9" providerId="ADAL" clId="{2FBE3D0F-C831-FE4D-887F-D28960518BAC}" dt="2019-11-05T22:06:22.847" v="189" actId="20577"/>
          <ac:spMkLst>
            <pc:docMk/>
            <pc:sldMk cId="0" sldId="345"/>
            <ac:spMk id="11265" creationId="{00000000-0000-0000-0000-000000000000}"/>
          </ac:spMkLst>
        </pc:spChg>
      </pc:sldChg>
      <pc:sldChg chg="modSp ord">
        <pc:chgData name="Chen, Gang (NIH/NIMH) [E]" userId="c42642f7-0bff-460e-a48f-d5b378b392f9" providerId="ADAL" clId="{2FBE3D0F-C831-FE4D-887F-D28960518BAC}" dt="2019-11-06T12:20:28.410" v="574"/>
        <pc:sldMkLst>
          <pc:docMk/>
          <pc:sldMk cId="0" sldId="438"/>
        </pc:sldMkLst>
        <pc:spChg chg="mod">
          <ac:chgData name="Chen, Gang (NIH/NIMH) [E]" userId="c42642f7-0bff-460e-a48f-d5b378b392f9" providerId="ADAL" clId="{2FBE3D0F-C831-FE4D-887F-D28960518BAC}" dt="2019-11-05T22:04:57.753" v="140" actId="20577"/>
          <ac:spMkLst>
            <pc:docMk/>
            <pc:sldMk cId="0" sldId="438"/>
            <ac:spMk id="9217" creationId="{00000000-0000-0000-0000-000000000000}"/>
          </ac:spMkLst>
        </pc:spChg>
      </pc:sldChg>
      <pc:sldChg chg="modSp">
        <pc:chgData name="Chen, Gang (NIH/NIMH) [E]" userId="c42642f7-0bff-460e-a48f-d5b378b392f9" providerId="ADAL" clId="{2FBE3D0F-C831-FE4D-887F-D28960518BAC}" dt="2019-11-06T18:30:33.349" v="608" actId="20577"/>
        <pc:sldMkLst>
          <pc:docMk/>
          <pc:sldMk cId="0" sldId="498"/>
        </pc:sldMkLst>
        <pc:spChg chg="mod">
          <ac:chgData name="Chen, Gang (NIH/NIMH) [E]" userId="c42642f7-0bff-460e-a48f-d5b378b392f9" providerId="ADAL" clId="{2FBE3D0F-C831-FE4D-887F-D28960518BAC}" dt="2019-11-06T18:30:33.349" v="608" actId="20577"/>
          <ac:spMkLst>
            <pc:docMk/>
            <pc:sldMk cId="0" sldId="498"/>
            <ac:spMk id="56321" creationId="{00000000-0000-0000-0000-000000000000}"/>
          </ac:spMkLst>
        </pc:spChg>
      </pc:sldChg>
      <pc:sldChg chg="modSp">
        <pc:chgData name="Chen, Gang (NIH/NIMH) [E]" userId="c42642f7-0bff-460e-a48f-d5b378b392f9" providerId="ADAL" clId="{2FBE3D0F-C831-FE4D-887F-D28960518BAC}" dt="2019-11-06T12:21:55.539" v="596" actId="20577"/>
        <pc:sldMkLst>
          <pc:docMk/>
          <pc:sldMk cId="0" sldId="506"/>
        </pc:sldMkLst>
        <pc:spChg chg="mod">
          <ac:chgData name="Chen, Gang (NIH/NIMH) [E]" userId="c42642f7-0bff-460e-a48f-d5b378b392f9" providerId="ADAL" clId="{2FBE3D0F-C831-FE4D-887F-D28960518BAC}" dt="2019-11-06T12:21:55.539" v="596" actId="20577"/>
          <ac:spMkLst>
            <pc:docMk/>
            <pc:sldMk cId="0" sldId="506"/>
            <ac:spMk id="11265" creationId="{00000000-0000-0000-0000-000000000000}"/>
          </ac:spMkLst>
        </pc:spChg>
      </pc:sldChg>
      <pc:sldChg chg="modSp">
        <pc:chgData name="Chen, Gang (NIH/NIMH) [E]" userId="c42642f7-0bff-460e-a48f-d5b378b392f9" providerId="ADAL" clId="{2FBE3D0F-C831-FE4D-887F-D28960518BAC}" dt="2019-11-06T17:00:49.031" v="606" actId="20577"/>
        <pc:sldMkLst>
          <pc:docMk/>
          <pc:sldMk cId="866886693" sldId="593"/>
        </pc:sldMkLst>
        <pc:spChg chg="mod">
          <ac:chgData name="Chen, Gang (NIH/NIMH) [E]" userId="c42642f7-0bff-460e-a48f-d5b378b392f9" providerId="ADAL" clId="{2FBE3D0F-C831-FE4D-887F-D28960518BAC}" dt="2019-11-06T17:00:49.031" v="606" actId="20577"/>
          <ac:spMkLst>
            <pc:docMk/>
            <pc:sldMk cId="866886693" sldId="593"/>
            <ac:spMk id="93" creationId="{00000000-0000-0000-0000-000000000000}"/>
          </ac:spMkLst>
        </pc:spChg>
      </pc:sldChg>
      <pc:sldChg chg="addSp modSp">
        <pc:chgData name="Chen, Gang (NIH/NIMH) [E]" userId="c42642f7-0bff-460e-a48f-d5b378b392f9" providerId="ADAL" clId="{2FBE3D0F-C831-FE4D-887F-D28960518BAC}" dt="2019-11-06T09:34:12.815" v="417" actId="14100"/>
        <pc:sldMkLst>
          <pc:docMk/>
          <pc:sldMk cId="3305449120" sldId="613"/>
        </pc:sldMkLst>
        <pc:spChg chg="add mod">
          <ac:chgData name="Chen, Gang (NIH/NIMH) [E]" userId="c42642f7-0bff-460e-a48f-d5b378b392f9" providerId="ADAL" clId="{2FBE3D0F-C831-FE4D-887F-D28960518BAC}" dt="2019-11-06T09:34:12.815" v="417" actId="14100"/>
          <ac:spMkLst>
            <pc:docMk/>
            <pc:sldMk cId="3305449120" sldId="613"/>
            <ac:spMk id="3" creationId="{26B009D2-B80F-A642-A8C2-ABB65960142F}"/>
          </ac:spMkLst>
        </pc:spChg>
      </pc:sldChg>
      <pc:sldChg chg="del">
        <pc:chgData name="Chen, Gang (NIH/NIMH) [E]" userId="c42642f7-0bff-460e-a48f-d5b378b392f9" providerId="ADAL" clId="{2FBE3D0F-C831-FE4D-887F-D28960518BAC}" dt="2019-11-06T10:02:38.199" v="539" actId="2696"/>
        <pc:sldMkLst>
          <pc:docMk/>
          <pc:sldMk cId="710439478" sldId="625"/>
        </pc:sldMkLst>
      </pc:sldChg>
      <pc:sldChg chg="modSp">
        <pc:chgData name="Chen, Gang (NIH/NIMH) [E]" userId="c42642f7-0bff-460e-a48f-d5b378b392f9" providerId="ADAL" clId="{2FBE3D0F-C831-FE4D-887F-D28960518BAC}" dt="2019-11-06T17:00:09.663" v="605" actId="1035"/>
        <pc:sldMkLst>
          <pc:docMk/>
          <pc:sldMk cId="2433076472" sldId="628"/>
        </pc:sldMkLst>
        <pc:spChg chg="mod">
          <ac:chgData name="Chen, Gang (NIH/NIMH) [E]" userId="c42642f7-0bff-460e-a48f-d5b378b392f9" providerId="ADAL" clId="{2FBE3D0F-C831-FE4D-887F-D28960518BAC}" dt="2019-11-06T10:01:45.046" v="538" actId="20577"/>
          <ac:spMkLst>
            <pc:docMk/>
            <pc:sldMk cId="2433076472" sldId="628"/>
            <ac:spMk id="56321" creationId="{00000000-0000-0000-0000-000000000000}"/>
          </ac:spMkLst>
        </pc:spChg>
        <pc:picChg chg="mod">
          <ac:chgData name="Chen, Gang (NIH/NIMH) [E]" userId="c42642f7-0bff-460e-a48f-d5b378b392f9" providerId="ADAL" clId="{2FBE3D0F-C831-FE4D-887F-D28960518BAC}" dt="2019-11-06T17:00:09.663" v="605" actId="1035"/>
          <ac:picMkLst>
            <pc:docMk/>
            <pc:sldMk cId="2433076472" sldId="628"/>
            <ac:picMk id="3" creationId="{00000000-0000-0000-0000-000000000000}"/>
          </ac:picMkLst>
        </pc:picChg>
        <pc:picChg chg="mod">
          <ac:chgData name="Chen, Gang (NIH/NIMH) [E]" userId="c42642f7-0bff-460e-a48f-d5b378b392f9" providerId="ADAL" clId="{2FBE3D0F-C831-FE4D-887F-D28960518BAC}" dt="2019-11-06T17:00:00.288" v="603" actId="1036"/>
          <ac:picMkLst>
            <pc:docMk/>
            <pc:sldMk cId="2433076472" sldId="628"/>
            <ac:picMk id="6" creationId="{00000000-0000-0000-0000-000000000000}"/>
          </ac:picMkLst>
        </pc:picChg>
      </pc:sldChg>
      <pc:sldChg chg="modSp">
        <pc:chgData name="Chen, Gang (NIH/NIMH) [E]" userId="c42642f7-0bff-460e-a48f-d5b378b392f9" providerId="ADAL" clId="{2FBE3D0F-C831-FE4D-887F-D28960518BAC}" dt="2019-11-05T20:55:04.250" v="129" actId="13926"/>
        <pc:sldMkLst>
          <pc:docMk/>
          <pc:sldMk cId="463510169" sldId="666"/>
        </pc:sldMkLst>
        <pc:spChg chg="mod">
          <ac:chgData name="Chen, Gang (NIH/NIMH) [E]" userId="c42642f7-0bff-460e-a48f-d5b378b392f9" providerId="ADAL" clId="{2FBE3D0F-C831-FE4D-887F-D28960518BAC}" dt="2019-11-05T20:55:04.250" v="129" actId="13926"/>
          <ac:spMkLst>
            <pc:docMk/>
            <pc:sldMk cId="463510169" sldId="666"/>
            <ac:spMk id="74753" creationId="{00000000-0000-0000-0000-000000000000}"/>
          </ac:spMkLst>
        </pc:spChg>
      </pc:sldChg>
      <pc:sldChg chg="modSp">
        <pc:chgData name="Chen, Gang (NIH/NIMH) [E]" userId="c42642f7-0bff-460e-a48f-d5b378b392f9" providerId="ADAL" clId="{2FBE3D0F-C831-FE4D-887F-D28960518BAC}" dt="2019-11-06T09:03:07.958" v="247" actId="20577"/>
        <pc:sldMkLst>
          <pc:docMk/>
          <pc:sldMk cId="2274951138" sldId="669"/>
        </pc:sldMkLst>
        <pc:spChg chg="mod">
          <ac:chgData name="Chen, Gang (NIH/NIMH) [E]" userId="c42642f7-0bff-460e-a48f-d5b378b392f9" providerId="ADAL" clId="{2FBE3D0F-C831-FE4D-887F-D28960518BAC}" dt="2019-11-06T09:03:07.958" v="247" actId="20577"/>
          <ac:spMkLst>
            <pc:docMk/>
            <pc:sldMk cId="2274951138" sldId="669"/>
            <ac:spMk id="17409" creationId="{00000000-0000-0000-0000-000000000000}"/>
          </ac:spMkLst>
        </pc:spChg>
      </pc:sldChg>
      <pc:sldChg chg="modSp">
        <pc:chgData name="Chen, Gang (NIH/NIMH) [E]" userId="c42642f7-0bff-460e-a48f-d5b378b392f9" providerId="ADAL" clId="{2FBE3D0F-C831-FE4D-887F-D28960518BAC}" dt="2019-11-06T09:13:53.099" v="321" actId="20577"/>
        <pc:sldMkLst>
          <pc:docMk/>
          <pc:sldMk cId="1815276972" sldId="670"/>
        </pc:sldMkLst>
        <pc:spChg chg="mod">
          <ac:chgData name="Chen, Gang (NIH/NIMH) [E]" userId="c42642f7-0bff-460e-a48f-d5b378b392f9" providerId="ADAL" clId="{2FBE3D0F-C831-FE4D-887F-D28960518BAC}" dt="2019-11-06T09:13:53.099" v="321" actId="20577"/>
          <ac:spMkLst>
            <pc:docMk/>
            <pc:sldMk cId="1815276972" sldId="670"/>
            <ac:spMk id="17409" creationId="{00000000-0000-0000-0000-000000000000}"/>
          </ac:spMkLst>
        </pc:spChg>
      </pc:sldChg>
      <pc:sldChg chg="modSp">
        <pc:chgData name="Chen, Gang (NIH/NIMH) [E]" userId="c42642f7-0bff-460e-a48f-d5b378b392f9" providerId="ADAL" clId="{2FBE3D0F-C831-FE4D-887F-D28960518BAC}" dt="2019-11-06T09:22:46.632" v="365" actId="12"/>
        <pc:sldMkLst>
          <pc:docMk/>
          <pc:sldMk cId="245324471" sldId="671"/>
        </pc:sldMkLst>
        <pc:spChg chg="mod">
          <ac:chgData name="Chen, Gang (NIH/NIMH) [E]" userId="c42642f7-0bff-460e-a48f-d5b378b392f9" providerId="ADAL" clId="{2FBE3D0F-C831-FE4D-887F-D28960518BAC}" dt="2019-11-06T09:22:46.632" v="365" actId="12"/>
          <ac:spMkLst>
            <pc:docMk/>
            <pc:sldMk cId="245324471" sldId="671"/>
            <ac:spMk id="17409" creationId="{00000000-0000-0000-0000-000000000000}"/>
          </ac:spMkLst>
        </pc:spChg>
      </pc:sldChg>
      <pc:sldChg chg="modSp">
        <pc:chgData name="Chen, Gang (NIH/NIMH) [E]" userId="c42642f7-0bff-460e-a48f-d5b378b392f9" providerId="ADAL" clId="{2FBE3D0F-C831-FE4D-887F-D28960518BAC}" dt="2019-11-06T09:21:46.821" v="364" actId="20577"/>
        <pc:sldMkLst>
          <pc:docMk/>
          <pc:sldMk cId="2601413510" sldId="672"/>
        </pc:sldMkLst>
        <pc:spChg chg="mod">
          <ac:chgData name="Chen, Gang (NIH/NIMH) [E]" userId="c42642f7-0bff-460e-a48f-d5b378b392f9" providerId="ADAL" clId="{2FBE3D0F-C831-FE4D-887F-D28960518BAC}" dt="2019-11-06T09:21:46.821" v="364" actId="20577"/>
          <ac:spMkLst>
            <pc:docMk/>
            <pc:sldMk cId="2601413510" sldId="672"/>
            <ac:spMk id="17409" creationId="{00000000-0000-0000-0000-000000000000}"/>
          </ac:spMkLst>
        </pc:spChg>
      </pc:sldChg>
      <pc:sldChg chg="addSp modSp modAnim">
        <pc:chgData name="Chen, Gang (NIH/NIMH) [E]" userId="c42642f7-0bff-460e-a48f-d5b378b392f9" providerId="ADAL" clId="{2FBE3D0F-C831-FE4D-887F-D28960518BAC}" dt="2019-11-06T09:38:41.614" v="432" actId="20577"/>
        <pc:sldMkLst>
          <pc:docMk/>
          <pc:sldMk cId="3753688419" sldId="674"/>
        </pc:sldMkLst>
        <pc:spChg chg="add mod">
          <ac:chgData name="Chen, Gang (NIH/NIMH) [E]" userId="c42642f7-0bff-460e-a48f-d5b378b392f9" providerId="ADAL" clId="{2FBE3D0F-C831-FE4D-887F-D28960518BAC}" dt="2019-11-06T09:38:41.614" v="432" actId="20577"/>
          <ac:spMkLst>
            <pc:docMk/>
            <pc:sldMk cId="3753688419" sldId="674"/>
            <ac:spMk id="3" creationId="{B98B13D8-0431-3144-9232-5C4522BA8573}"/>
          </ac:spMkLst>
        </pc:spChg>
        <pc:spChg chg="mod">
          <ac:chgData name="Chen, Gang (NIH/NIMH) [E]" userId="c42642f7-0bff-460e-a48f-d5b378b392f9" providerId="ADAL" clId="{2FBE3D0F-C831-FE4D-887F-D28960518BAC}" dt="2019-11-06T09:37:16.166" v="420" actId="20577"/>
          <ac:spMkLst>
            <pc:docMk/>
            <pc:sldMk cId="3753688419" sldId="674"/>
            <ac:spMk id="23553" creationId="{00000000-0000-0000-0000-000000000000}"/>
          </ac:spMkLst>
        </pc:spChg>
      </pc:sldChg>
      <pc:sldChg chg="modSp">
        <pc:chgData name="Chen, Gang (NIH/NIMH) [E]" userId="c42642f7-0bff-460e-a48f-d5b378b392f9" providerId="ADAL" clId="{2FBE3D0F-C831-FE4D-887F-D28960518BAC}" dt="2019-11-06T09:41:01.838" v="434" actId="207"/>
        <pc:sldMkLst>
          <pc:docMk/>
          <pc:sldMk cId="3177733826" sldId="676"/>
        </pc:sldMkLst>
        <pc:spChg chg="mod">
          <ac:chgData name="Chen, Gang (NIH/NIMH) [E]" userId="c42642f7-0bff-460e-a48f-d5b378b392f9" providerId="ADAL" clId="{2FBE3D0F-C831-FE4D-887F-D28960518BAC}" dt="2019-11-06T09:41:01.838" v="434" actId="207"/>
          <ac:spMkLst>
            <pc:docMk/>
            <pc:sldMk cId="3177733826" sldId="676"/>
            <ac:spMk id="33793" creationId="{00000000-0000-0000-0000-000000000000}"/>
          </ac:spMkLst>
        </pc:spChg>
      </pc:sldChg>
      <pc:sldChg chg="addSp delSp modSp delAnim modAnim">
        <pc:chgData name="Chen, Gang (NIH/NIMH) [E]" userId="c42642f7-0bff-460e-a48f-d5b378b392f9" providerId="ADAL" clId="{2FBE3D0F-C831-FE4D-887F-D28960518BAC}" dt="2019-11-06T09:54:48.795" v="460" actId="207"/>
        <pc:sldMkLst>
          <pc:docMk/>
          <pc:sldMk cId="1768368430" sldId="679"/>
        </pc:sldMkLst>
        <pc:spChg chg="mod">
          <ac:chgData name="Chen, Gang (NIH/NIMH) [E]" userId="c42642f7-0bff-460e-a48f-d5b378b392f9" providerId="ADAL" clId="{2FBE3D0F-C831-FE4D-887F-D28960518BAC}" dt="2019-11-06T09:54:48.795" v="460" actId="207"/>
          <ac:spMkLst>
            <pc:docMk/>
            <pc:sldMk cId="1768368430" sldId="679"/>
            <ac:spMk id="120" creationId="{00000000-0000-0000-0000-000000000000}"/>
          </ac:spMkLst>
        </pc:spChg>
        <pc:picChg chg="add mod">
          <ac:chgData name="Chen, Gang (NIH/NIMH) [E]" userId="c42642f7-0bff-460e-a48f-d5b378b392f9" providerId="ADAL" clId="{2FBE3D0F-C831-FE4D-887F-D28960518BAC}" dt="2019-11-06T09:54:16.035" v="453" actId="1036"/>
          <ac:picMkLst>
            <pc:docMk/>
            <pc:sldMk cId="1768368430" sldId="679"/>
            <ac:picMk id="18" creationId="{B5FE15D9-7039-5645-B0E4-9F2DC737BEA7}"/>
          </ac:picMkLst>
        </pc:picChg>
        <pc:picChg chg="mod">
          <ac:chgData name="Chen, Gang (NIH/NIMH) [E]" userId="c42642f7-0bff-460e-a48f-d5b378b392f9" providerId="ADAL" clId="{2FBE3D0F-C831-FE4D-887F-D28960518BAC}" dt="2019-11-06T09:53:54.800" v="444" actId="1076"/>
          <ac:picMkLst>
            <pc:docMk/>
            <pc:sldMk cId="1768368430" sldId="679"/>
            <ac:picMk id="123" creationId="{00000000-0000-0000-0000-000000000000}"/>
          </ac:picMkLst>
        </pc:picChg>
        <pc:picChg chg="del mod">
          <ac:chgData name="Chen, Gang (NIH/NIMH) [E]" userId="c42642f7-0bff-460e-a48f-d5b378b392f9" providerId="ADAL" clId="{2FBE3D0F-C831-FE4D-887F-D28960518BAC}" dt="2019-11-06T09:54:12.784" v="450" actId="478"/>
          <ac:picMkLst>
            <pc:docMk/>
            <pc:sldMk cId="1768368430" sldId="679"/>
            <ac:picMk id="125" creationId="{00000000-0000-0000-0000-000000000000}"/>
          </ac:picMkLst>
        </pc:picChg>
      </pc:sldChg>
      <pc:sldChg chg="del">
        <pc:chgData name="Chen, Gang (NIH/NIMH) [E]" userId="c42642f7-0bff-460e-a48f-d5b378b392f9" providerId="ADAL" clId="{2FBE3D0F-C831-FE4D-887F-D28960518BAC}" dt="2019-11-05T22:17:39.859" v="201" actId="2696"/>
        <pc:sldMkLst>
          <pc:docMk/>
          <pc:sldMk cId="1179458809" sldId="680"/>
        </pc:sldMkLst>
      </pc:sldChg>
      <pc:sldChg chg="modSp">
        <pc:chgData name="Chen, Gang (NIH/NIMH) [E]" userId="c42642f7-0bff-460e-a48f-d5b378b392f9" providerId="ADAL" clId="{2FBE3D0F-C831-FE4D-887F-D28960518BAC}" dt="2019-11-06T09:20:16.509" v="340" actId="13926"/>
        <pc:sldMkLst>
          <pc:docMk/>
          <pc:sldMk cId="2807652323" sldId="683"/>
        </pc:sldMkLst>
        <pc:spChg chg="mod">
          <ac:chgData name="Chen, Gang (NIH/NIMH) [E]" userId="c42642f7-0bff-460e-a48f-d5b378b392f9" providerId="ADAL" clId="{2FBE3D0F-C831-FE4D-887F-D28960518BAC}" dt="2019-11-06T09:20:16.509" v="340" actId="13926"/>
          <ac:spMkLst>
            <pc:docMk/>
            <pc:sldMk cId="2807652323" sldId="683"/>
            <ac:spMk id="17409" creationId="{00000000-0000-0000-0000-000000000000}"/>
          </ac:spMkLst>
        </pc:spChg>
      </pc:sldChg>
      <pc:sldChg chg="modSp modAnim">
        <pc:chgData name="Chen, Gang (NIH/NIMH) [E]" userId="c42642f7-0bff-460e-a48f-d5b378b392f9" providerId="ADAL" clId="{2FBE3D0F-C831-FE4D-887F-D28960518BAC}" dt="2019-11-06T10:05:16.441" v="573" actId="20577"/>
        <pc:sldMkLst>
          <pc:docMk/>
          <pc:sldMk cId="3187519323" sldId="684"/>
        </pc:sldMkLst>
        <pc:spChg chg="mod">
          <ac:chgData name="Chen, Gang (NIH/NIMH) [E]" userId="c42642f7-0bff-460e-a48f-d5b378b392f9" providerId="ADAL" clId="{2FBE3D0F-C831-FE4D-887F-D28960518BAC}" dt="2019-11-06T10:05:16.441" v="573" actId="20577"/>
          <ac:spMkLst>
            <pc:docMk/>
            <pc:sldMk cId="3187519323" sldId="684"/>
            <ac:spMk id="23553" creationId="{00000000-0000-0000-0000-000000000000}"/>
          </ac:spMkLst>
        </pc:spChg>
      </pc:sldChg>
      <pc:sldChg chg="modSp">
        <pc:chgData name="Chen, Gang (NIH/NIMH) [E]" userId="c42642f7-0bff-460e-a48f-d5b378b392f9" providerId="ADAL" clId="{2FBE3D0F-C831-FE4D-887F-D28960518BAC}" dt="2019-11-06T09:57:26.949" v="478" actId="20577"/>
        <pc:sldMkLst>
          <pc:docMk/>
          <pc:sldMk cId="2559352695" sldId="685"/>
        </pc:sldMkLst>
        <pc:spChg chg="mod">
          <ac:chgData name="Chen, Gang (NIH/NIMH) [E]" userId="c42642f7-0bff-460e-a48f-d5b378b392f9" providerId="ADAL" clId="{2FBE3D0F-C831-FE4D-887F-D28960518BAC}" dt="2019-11-06T09:57:26.949" v="478" actId="20577"/>
          <ac:spMkLst>
            <pc:docMk/>
            <pc:sldMk cId="2559352695" sldId="685"/>
            <ac:spMk id="56321" creationId="{00000000-0000-0000-0000-000000000000}"/>
          </ac:spMkLst>
        </pc:spChg>
      </pc:sldChg>
      <pc:sldChg chg="add ord">
        <pc:chgData name="Chen, Gang (NIH/NIMH) [E]" userId="c42642f7-0bff-460e-a48f-d5b378b392f9" providerId="ADAL" clId="{2FBE3D0F-C831-FE4D-887F-D28960518BAC}" dt="2019-11-06T12:22:13.716" v="597"/>
        <pc:sldMkLst>
          <pc:docMk/>
          <pc:sldMk cId="1631586203" sldId="68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7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7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B03F24A-5696-594C-8C24-8302C99A0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23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6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6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6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6C4F14C-2D04-4F48-99A0-05BAC2DEA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011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92C3F05-B4A0-5447-819C-917CDD2FB9D3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223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080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348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4716928-B1FD-F547-92B9-87C97C43A062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buFont typeface="Courier New"/>
              <a:buChar char="o"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4716928-B1FD-F547-92B9-87C97C43A062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buFont typeface="Courier New"/>
              <a:buChar char="o"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4716928-B1FD-F547-92B9-87C97C43A062}" type="slidenum">
              <a:rPr lang="en-US" sz="1200">
                <a:solidFill>
                  <a:prstClr val="black"/>
                </a:solidFill>
              </a:rPr>
              <a:pPr eaLnBrk="1" hangingPunct="1"/>
              <a:t>15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4716928-B1FD-F547-92B9-87C97C43A062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4716928-B1FD-F547-92B9-87C97C43A062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4716928-B1FD-F547-92B9-87C97C43A062}" type="slidenum">
              <a:rPr lang="en-US" sz="1200">
                <a:solidFill>
                  <a:prstClr val="black"/>
                </a:solidFill>
              </a:rPr>
              <a:pPr eaLnBrk="1" hangingPunct="1"/>
              <a:t>18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buFont typeface="Courier New"/>
              <a:buChar char="o"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4716928-B1FD-F547-92B9-87C97C43A062}" type="slidenum">
              <a:rPr lang="en-US" sz="1200">
                <a:solidFill>
                  <a:prstClr val="black"/>
                </a:solidFill>
              </a:rPr>
              <a:pPr eaLnBrk="1" hangingPunct="1"/>
              <a:t>19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512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0C35F57-7EDE-3943-97D5-4EDDB60452E6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9E8548B-7EDC-4944-AA68-FD70B6E42D2C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1323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B4FCFDE-3C74-8B46-BBCF-9D7AC89CC821}" type="slidenum">
              <a:rPr lang="en-US" sz="1200"/>
              <a:pPr eaLnBrk="1" hangingPunct="1"/>
              <a:t>21</a:t>
            </a:fld>
            <a:endParaRPr lang="en-US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4054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C9A6062-298E-5344-ACDB-561BECF2E6E2}" type="slidenum">
              <a:rPr lang="en-US" sz="1200"/>
              <a:pPr eaLnBrk="1" hangingPunct="1"/>
              <a:t>22</a:t>
            </a:fld>
            <a:endParaRPr 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9121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0808946-E4F9-3540-A432-1E82C987B755}" type="slidenum">
              <a:rPr lang="en-US" sz="1200"/>
              <a:pPr eaLnBrk="1" hangingPunct="1"/>
              <a:t>23</a:t>
            </a:fld>
            <a:endParaRPr lang="en-US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0908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42255DB-C8A4-0449-A276-7C057A651813}" type="slidenum">
              <a:rPr lang="en-US" sz="1200"/>
              <a:pPr eaLnBrk="1" hangingPunct="1"/>
              <a:t>24</a:t>
            </a:fld>
            <a:endParaRPr lang="en-US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6483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42255DB-C8A4-0449-A276-7C057A651813}" type="slidenum">
              <a:rPr lang="en-US" sz="1200"/>
              <a:pPr eaLnBrk="1" hangingPunct="1"/>
              <a:t>25</a:t>
            </a:fld>
            <a:endParaRPr lang="en-US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1843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49353F0-1D73-6141-B6EB-E5B525BAA1FE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3247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49353F0-1D73-6141-B6EB-E5B525BAA1FE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3741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9E8548B-7EDC-4944-AA68-FD70B6E42D2C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779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F5BC7E2-B36D-7541-A8BD-5A817426443B}" type="slidenum">
              <a:rPr lang="en-US" sz="1200"/>
              <a:pPr eaLnBrk="1" hangingPunct="1"/>
              <a:t>29</a:t>
            </a:fld>
            <a:endParaRPr lang="en-US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8CCBDDD-417F-D34F-9EE6-871C2082A4F8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1234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F65841C-FE48-4044-AADB-A43E3AEAD9BE}" type="slidenum">
              <a:rPr lang="en-US" sz="1200"/>
              <a:pPr eaLnBrk="1" hangingPunct="1"/>
              <a:t>30</a:t>
            </a:fld>
            <a:endParaRPr lang="en-US" sz="120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2236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F65841C-FE48-4044-AADB-A43E3AEAD9BE}" type="slidenum">
              <a:rPr lang="en-US" sz="1200"/>
              <a:pPr eaLnBrk="1" hangingPunct="1"/>
              <a:t>31</a:t>
            </a:fld>
            <a:endParaRPr lang="en-US" sz="120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04DF793-EB40-0A4F-BA0E-1FFC25445A17}" type="slidenum">
              <a:rPr lang="en-US" sz="1200"/>
              <a:pPr eaLnBrk="1" hangingPunct="1"/>
              <a:t>32</a:t>
            </a:fld>
            <a:endParaRPr lang="en-US" sz="120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5491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04DF793-EB40-0A4F-BA0E-1FFC25445A17}" type="slidenum">
              <a:rPr lang="en-US" sz="1200"/>
              <a:pPr eaLnBrk="1" hangingPunct="1"/>
              <a:t>33</a:t>
            </a:fld>
            <a:endParaRPr lang="en-US" sz="120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8899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fld id="{0DBE48C5-6CF1-47D2-A8DD-3E7897176B16}" type="slidenum">
              <a:rPr lang="en-US" sz="1200">
                <a:solidFill>
                  <a:srgbClr val="000000"/>
                </a:solidFill>
                <a:latin typeface="Arial"/>
                <a:ea typeface="ＭＳ Ｐゴシック"/>
              </a:rPr>
              <a:t>34</a:t>
            </a:fld>
            <a:endParaRPr/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37980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fld id="{BA8DACB9-C775-47D5-980A-D701941F6DCE}" type="slidenum">
              <a:rPr lang="en-US" sz="1200">
                <a:solidFill>
                  <a:srgbClr val="000000"/>
                </a:solidFill>
                <a:latin typeface="Arial"/>
                <a:ea typeface="ＭＳ Ｐゴシック"/>
              </a:rPr>
              <a:t>35</a:t>
            </a:fld>
            <a:endParaRPr/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Positive semi-definite</a:t>
            </a:r>
            <a:r>
              <a:rPr lang="en-US" baseline="0" dirty="0"/>
              <a:t> (</a:t>
            </a:r>
            <a:r>
              <a:rPr lang="en-US" dirty="0"/>
              <a:t>PSD) matrix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71570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fld id="{F12CDC31-5FCD-4805-83B3-B5B135E5F58D}" type="slidenum">
              <a:rPr lang="en-US" sz="1200">
                <a:solidFill>
                  <a:srgbClr val="000000"/>
                </a:solidFill>
                <a:latin typeface="Arial"/>
                <a:ea typeface="ＭＳ Ｐゴシック"/>
              </a:rPr>
              <a:t>36</a:t>
            </a:fld>
            <a:endParaRPr/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70633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fld id="{F12CDC31-5FCD-4805-83B3-B5B135E5F58D}" type="slidenum">
              <a:rPr lang="en-US" sz="1200">
                <a:solidFill>
                  <a:srgbClr val="000000"/>
                </a:solidFill>
                <a:latin typeface="Arial"/>
                <a:ea typeface="ＭＳ Ｐゴシック"/>
              </a:rPr>
              <a:t>37</a:t>
            </a:fld>
            <a:endParaRPr/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31026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fld id="{F12CDC31-5FCD-4805-83B3-B5B135E5F58D}" type="slidenum">
              <a:rPr lang="en-US" sz="1200">
                <a:solidFill>
                  <a:srgbClr val="000000"/>
                </a:solidFill>
                <a:latin typeface="Arial"/>
                <a:ea typeface="ＭＳ Ｐゴシック"/>
              </a:rPr>
              <a:t>38</a:t>
            </a:fld>
            <a:endParaRPr/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87252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fld id="{0C0F2309-9082-40AA-9694-66B94EBDB796}" type="slidenum">
              <a:rPr lang="en-US" sz="1200">
                <a:solidFill>
                  <a:srgbClr val="000000"/>
                </a:solidFill>
                <a:latin typeface="Arial"/>
                <a:ea typeface="ＭＳ Ｐゴシック"/>
              </a:rPr>
              <a:t>39</a:t>
            </a:fld>
            <a:endParaRPr/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9853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5967ED-0CDA-AF4F-9E6E-5DA02C2C8089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342900" indent="-342900" eaLnBrk="1" hangingPunct="1">
              <a:buFont typeface="Courier New"/>
              <a:buChar char="o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If you’re always happy with GLM and never wished that the threshold (p or cluster size) could be a little demanding, I can stop here and you can leave the room. </a:t>
            </a:r>
          </a:p>
        </p:txBody>
      </p:sp>
    </p:spTree>
    <p:extLst>
      <p:ext uri="{BB962C8B-B14F-4D97-AF65-F5344CB8AC3E}">
        <p14:creationId xmlns:p14="http://schemas.microsoft.com/office/powerpoint/2010/main" val="84173035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8CCBDDD-417F-D34F-9EE6-871C2082A4F8}" type="slidenum">
              <a:rPr lang="en-US" sz="1200"/>
              <a:pPr eaLnBrk="1" hangingPunct="1"/>
              <a:t>41</a:t>
            </a:fld>
            <a:endParaRPr lang="en-US" sz="1200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9754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0C35F57-7EDE-3943-97D5-4EDDB60452E6}" type="slidenum">
              <a:rPr lang="en-US" sz="1200"/>
              <a:pPr eaLnBrk="1" hangingPunct="1"/>
              <a:t>42</a:t>
            </a:fld>
            <a:endParaRPr lang="en-US" sz="120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303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EF767AA-B5D4-A54A-91A8-8DB31053F8F7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035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012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208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859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115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38FB2D-1AAD-D241-9810-03408D544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CDEE4-BC86-254B-8319-16435F9BC21C}" type="datetimeFigureOut">
              <a:rPr lang="en-US" smtClean="0"/>
              <a:t>3/4/20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6011CD-78CF-E545-B298-AF399B9D5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A4B6B1-240A-2A40-AB49-158964711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6D1E-13F8-6145-A435-BE9A2E393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33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3E155-F6CF-874A-ADCA-139CD71E6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0B720-9323-0A43-8EEF-7FD68B4CF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CEA772-F238-9D49-B717-BAAD087A1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593448-C9D4-9A4A-AE11-B6C39611D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CDEE4-BC86-254B-8319-16435F9BC21C}" type="datetimeFigureOut">
              <a:rPr lang="en-US" smtClean="0"/>
              <a:t>3/4/20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0D245-5574-7B4F-81DE-53C4FBF4B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C811A7-B8AA-C34C-9AD9-B4DB4FE67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6D1E-13F8-6145-A435-BE9A2E393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17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D36C3-59E9-A445-AF73-38FFF748C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16802F-FC5E-974B-AD53-9C559518AF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DF2060-4113-544B-9992-EB50F54F0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18A91-1E2E-EF4A-88F9-F5DE586A8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CDEE4-BC86-254B-8319-16435F9BC21C}" type="datetimeFigureOut">
              <a:rPr lang="en-US" smtClean="0"/>
              <a:t>3/4/20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B26AD-A23B-084B-A58C-536438EC1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4A680B-86B2-E646-989D-E22BAC6B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6D1E-13F8-6145-A435-BE9A2E393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92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2D2D1-EA7D-2B4C-83C4-3F50865C4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E2262E-4A93-9A41-AF6C-655D885F2B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C7C66-03DA-7B43-813C-375562E12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CDEE4-BC86-254B-8319-16435F9BC21C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8ECC4-92AD-4A49-8B81-B4B3F9C70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AAEC1-D6A5-5544-AAB6-16A0713C6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6D1E-13F8-6145-A435-BE9A2E393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17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D739C0-33AA-8741-A89A-30C1BD47DA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3A10AC-B8FD-B743-A6F7-AC9E2D1050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A5CDE-1E56-9741-9FF8-0C16CC1D0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CDEE4-BC86-254B-8319-16435F9BC21C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7ED39-CD14-A84C-830B-8CE40DD2C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F27E4-74A1-5146-8453-449C7B00E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6D1E-13F8-6145-A435-BE9A2E393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56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7899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6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3C15F02-3721-FA42-A7A7-D34B525D6D7F}" type="datetime1">
              <a:rPr lang="en-US"/>
              <a:pPr>
                <a:defRPr/>
              </a:pPr>
              <a:t>3/4/20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A0F3B97-9340-F546-879C-6C4A4BDDE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65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AC74B-362E-2740-B57F-731A3CA24F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90E019-3945-BF4B-8097-A722107862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6F6CA-7AF8-4448-A8E8-076F82CA1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CDEE4-BC86-254B-8319-16435F9BC21C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7F804-406E-C94B-B75E-E9AD76CCF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1DACC-8FEE-5A44-A63F-4B1DB8894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6D1E-13F8-6145-A435-BE9A2E393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18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FA4AC-F058-FF43-8773-DD7706B63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0FEB5-B4E4-F349-A48A-A0008F9D0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2D544-32E1-324D-A5FA-B7406DABF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CDEE4-BC86-254B-8319-16435F9BC21C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F1BDC-9A32-7D44-A8AF-AC35FFDDA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17292-15BA-F94A-A4F7-BF7E55AE0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6D1E-13F8-6145-A435-BE9A2E393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841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1E80-5BF4-264F-AFE0-4E0B82117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25A4B-9B33-884B-9A2F-A815098E1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C75F5-A196-1646-B19F-2E98ED294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CDEE4-BC86-254B-8319-16435F9BC21C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2AEE0-5671-5B42-B6D7-F52473B5C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EC8E4-5829-6E47-A233-08B46CB11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6D1E-13F8-6145-A435-BE9A2E393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86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C17B-FB13-D54E-AC30-228244185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5FAAE-86C5-8546-AFD6-294F47FB88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425C74-1032-F149-A93F-B13F0967D9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62F710-0F99-7E4D-8F21-1B6C608B8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CDEE4-BC86-254B-8319-16435F9BC21C}" type="datetimeFigureOut">
              <a:rPr lang="en-US" smtClean="0"/>
              <a:t>3/4/20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496B04-1652-474D-8EFF-B56F8488E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25A349-214E-274C-B21D-17F808276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6D1E-13F8-6145-A435-BE9A2E393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37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EEC8F-FCAC-824C-AA7B-43BAF9A54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C23D9-B8AD-124A-B58A-6C6049BE0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F99EC5-847E-4344-B060-A661F2C95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36A3CC-B8A0-ED4D-ACB5-02F6217F2A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7B3A1B-541D-C041-9711-28584828D0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B9D090-2F65-EA4D-9D29-88EFCF6B3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CDEE4-BC86-254B-8319-16435F9BC21C}" type="datetimeFigureOut">
              <a:rPr lang="en-US" smtClean="0"/>
              <a:t>3/4/20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AF39BB-EE82-E647-9E1D-EB0B3E03E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1CF985-BCFF-304D-8C9F-39D4B173A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6D1E-13F8-6145-A435-BE9A2E393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22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A4578-2112-014C-8996-513A49EFF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13A4F7-F272-664F-85BC-76C3E83AB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CDEE4-BC86-254B-8319-16435F9BC21C}" type="datetimeFigureOut">
              <a:rPr lang="en-US" smtClean="0"/>
              <a:t>3/4/20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CD0092-EE58-784A-B0A1-0204DBCBA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2604D1-E228-0B4C-B53A-37A7280CD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6D1E-13F8-6145-A435-BE9A2E393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13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8869363" y="6667500"/>
            <a:ext cx="2397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-</a:t>
            </a:r>
            <a:fld id="{8423BA1A-AC77-314F-9668-995A6DCFE5E3}" type="slidenum">
              <a:rPr lang="en-US" sz="1000" smtClean="0">
                <a:solidFill>
                  <a:srgbClr val="000000"/>
                </a:solidFill>
                <a:latin typeface="Helvetica" charset="0"/>
              </a:rPr>
              <a:pPr>
                <a:defRPr/>
              </a:pPr>
              <a:t>‹#›</a:t>
            </a:fld>
            <a:r>
              <a:rPr lang="en-US" sz="1000">
                <a:solidFill>
                  <a:srgbClr val="000000"/>
                </a:solidFill>
                <a:latin typeface="Helvetica" charset="0"/>
              </a:rPr>
              <a:t>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1" r:id="rId2"/>
    <p:sldLayoutId id="2147484094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-112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-112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-112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-112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-112" charset="0"/>
        </a:defRPr>
      </a:lvl9pPr>
    </p:titleStyle>
    <p:bodyStyle>
      <a:lvl1pPr marL="233363" indent="-23336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SzPct val="130000"/>
        <a:buFont typeface="Helvetica" charset="0"/>
        <a:buChar char="•"/>
        <a:defRPr sz="1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69913" indent="-2222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SzPct val="70000"/>
        <a:buFont typeface="Wingdings" charset="0"/>
        <a:buChar char="H"/>
        <a:defRPr sz="1600">
          <a:solidFill>
            <a:schemeClr val="tx1"/>
          </a:solidFill>
          <a:latin typeface="+mn-lt"/>
          <a:ea typeface="ＭＳ Ｐゴシック" pitchFamily="-112" charset="-128"/>
        </a:defRPr>
      </a:lvl2pPr>
      <a:lvl3pPr marL="855663" indent="-1714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SzPct val="70000"/>
        <a:buFont typeface="Wingdings" charset="0"/>
        <a:buChar char="å"/>
        <a:defRPr sz="1600">
          <a:solidFill>
            <a:schemeClr val="tx1"/>
          </a:solidFill>
          <a:latin typeface="+mn-lt"/>
          <a:ea typeface="ＭＳ Ｐゴシック" pitchFamily="-112" charset="-128"/>
        </a:defRPr>
      </a:lvl3pPr>
      <a:lvl4pPr marL="1139825" indent="-16986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SzPct val="80000"/>
        <a:buFont typeface="Wingdings" charset="0"/>
        <a:buChar char="í"/>
        <a:defRPr sz="16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631825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631825" algn="l" rtl="0" fontAlgn="base">
        <a:lnSpc>
          <a:spcPct val="1200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631825" algn="l" rtl="0" fontAlgn="base">
        <a:lnSpc>
          <a:spcPct val="1200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631825" algn="l" rtl="0" fontAlgn="base">
        <a:lnSpc>
          <a:spcPct val="1200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631825" algn="l" rtl="0" fontAlgn="base">
        <a:lnSpc>
          <a:spcPct val="1200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BE45FC-7D71-FB4E-959B-D63DFDC83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577B08-2DD1-A94E-BCB6-59E79E338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3AF7F-64BB-2245-A63E-0B544BA6A2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CDEE4-BC86-254B-8319-16435F9BC21C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65E7A-12A7-A846-89D5-38F064A5D2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4B31E-8D21-EC44-993D-339A02CF82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86D1E-13F8-6145-A435-BE9A2E393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41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studyforrest.org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62000"/>
            <a:ext cx="7623175" cy="1752600"/>
          </a:xfrm>
        </p:spPr>
        <p:txBody>
          <a:bodyPr/>
          <a:lstStyle/>
          <a:p>
            <a:pPr eaLnBrk="1" hangingPunct="1"/>
            <a:r>
              <a:rPr lang="en-US" sz="4800" dirty="0">
                <a:latin typeface="Times New Roman" charset="0"/>
                <a:ea typeface="ＭＳ Ｐゴシック" charset="0"/>
                <a:cs typeface="ＭＳ Ｐゴシック" charset="0"/>
              </a:rPr>
              <a:t>Group Analysis</a:t>
            </a:r>
          </a:p>
        </p:txBody>
      </p:sp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810000"/>
            <a:ext cx="6553200" cy="26670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Gang Chen</a:t>
            </a:r>
          </a:p>
          <a:p>
            <a:pPr eaLnBrk="1" hangingPunct="1">
              <a:buFont typeface="Wingdings" charset="0"/>
              <a:buNone/>
            </a:pPr>
            <a:r>
              <a:rPr lang="en-US" sz="2400" dirty="0">
                <a:latin typeface="Garamond" charset="0"/>
                <a:ea typeface="ＭＳ Ｐゴシック" charset="0"/>
                <a:cs typeface="ＭＳ Ｐゴシック" charset="0"/>
              </a:rPr>
              <a:t>SSCC/NIMH/NIH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955" y="5157355"/>
            <a:ext cx="1039091" cy="103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1054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01E4EFE-1B92-494B-A886-1F4B6DC1F047}" type="slidenum">
              <a:rPr lang="en-US" sz="1800"/>
              <a:pPr eaLnBrk="1" hangingPunct="1"/>
              <a:t>1</a:t>
            </a:fld>
            <a:endParaRPr lang="en-US" sz="1800"/>
          </a:p>
        </p:txBody>
      </p:sp>
      <p:sp>
        <p:nvSpPr>
          <p:cNvPr id="5126" name="Date Placeholder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3360E45-F979-9349-8F5D-318B76EF16E1}" type="datetime1">
              <a:rPr lang="en-US" sz="1800" smtClean="0"/>
              <a:pPr eaLnBrk="1" hangingPunct="1"/>
              <a:t>3/4/20</a:t>
            </a:fld>
            <a:endParaRPr lang="en-US" sz="1800" dirty="0"/>
          </a:p>
        </p:txBody>
      </p:sp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3886200" y="3124200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latin typeface="Garamond" charset="0"/>
                <a:cs typeface="Garamond" charset="0"/>
              </a:rPr>
              <a:t>File:</a:t>
            </a:r>
            <a:r>
              <a:rPr lang="en-US" sz="2800" dirty="0">
                <a:solidFill>
                  <a:srgbClr val="0000FF"/>
                </a:solidFill>
                <a:latin typeface="Garamond" charset="0"/>
                <a:cs typeface="Garamond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Garamond" charset="0"/>
                <a:cs typeface="Garamond" charset="0"/>
              </a:rPr>
              <a:t>afni24_GroupAna.pdf</a:t>
            </a:r>
          </a:p>
        </p:txBody>
      </p:sp>
      <p:pic>
        <p:nvPicPr>
          <p:cNvPr id="512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064919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400"/>
              </a:spcBef>
              <a:buFont typeface="Helvetica" charset="0"/>
              <a:buNone/>
              <a:defRPr/>
            </a:pPr>
            <a:r>
              <a:rPr lang="en-US" sz="3200" b="1" u="sng" dirty="0">
                <a:solidFill>
                  <a:srgbClr val="1402FF"/>
                </a:solidFill>
                <a:latin typeface="Palatino" charset="0"/>
                <a:ea typeface="Dotum" charset="0"/>
                <a:cs typeface="Dotum" charset="0"/>
              </a:rPr>
              <a:t>Terminology</a:t>
            </a:r>
            <a:r>
              <a:rPr lang="en-US" sz="3200" b="1" dirty="0">
                <a:solidFill>
                  <a:srgbClr val="1402FF"/>
                </a:solidFill>
                <a:latin typeface="Palatino" charset="0"/>
                <a:ea typeface="Dotum" charset="0"/>
                <a:cs typeface="Dotum" charset="0"/>
              </a:rPr>
              <a:t>:</a:t>
            </a:r>
            <a:r>
              <a:rPr lang="en-US" sz="3200" b="1" dirty="0">
                <a:latin typeface="Palatino" charset="0"/>
                <a:ea typeface="Dotum" charset="0"/>
                <a:cs typeface="Dotum" charset="0"/>
              </a:rPr>
              <a:t> interactions</a:t>
            </a:r>
            <a:endParaRPr lang="en-US" sz="32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2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Wingdings" charset="0"/>
              <a:buChar char="§"/>
              <a:defRPr/>
            </a:pPr>
            <a:endParaRPr lang="en-US" sz="800" dirty="0">
              <a:solidFill>
                <a:srgbClr val="000000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defRPr/>
            </a:pP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Interaction effects between 2 or more factor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Courier New"/>
              <a:buChar char="o"/>
              <a:defRPr/>
            </a:pP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Omnibus: overall inference or summarization </a:t>
            </a:r>
          </a:p>
          <a:p>
            <a:pPr lvl="2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Wingdings" charset="0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Conventional ANOVA framework</a:t>
            </a:r>
          </a:p>
          <a:p>
            <a:pPr lvl="2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Wingdings" charset="0"/>
              <a:buChar char="§"/>
              <a:defRPr/>
            </a:pPr>
            <a:r>
              <a:rPr lang="en-US" sz="2000" i="1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F</a:t>
            </a:r>
            <a:r>
              <a:rPr lang="en-US" sz="20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-statistic: not detailed enough</a:t>
            </a:r>
          </a:p>
          <a:p>
            <a:pPr lvl="2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Wingdings" charset="0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Further partitions: post hoc inferences via pairwise comparisons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buFont typeface="Courier New"/>
              <a:buChar char="o"/>
              <a:defRPr/>
            </a:pPr>
            <a:r>
              <a:rPr lang="en-US" sz="2400" dirty="0">
                <a:latin typeface="Palatino" pitchFamily="2" charset="77"/>
                <a:ea typeface="Palatino" pitchFamily="2" charset="77"/>
                <a:cs typeface="Palatino"/>
              </a:rPr>
              <a:t>2 × 2 design: </a:t>
            </a:r>
            <a:r>
              <a:rPr lang="en-US" sz="2400" dirty="0">
                <a:highlight>
                  <a:srgbClr val="FFFF00"/>
                </a:highlight>
                <a:latin typeface="Palatino" pitchFamily="2" charset="77"/>
                <a:ea typeface="Palatino" pitchFamily="2" charset="77"/>
                <a:cs typeface="Palatino"/>
              </a:rPr>
              <a:t>difference of difference</a:t>
            </a:r>
          </a:p>
          <a:p>
            <a:pPr lvl="2">
              <a:lnSpc>
                <a:spcPct val="110000"/>
              </a:lnSpc>
              <a:spcBef>
                <a:spcPts val="400"/>
              </a:spcBef>
              <a:buFont typeface="Wingdings" pitchFamily="2" charset="2"/>
              <a:buChar char="§"/>
              <a:defRPr/>
            </a:pPr>
            <a:r>
              <a:rPr lang="en-US" sz="2000" i="1" dirty="0">
                <a:latin typeface="Palatino" pitchFamily="2" charset="77"/>
                <a:ea typeface="Palatino" pitchFamily="2" charset="77"/>
              </a:rPr>
              <a:t>F</a:t>
            </a:r>
            <a:r>
              <a:rPr lang="en-US" sz="2000" dirty="0">
                <a:latin typeface="Palatino" pitchFamily="2" charset="77"/>
                <a:ea typeface="Palatino" pitchFamily="2" charset="77"/>
              </a:rPr>
              <a:t>-test for interaction </a:t>
            </a:r>
            <a:r>
              <a:rPr lang="en-US" altLang="ja-JP" sz="2000" dirty="0">
                <a:latin typeface="Palatino" pitchFamily="2" charset="77"/>
                <a:ea typeface="Palatino" pitchFamily="2" charset="77"/>
              </a:rPr>
              <a:t>= </a:t>
            </a:r>
            <a:r>
              <a:rPr lang="en-US" altLang="ja-JP" sz="2000" i="1" dirty="0">
                <a:latin typeface="Palatino" pitchFamily="2" charset="77"/>
                <a:ea typeface="Palatino" pitchFamily="2" charset="77"/>
              </a:rPr>
              <a:t>t</a:t>
            </a:r>
            <a:r>
              <a:rPr lang="en-US" altLang="ja-JP" sz="2000" dirty="0">
                <a:latin typeface="Palatino" pitchFamily="2" charset="77"/>
                <a:ea typeface="Palatino" pitchFamily="2" charset="77"/>
              </a:rPr>
              <a:t>-test of</a:t>
            </a:r>
          </a:p>
          <a:p>
            <a:pPr marL="347663" lvl="1" indent="0">
              <a:lnSpc>
                <a:spcPct val="110000"/>
              </a:lnSpc>
              <a:spcBef>
                <a:spcPts val="400"/>
              </a:spcBef>
              <a:buNone/>
              <a:defRPr/>
            </a:pPr>
            <a:r>
              <a:rPr lang="en-US" altLang="ja-JP" sz="2000" dirty="0">
                <a:latin typeface="Palatino" pitchFamily="2" charset="77"/>
                <a:ea typeface="Palatino" pitchFamily="2" charset="77"/>
              </a:rPr>
              <a:t>  </a:t>
            </a:r>
            <a:r>
              <a:rPr lang="en-US" altLang="ja-JP" sz="2000" dirty="0">
                <a:solidFill>
                  <a:srgbClr val="0000FF"/>
                </a:solidFill>
                <a:latin typeface="Palatino" pitchFamily="2" charset="77"/>
                <a:ea typeface="Palatino" pitchFamily="2" charset="77"/>
              </a:rPr>
              <a:t>(A1B1 - A1B2) - (A2B1 - A2B2)</a:t>
            </a:r>
            <a:r>
              <a:rPr lang="en-US" altLang="ja-JP" sz="2000" dirty="0">
                <a:latin typeface="Palatino" pitchFamily="2" charset="77"/>
                <a:ea typeface="Palatino" pitchFamily="2" charset="77"/>
              </a:rPr>
              <a:t> or </a:t>
            </a:r>
            <a:r>
              <a:rPr lang="en-US" altLang="ja-JP" sz="2000" dirty="0">
                <a:solidFill>
                  <a:srgbClr val="660066"/>
                </a:solidFill>
                <a:latin typeface="Palatino" pitchFamily="2" charset="77"/>
                <a:ea typeface="Palatino" pitchFamily="2" charset="77"/>
              </a:rPr>
              <a:t>(A1B1 - A2B1) - (A1B2 - A2B2)</a:t>
            </a:r>
          </a:p>
          <a:p>
            <a:pPr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defRPr/>
            </a:pPr>
            <a:endParaRPr lang="en-US" sz="800" dirty="0">
              <a:solidFill>
                <a:srgbClr val="000000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78D2FC-152B-ED4C-AE07-A91F94DD7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810000"/>
            <a:ext cx="5564814" cy="304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52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400"/>
              </a:spcBef>
              <a:buFont typeface="Helvetica" charset="0"/>
              <a:buNone/>
              <a:defRPr/>
            </a:pPr>
            <a:r>
              <a:rPr lang="en-US" sz="3200" b="1" u="sng" dirty="0">
                <a:solidFill>
                  <a:srgbClr val="1402FF"/>
                </a:solidFill>
                <a:latin typeface="Palatino" charset="0"/>
                <a:ea typeface="Dotum" charset="0"/>
                <a:cs typeface="Dotum" charset="0"/>
              </a:rPr>
              <a:t>Terminology</a:t>
            </a:r>
            <a:endParaRPr lang="en-US" sz="32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2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Wingdings" charset="0"/>
              <a:buChar char="§"/>
              <a:defRPr/>
            </a:pPr>
            <a:endParaRPr lang="en-US" sz="800" dirty="0">
              <a:solidFill>
                <a:srgbClr val="000000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defRPr/>
            </a:pP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Interaction effects involving a quantitative variable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Courier New"/>
              <a:buChar char="o"/>
              <a:defRPr/>
            </a:pP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By default: linearity (age, RT modulation, …)</a:t>
            </a:r>
          </a:p>
          <a:p>
            <a:pPr lvl="2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Wingdings" charset="0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Controlling: misconception - covariate out or regress out?</a:t>
            </a:r>
          </a:p>
          <a:p>
            <a:pPr lvl="2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Wingdings" charset="0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Effect of interest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buFont typeface="Courier New"/>
              <a:buChar char="o"/>
              <a:defRPr/>
            </a:pPr>
            <a:r>
              <a:rPr lang="en-US" sz="2400" dirty="0">
                <a:latin typeface="Palatino" pitchFamily="2" charset="77"/>
                <a:ea typeface="Palatino" pitchFamily="2" charset="77"/>
                <a:cs typeface="Palatino"/>
              </a:rPr>
              <a:t>Interaction between a factor and a quantitative variable</a:t>
            </a:r>
          </a:p>
          <a:p>
            <a:pPr marL="347663" lvl="1" indent="0">
              <a:lnSpc>
                <a:spcPct val="110000"/>
              </a:lnSpc>
              <a:spcBef>
                <a:spcPts val="400"/>
              </a:spcBef>
              <a:buNone/>
              <a:defRPr/>
            </a:pPr>
            <a:endParaRPr lang="en-US" altLang="ja-JP" sz="2000" dirty="0">
              <a:solidFill>
                <a:srgbClr val="660066"/>
              </a:solidFill>
              <a:latin typeface="Palatino" pitchFamily="2" charset="77"/>
              <a:ea typeface="Palatino" pitchFamily="2" charset="77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defRPr/>
            </a:pPr>
            <a:endParaRPr lang="en-US" sz="800" dirty="0">
              <a:solidFill>
                <a:srgbClr val="000000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</p:txBody>
      </p:sp>
      <p:pic>
        <p:nvPicPr>
          <p:cNvPr id="3" name="Picture 1" descr="XEff11.pdf">
            <a:extLst>
              <a:ext uri="{FF2B5EF4-FFF2-40B4-BE49-F238E27FC236}">
                <a16:creationId xmlns:a16="http://schemas.microsoft.com/office/drawing/2014/main" id="{7D3D9738-254C-5E4A-BBBD-BAC5C1F787D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004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XEff21.pdf">
            <a:extLst>
              <a:ext uri="{FF2B5EF4-FFF2-40B4-BE49-F238E27FC236}">
                <a16:creationId xmlns:a16="http://schemas.microsoft.com/office/drawing/2014/main" id="{E0BDDAF9-B0ED-194A-BFE5-BFCCF26D3E8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93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004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413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400"/>
              </a:spcBef>
              <a:buFont typeface="Helvetica" charset="0"/>
              <a:buNone/>
              <a:defRPr/>
            </a:pPr>
            <a:r>
              <a:rPr lang="en-US" sz="3200" b="1" u="sng" dirty="0">
                <a:solidFill>
                  <a:srgbClr val="1402FF"/>
                </a:solidFill>
                <a:latin typeface="Palatino" charset="0"/>
                <a:ea typeface="Dotum" charset="0"/>
                <a:cs typeface="Dotum" charset="0"/>
              </a:rPr>
              <a:t>Terminology</a:t>
            </a:r>
            <a:endParaRPr lang="en-US" sz="32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2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Wingdings" charset="0"/>
              <a:buChar char="§"/>
              <a:defRPr/>
            </a:pPr>
            <a:endParaRPr lang="en-US" sz="800" dirty="0">
              <a:solidFill>
                <a:srgbClr val="000000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defRPr/>
            </a:pP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Interaction effect involving a quantitative variable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buFont typeface="Courier New"/>
              <a:buChar char="o"/>
              <a:defRPr/>
            </a:pPr>
            <a:r>
              <a:rPr lang="en-US" sz="2400" dirty="0">
                <a:latin typeface="Palatino" pitchFamily="2" charset="77"/>
                <a:ea typeface="Palatino" pitchFamily="2" charset="77"/>
                <a:cs typeface="Palatino"/>
              </a:rPr>
              <a:t>Validity of linearity</a:t>
            </a:r>
          </a:p>
          <a:p>
            <a:pPr lvl="2">
              <a:lnSpc>
                <a:spcPct val="110000"/>
              </a:lnSpc>
              <a:spcBef>
                <a:spcPts val="400"/>
              </a:spcBef>
              <a:buFont typeface="Wingdings" pitchFamily="2" charset="2"/>
              <a:buChar char="§"/>
              <a:defRPr/>
            </a:pPr>
            <a:r>
              <a:rPr lang="en-US" altLang="ja-JP" sz="2000" dirty="0">
                <a:latin typeface="Palatino" pitchFamily="2" charset="77"/>
                <a:ea typeface="Palatino" pitchFamily="2" charset="77"/>
              </a:rPr>
              <a:t>Nonlinear: difficult! Polynomials? Theory-driven?</a:t>
            </a:r>
          </a:p>
          <a:p>
            <a:pPr marL="347663" lvl="1" indent="0">
              <a:lnSpc>
                <a:spcPct val="110000"/>
              </a:lnSpc>
              <a:spcBef>
                <a:spcPts val="400"/>
              </a:spcBef>
              <a:buNone/>
              <a:defRPr/>
            </a:pPr>
            <a:endParaRPr lang="en-US" altLang="ja-JP" sz="2000" dirty="0">
              <a:solidFill>
                <a:srgbClr val="660066"/>
              </a:solidFill>
              <a:latin typeface="Palatino" pitchFamily="2" charset="77"/>
              <a:ea typeface="Palatino" pitchFamily="2" charset="77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defRPr/>
            </a:pPr>
            <a:endParaRPr lang="en-US" sz="800" dirty="0">
              <a:solidFill>
                <a:srgbClr val="000000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FD4CA3-801D-2B43-89C9-C6B85BC1F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94856"/>
            <a:ext cx="4596710" cy="36249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330D01-BEB8-4B4E-BEF8-11DB03473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5879" y="2362200"/>
            <a:ext cx="463812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310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655638"/>
            <a:ext cx="9144000" cy="5821362"/>
          </a:xfrm>
        </p:spPr>
        <p:txBody>
          <a:bodyPr>
            <a:normAutofit/>
          </a:bodyPr>
          <a:lstStyle/>
          <a:p>
            <a:pPr marL="233363" indent="-342900">
              <a:lnSpc>
                <a:spcPct val="11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Trebuchet MS"/>
              </a:rPr>
              <a:t>Explanatory variables</a:t>
            </a:r>
          </a:p>
          <a:p>
            <a:pPr marL="690563" lvl="1" indent="-342900" algn="l" fontAlgn="base">
              <a:lnSpc>
                <a:spcPct val="100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Trebuchet MS"/>
              </a:rPr>
              <a:t>Factor A (</a:t>
            </a:r>
            <a:r>
              <a:rPr lang="en-US" sz="2200" kern="0" dirty="0">
                <a:solidFill>
                  <a:srgbClr val="0000FF"/>
                </a:solidFill>
                <a:latin typeface="Palatino" pitchFamily="2" charset="77"/>
                <a:ea typeface="Palatino" pitchFamily="2" charset="77"/>
                <a:cs typeface="Trebuchet MS"/>
              </a:rPr>
              <a:t>Group</a:t>
            </a:r>
            <a:r>
              <a:rPr lang="en-US" sz="2200" kern="0" dirty="0">
                <a:solidFill>
                  <a:srgbClr val="000000"/>
                </a:solidFill>
                <a:latin typeface="Palatino" pitchFamily="2" charset="77"/>
                <a:ea typeface="Palatino" pitchFamily="2" charset="77"/>
                <a:cs typeface="Trebuchet MS"/>
              </a:rPr>
              <a:t>): 2 levels (patient and control)</a:t>
            </a:r>
          </a:p>
          <a:p>
            <a:pPr marL="690563" lvl="1" indent="-342900" algn="l" fontAlgn="base">
              <a:lnSpc>
                <a:spcPct val="100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Trebuchet MS"/>
              </a:rPr>
              <a:t>Factor B (</a:t>
            </a:r>
            <a:r>
              <a:rPr lang="en-US" sz="2200" kern="0" dirty="0">
                <a:solidFill>
                  <a:srgbClr val="0000FF"/>
                </a:solidFill>
                <a:latin typeface="Palatino" pitchFamily="2" charset="77"/>
                <a:ea typeface="Palatino" pitchFamily="2" charset="77"/>
                <a:cs typeface="Trebuchet MS"/>
              </a:rPr>
              <a:t>Condition</a:t>
            </a:r>
            <a:r>
              <a:rPr lang="en-US" sz="2200" kern="0" dirty="0">
                <a:solidFill>
                  <a:srgbClr val="000000"/>
                </a:solidFill>
                <a:latin typeface="Palatino" pitchFamily="2" charset="77"/>
                <a:ea typeface="Palatino" pitchFamily="2" charset="77"/>
                <a:cs typeface="Trebuchet MS"/>
              </a:rPr>
              <a:t>): 3 levels (</a:t>
            </a:r>
            <a:r>
              <a:rPr lang="en-US" sz="2200" kern="0" dirty="0" err="1">
                <a:solidFill>
                  <a:srgbClr val="000000"/>
                </a:solidFill>
                <a:latin typeface="Palatino" pitchFamily="2" charset="77"/>
                <a:ea typeface="Palatino" pitchFamily="2" charset="77"/>
                <a:cs typeface="Trebuchet MS"/>
              </a:rPr>
              <a:t>pos</a:t>
            </a:r>
            <a:r>
              <a:rPr lang="en-US" sz="2200" kern="0" dirty="0">
                <a:solidFill>
                  <a:srgbClr val="000000"/>
                </a:solidFill>
                <a:latin typeface="Palatino" pitchFamily="2" charset="77"/>
                <a:ea typeface="Palatino" pitchFamily="2" charset="77"/>
                <a:cs typeface="Trebuchet MS"/>
              </a:rPr>
              <a:t>, </a:t>
            </a:r>
            <a:r>
              <a:rPr lang="en-US" sz="2200" kern="0" dirty="0" err="1">
                <a:solidFill>
                  <a:srgbClr val="000000"/>
                </a:solidFill>
                <a:latin typeface="Palatino" pitchFamily="2" charset="77"/>
                <a:ea typeface="Palatino" pitchFamily="2" charset="77"/>
                <a:cs typeface="Trebuchet MS"/>
              </a:rPr>
              <a:t>neg</a:t>
            </a:r>
            <a:r>
              <a:rPr lang="en-US" sz="2200" kern="0" dirty="0">
                <a:solidFill>
                  <a:srgbClr val="000000"/>
                </a:solidFill>
                <a:latin typeface="Palatino" pitchFamily="2" charset="77"/>
                <a:ea typeface="Palatino" pitchFamily="2" charset="77"/>
                <a:cs typeface="Trebuchet MS"/>
              </a:rPr>
              <a:t>, </a:t>
            </a:r>
            <a:r>
              <a:rPr lang="en-US" sz="2200" kern="0" dirty="0" err="1">
                <a:solidFill>
                  <a:srgbClr val="000000"/>
                </a:solidFill>
                <a:latin typeface="Palatino" pitchFamily="2" charset="77"/>
                <a:ea typeface="Palatino" pitchFamily="2" charset="77"/>
                <a:cs typeface="Trebuchet MS"/>
              </a:rPr>
              <a:t>neu</a:t>
            </a:r>
            <a:r>
              <a:rPr lang="en-US" sz="2200" kern="0" dirty="0">
                <a:solidFill>
                  <a:srgbClr val="000000"/>
                </a:solidFill>
                <a:latin typeface="Palatino" pitchFamily="2" charset="77"/>
                <a:ea typeface="Palatino" pitchFamily="2" charset="77"/>
                <a:cs typeface="Trebuchet MS"/>
              </a:rPr>
              <a:t>)</a:t>
            </a:r>
          </a:p>
          <a:p>
            <a:pPr marL="690563" lvl="1" indent="-342900" algn="l" fontAlgn="base">
              <a:lnSpc>
                <a:spcPct val="100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Trebuchet MS"/>
              </a:rPr>
              <a:t>Factor S (</a:t>
            </a:r>
            <a:r>
              <a:rPr lang="en-US" sz="2200" kern="0" dirty="0">
                <a:solidFill>
                  <a:srgbClr val="0000FF"/>
                </a:solidFill>
                <a:latin typeface="Palatino" pitchFamily="2" charset="77"/>
                <a:ea typeface="Palatino" pitchFamily="2" charset="77"/>
                <a:cs typeface="Trebuchet MS"/>
              </a:rPr>
              <a:t>Subject</a:t>
            </a:r>
            <a:r>
              <a:rPr lang="en-US" sz="2200" kern="0" dirty="0">
                <a:solidFill>
                  <a:srgbClr val="000000"/>
                </a:solidFill>
                <a:latin typeface="Palatino" pitchFamily="2" charset="77"/>
                <a:ea typeface="Palatino" pitchFamily="2" charset="77"/>
                <a:cs typeface="Trebuchet MS"/>
              </a:rPr>
              <a:t>): 15 ASD children and 15 healthy controls</a:t>
            </a:r>
          </a:p>
          <a:p>
            <a:pPr marL="690563" lvl="1" indent="-342900" algn="l" fontAlgn="base">
              <a:lnSpc>
                <a:spcPct val="100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>
                <a:solidFill>
                  <a:srgbClr val="000000"/>
                </a:solidFill>
                <a:latin typeface="Palatino" pitchFamily="2" charset="77"/>
                <a:ea typeface="Palatino" pitchFamily="2" charset="77"/>
                <a:cs typeface="Trebuchet MS"/>
              </a:rPr>
              <a:t>Quantitative </a:t>
            </a:r>
            <a:r>
              <a:rPr lang="en-US" sz="2200" kern="0" dirty="0">
                <a:solidFill>
                  <a:srgbClr val="0000FF"/>
                </a:solidFill>
                <a:latin typeface="Palatino" pitchFamily="2" charset="77"/>
                <a:ea typeface="Palatino" pitchFamily="2" charset="77"/>
                <a:cs typeface="Trebuchet MS"/>
              </a:rPr>
              <a:t>covariate</a:t>
            </a:r>
            <a:r>
              <a:rPr lang="en-US" sz="2200" kern="0" dirty="0">
                <a:solidFill>
                  <a:srgbClr val="000000"/>
                </a:solidFill>
                <a:latin typeface="Palatino" pitchFamily="2" charset="77"/>
                <a:ea typeface="Palatino" pitchFamily="2" charset="77"/>
                <a:cs typeface="Trebuchet MS"/>
              </a:rPr>
              <a:t>: </a:t>
            </a:r>
            <a:r>
              <a:rPr lang="en-US" sz="2200" kern="0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  <a:cs typeface="Trebuchet MS"/>
              </a:rPr>
              <a:t>Age</a:t>
            </a:r>
          </a:p>
          <a:p>
            <a:pPr marL="690563" lvl="1" indent="-342900" algn="l" fontAlgn="base">
              <a:lnSpc>
                <a:spcPct val="100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endParaRPr lang="en-US" sz="800" kern="0" dirty="0">
              <a:solidFill>
                <a:srgbClr val="000000"/>
              </a:solidFill>
              <a:latin typeface="Palatino" pitchFamily="2" charset="77"/>
              <a:ea typeface="Palatino" pitchFamily="2" charset="77"/>
              <a:cs typeface="Trebuchet MS"/>
            </a:endParaRPr>
          </a:p>
          <a:p>
            <a:pPr marL="233363" lvl="0" indent="-34290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Palatino" pitchFamily="2" charset="77"/>
                <a:ea typeface="Palatino" pitchFamily="2" charset="77"/>
                <a:cs typeface="Trebuchet MS"/>
              </a:rPr>
              <a:t>Piecemeal: multiple </a:t>
            </a:r>
            <a:r>
              <a:rPr lang="en-US" sz="2400" i="1" kern="0" dirty="0">
                <a:solidFill>
                  <a:prstClr val="black"/>
                </a:solidFill>
                <a:latin typeface="Palatino" pitchFamily="2" charset="77"/>
                <a:ea typeface="Palatino" pitchFamily="2" charset="77"/>
                <a:cs typeface="Trebuchet MS"/>
              </a:rPr>
              <a:t>t</a:t>
            </a:r>
            <a:r>
              <a:rPr lang="en-US" sz="2400" kern="0" dirty="0">
                <a:solidFill>
                  <a:prstClr val="black"/>
                </a:solidFill>
                <a:latin typeface="Palatino" pitchFamily="2" charset="77"/>
                <a:ea typeface="Palatino" pitchFamily="2" charset="77"/>
                <a:cs typeface="Trebuchet MS"/>
              </a:rPr>
              <a:t>-tests – too tedious</a:t>
            </a:r>
          </a:p>
          <a:p>
            <a:pPr marL="690563" lvl="1" indent="-342900" algn="l" fontAlgn="base">
              <a:lnSpc>
                <a:spcPct val="100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>
                <a:solidFill>
                  <a:srgbClr val="000000"/>
                </a:solidFill>
                <a:latin typeface="Palatino" pitchFamily="2" charset="77"/>
                <a:ea typeface="Palatino" pitchFamily="2" charset="77"/>
                <a:cs typeface="Trebuchet MS"/>
              </a:rPr>
              <a:t>Group comparison + age effect</a:t>
            </a:r>
          </a:p>
          <a:p>
            <a:pPr marL="690563" lvl="1" indent="-342900" algn="l" fontAlgn="base">
              <a:lnSpc>
                <a:spcPct val="100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>
                <a:solidFill>
                  <a:srgbClr val="000000"/>
                </a:solidFill>
                <a:latin typeface="Palatino" pitchFamily="2" charset="77"/>
                <a:ea typeface="Palatino" pitchFamily="2" charset="77"/>
                <a:cs typeface="Trebuchet MS"/>
              </a:rPr>
              <a:t>Pairwise comparisons among three conditions </a:t>
            </a:r>
          </a:p>
          <a:p>
            <a:pPr marL="1090613" lvl="2" indent="-285750" algn="l" fontAlgn="base">
              <a:lnSpc>
                <a:spcPct val="100000"/>
              </a:lnSpc>
              <a:spcAft>
                <a:spcPct val="0"/>
              </a:spcAft>
              <a:buClrTx/>
              <a:buSzPct val="70000"/>
              <a:buFont typeface="Wingdings" charset="2"/>
              <a:buChar char="§"/>
              <a:defRPr/>
            </a:pPr>
            <a:r>
              <a:rPr lang="en-US" sz="2200" kern="0" dirty="0">
                <a:solidFill>
                  <a:srgbClr val="000000"/>
                </a:solidFill>
                <a:latin typeface="Palatino" pitchFamily="2" charset="77"/>
                <a:ea typeface="Palatino" pitchFamily="2" charset="77"/>
                <a:cs typeface="Trebuchet MS"/>
              </a:rPr>
              <a:t>Assumption: same age effect across conditions</a:t>
            </a:r>
          </a:p>
          <a:p>
            <a:pPr marL="690563" lvl="1" indent="-342900" algn="l" fontAlgn="base">
              <a:lnSpc>
                <a:spcPct val="100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>
                <a:solidFill>
                  <a:srgbClr val="000000"/>
                </a:solidFill>
                <a:latin typeface="Palatino" pitchFamily="2" charset="77"/>
                <a:ea typeface="Palatino" pitchFamily="2" charset="77"/>
                <a:cs typeface="Trebuchet MS"/>
              </a:rPr>
              <a:t>Difficulties with </a:t>
            </a:r>
            <a:r>
              <a:rPr lang="en-US" sz="2200" i="1" kern="0" dirty="0">
                <a:solidFill>
                  <a:srgbClr val="000000"/>
                </a:solidFill>
                <a:latin typeface="Palatino" pitchFamily="2" charset="77"/>
                <a:ea typeface="Palatino" pitchFamily="2" charset="77"/>
                <a:cs typeface="Trebuchet MS"/>
              </a:rPr>
              <a:t>t</a:t>
            </a:r>
            <a:r>
              <a:rPr lang="en-US" sz="2200" kern="0" dirty="0">
                <a:solidFill>
                  <a:srgbClr val="000000"/>
                </a:solidFill>
                <a:latin typeface="Palatino" pitchFamily="2" charset="77"/>
                <a:ea typeface="Palatino" pitchFamily="2" charset="77"/>
                <a:cs typeface="Trebuchet MS"/>
              </a:rPr>
              <a:t>-tests</a:t>
            </a:r>
          </a:p>
          <a:p>
            <a:pPr marL="1090613" lvl="2" indent="-285750" algn="l" fontAlgn="base">
              <a:lnSpc>
                <a:spcPct val="100000"/>
              </a:lnSpc>
              <a:spcAft>
                <a:spcPct val="0"/>
              </a:spcAft>
              <a:buClrTx/>
              <a:buSzPct val="70000"/>
              <a:buFont typeface="Wingdings" charset="2"/>
              <a:buChar char="§"/>
              <a:defRPr/>
            </a:pPr>
            <a:r>
              <a:rPr lang="en-US" sz="2200" kern="0" dirty="0">
                <a:solidFill>
                  <a:srgbClr val="000000"/>
                </a:solidFill>
                <a:latin typeface="Palatino" pitchFamily="2" charset="77"/>
                <a:ea typeface="Palatino" pitchFamily="2" charset="77"/>
                <a:cs typeface="Trebuchet MS"/>
              </a:rPr>
              <a:t>Main effect of Condition: 3 levels plus age?</a:t>
            </a:r>
          </a:p>
          <a:p>
            <a:pPr marL="1090613" lvl="2" indent="-285750" algn="l" fontAlgn="base">
              <a:lnSpc>
                <a:spcPct val="100000"/>
              </a:lnSpc>
              <a:spcAft>
                <a:spcPct val="0"/>
              </a:spcAft>
              <a:buClrTx/>
              <a:buSzPct val="70000"/>
              <a:buFont typeface="Wingdings" charset="2"/>
              <a:buChar char="§"/>
              <a:defRPr/>
            </a:pPr>
            <a:r>
              <a:rPr lang="en-US" sz="2200" kern="0" dirty="0">
                <a:solidFill>
                  <a:srgbClr val="000000"/>
                </a:solidFill>
                <a:latin typeface="Palatino" pitchFamily="2" charset="77"/>
                <a:ea typeface="Palatino" pitchFamily="2" charset="77"/>
                <a:cs typeface="Trebuchet MS"/>
              </a:rPr>
              <a:t>Interaction between Group and Condition</a:t>
            </a:r>
          </a:p>
          <a:p>
            <a:pPr marL="1090613" lvl="2" indent="-285750" algn="l" fontAlgn="base">
              <a:lnSpc>
                <a:spcPct val="100000"/>
              </a:lnSpc>
              <a:spcAft>
                <a:spcPct val="0"/>
              </a:spcAft>
              <a:buClrTx/>
              <a:buSzPct val="70000"/>
              <a:buFont typeface="Wingdings" charset="2"/>
              <a:buChar char="§"/>
              <a:defRPr/>
            </a:pPr>
            <a:r>
              <a:rPr lang="en-US" sz="2200" kern="0" dirty="0">
                <a:solidFill>
                  <a:srgbClr val="000000"/>
                </a:solidFill>
                <a:latin typeface="Palatino" pitchFamily="2" charset="77"/>
                <a:ea typeface="Palatino" pitchFamily="2" charset="77"/>
                <a:cs typeface="Trebuchet MS"/>
              </a:rPr>
              <a:t>Age effect across three conditions?</a:t>
            </a:r>
            <a:endParaRPr lang="en-US" sz="2400" kern="0" dirty="0">
              <a:solidFill>
                <a:srgbClr val="000000"/>
              </a:solidFill>
              <a:latin typeface="Palatino" pitchFamily="2" charset="77"/>
              <a:ea typeface="Palatino" pitchFamily="2" charset="77"/>
              <a:cs typeface="Trebuchet M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0" y="0"/>
            <a:ext cx="9144000" cy="78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u="sng" dirty="0">
                <a:solidFill>
                  <a:srgbClr val="0000FF"/>
                </a:solidFill>
              </a:rPr>
              <a:t>Example</a:t>
            </a:r>
            <a:r>
              <a:rPr lang="en-US" sz="3200" dirty="0"/>
              <a:t>: 2 </a:t>
            </a:r>
            <a:r>
              <a:rPr lang="en-US" sz="3200" dirty="0">
                <a:solidFill>
                  <a:srgbClr val="212745"/>
                </a:solidFill>
              </a:rPr>
              <a:t>× </a:t>
            </a:r>
            <a:r>
              <a:rPr lang="en-US" sz="3200" dirty="0"/>
              <a:t>3 Mixed ANCOVA</a:t>
            </a:r>
            <a:endParaRPr lang="en-US" sz="3200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24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655638"/>
            <a:ext cx="9144000" cy="5821362"/>
          </a:xfrm>
        </p:spPr>
        <p:txBody>
          <a:bodyPr>
            <a:normAutofit/>
          </a:bodyPr>
          <a:lstStyle/>
          <a:p>
            <a:pPr marL="233363" indent="-34290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buFont typeface="Courier New"/>
              <a:buChar char="o"/>
              <a:defRPr/>
            </a:pPr>
            <a:r>
              <a:rPr lang="en-US" sz="1800" kern="0" dirty="0">
                <a:solidFill>
                  <a:schemeClr val="tx1"/>
                </a:solidFill>
                <a:ea typeface="Dotum" charset="0"/>
                <a:cs typeface="Trebuchet MS"/>
              </a:rPr>
              <a:t>Factor A (</a:t>
            </a:r>
            <a:r>
              <a:rPr lang="en-US" sz="1800" kern="0" dirty="0">
                <a:solidFill>
                  <a:srgbClr val="0000FF"/>
                </a:solidFill>
                <a:ea typeface="Dotum" charset="0"/>
                <a:cs typeface="Trebuchet MS"/>
              </a:rPr>
              <a:t>Group</a:t>
            </a:r>
            <a:r>
              <a:rPr lang="en-US" sz="1800" kern="0" dirty="0">
                <a:solidFill>
                  <a:srgbClr val="000000"/>
                </a:solidFill>
                <a:ea typeface="Dotum" charset="0"/>
                <a:cs typeface="Trebuchet MS"/>
              </a:rPr>
              <a:t>): 2 levels (patient and control)</a:t>
            </a:r>
          </a:p>
          <a:p>
            <a:pPr marL="233363" indent="-34290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buFont typeface="Courier New"/>
              <a:buChar char="o"/>
              <a:defRPr/>
            </a:pPr>
            <a:r>
              <a:rPr lang="en-US" sz="1800" kern="0" dirty="0">
                <a:solidFill>
                  <a:schemeClr val="tx1"/>
                </a:solidFill>
                <a:ea typeface="Dotum" charset="0"/>
                <a:cs typeface="Trebuchet MS"/>
              </a:rPr>
              <a:t>Factor B (</a:t>
            </a:r>
            <a:r>
              <a:rPr lang="en-US" sz="1800" kern="0" dirty="0">
                <a:solidFill>
                  <a:srgbClr val="0000FF"/>
                </a:solidFill>
                <a:ea typeface="Dotum" charset="0"/>
                <a:cs typeface="Trebuchet MS"/>
              </a:rPr>
              <a:t>Condition</a:t>
            </a:r>
            <a:r>
              <a:rPr lang="en-US" sz="1800" kern="0" dirty="0">
                <a:solidFill>
                  <a:srgbClr val="000000"/>
                </a:solidFill>
                <a:ea typeface="Dotum" charset="0"/>
                <a:cs typeface="Trebuchet MS"/>
              </a:rPr>
              <a:t>): 3 levels (</a:t>
            </a:r>
            <a:r>
              <a:rPr lang="en-US" sz="1800" kern="0" dirty="0" err="1">
                <a:solidFill>
                  <a:srgbClr val="000000"/>
                </a:solidFill>
                <a:ea typeface="Dotum" charset="0"/>
                <a:cs typeface="Trebuchet MS"/>
              </a:rPr>
              <a:t>pos</a:t>
            </a:r>
            <a:r>
              <a:rPr lang="en-US" sz="1800" kern="0" dirty="0">
                <a:solidFill>
                  <a:srgbClr val="000000"/>
                </a:solidFill>
                <a:ea typeface="Dotum" charset="0"/>
                <a:cs typeface="Trebuchet MS"/>
              </a:rPr>
              <a:t>, </a:t>
            </a:r>
            <a:r>
              <a:rPr lang="en-US" sz="1800" kern="0" dirty="0" err="1">
                <a:solidFill>
                  <a:srgbClr val="000000"/>
                </a:solidFill>
                <a:ea typeface="Dotum" charset="0"/>
                <a:cs typeface="Trebuchet MS"/>
              </a:rPr>
              <a:t>neg</a:t>
            </a:r>
            <a:r>
              <a:rPr lang="en-US" sz="1800" kern="0" dirty="0">
                <a:solidFill>
                  <a:srgbClr val="000000"/>
                </a:solidFill>
                <a:ea typeface="Dotum" charset="0"/>
                <a:cs typeface="Trebuchet MS"/>
              </a:rPr>
              <a:t>, </a:t>
            </a:r>
            <a:r>
              <a:rPr lang="en-US" sz="1800" kern="0" dirty="0" err="1">
                <a:solidFill>
                  <a:srgbClr val="000000"/>
                </a:solidFill>
                <a:ea typeface="Dotum" charset="0"/>
                <a:cs typeface="Trebuchet MS"/>
              </a:rPr>
              <a:t>neu</a:t>
            </a:r>
            <a:r>
              <a:rPr lang="en-US" sz="1800" kern="0" dirty="0">
                <a:solidFill>
                  <a:srgbClr val="000000"/>
                </a:solidFill>
                <a:ea typeface="Dotum" charset="0"/>
                <a:cs typeface="Trebuchet MS"/>
              </a:rPr>
              <a:t>)</a:t>
            </a:r>
          </a:p>
          <a:p>
            <a:pPr marL="233363" indent="-34290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buFont typeface="Courier New"/>
              <a:buChar char="o"/>
              <a:defRPr/>
            </a:pPr>
            <a:r>
              <a:rPr lang="en-US" sz="1800" kern="0" dirty="0">
                <a:solidFill>
                  <a:schemeClr val="tx1"/>
                </a:solidFill>
                <a:ea typeface="Dotum" charset="0"/>
                <a:cs typeface="Trebuchet MS"/>
              </a:rPr>
              <a:t>Factor S (</a:t>
            </a:r>
            <a:r>
              <a:rPr lang="en-US" sz="1800" kern="0" dirty="0">
                <a:solidFill>
                  <a:srgbClr val="0000FF"/>
                </a:solidFill>
                <a:ea typeface="Dotum" charset="0"/>
                <a:cs typeface="Trebuchet MS"/>
              </a:rPr>
              <a:t>Subject</a:t>
            </a:r>
            <a:r>
              <a:rPr lang="en-US" sz="1800" kern="0" dirty="0">
                <a:solidFill>
                  <a:srgbClr val="000000"/>
                </a:solidFill>
                <a:ea typeface="Dotum" charset="0"/>
                <a:cs typeface="Trebuchet MS"/>
              </a:rPr>
              <a:t>): 15 ASD children and 15 healthy controls</a:t>
            </a:r>
          </a:p>
          <a:p>
            <a:pPr marL="233363" indent="-34290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buFont typeface="Courier New"/>
              <a:buChar char="o"/>
              <a:defRPr/>
            </a:pPr>
            <a:r>
              <a:rPr lang="en-US" sz="1800" kern="0" dirty="0">
                <a:solidFill>
                  <a:srgbClr val="000000"/>
                </a:solidFill>
                <a:ea typeface="Dotum" charset="0"/>
                <a:cs typeface="Trebuchet MS"/>
              </a:rPr>
              <a:t>Covariate (</a:t>
            </a:r>
            <a:r>
              <a:rPr lang="en-US" sz="1800" kern="0" dirty="0">
                <a:solidFill>
                  <a:srgbClr val="0000FF"/>
                </a:solidFill>
                <a:ea typeface="Dotum" charset="0"/>
                <a:cs typeface="Trebuchet MS"/>
              </a:rPr>
              <a:t>Age</a:t>
            </a:r>
            <a:r>
              <a:rPr lang="en-US" sz="1800" kern="0" dirty="0">
                <a:solidFill>
                  <a:schemeClr val="tx1"/>
                </a:solidFill>
                <a:ea typeface="Dotum" charset="0"/>
                <a:cs typeface="Trebuchet MS"/>
              </a:rPr>
              <a:t>): </a:t>
            </a:r>
            <a:r>
              <a:rPr lang="en-US" sz="1800" b="1" kern="0" dirty="0">
                <a:solidFill>
                  <a:srgbClr val="FF0000"/>
                </a:solidFill>
                <a:ea typeface="Dotum" charset="0"/>
                <a:cs typeface="Trebuchet MS"/>
              </a:rPr>
              <a:t>cannot</a:t>
            </a:r>
            <a:r>
              <a:rPr lang="en-US" sz="1800" kern="0" dirty="0">
                <a:solidFill>
                  <a:srgbClr val="000000"/>
                </a:solidFill>
                <a:ea typeface="Dotum" charset="0"/>
                <a:cs typeface="Trebuchet MS"/>
              </a:rPr>
              <a:t> be modeled; </a:t>
            </a:r>
            <a:r>
              <a:rPr lang="en-US" sz="1800" b="1" kern="0" dirty="0">
                <a:solidFill>
                  <a:srgbClr val="FF0000"/>
                </a:solidFill>
                <a:ea typeface="Dotum" charset="0"/>
                <a:cs typeface="Trebuchet MS"/>
              </a:rPr>
              <a:t>no</a:t>
            </a:r>
            <a:r>
              <a:rPr lang="en-US" sz="1800" kern="0" dirty="0">
                <a:solidFill>
                  <a:srgbClr val="000000"/>
                </a:solidFill>
                <a:ea typeface="Dotum" charset="0"/>
                <a:cs typeface="Trebuchet MS"/>
              </a:rPr>
              <a:t> correction for </a:t>
            </a:r>
            <a:r>
              <a:rPr lang="en-US" sz="1800" kern="0" dirty="0" err="1">
                <a:solidFill>
                  <a:srgbClr val="000000"/>
                </a:solidFill>
                <a:ea typeface="Dotum" charset="0"/>
                <a:cs typeface="Trebuchet MS"/>
              </a:rPr>
              <a:t>sphericity</a:t>
            </a:r>
            <a:r>
              <a:rPr lang="en-US" sz="1800" kern="0" dirty="0">
                <a:solidFill>
                  <a:srgbClr val="000000"/>
                </a:solidFill>
                <a:ea typeface="Dotum" charset="0"/>
                <a:cs typeface="Trebuchet MS"/>
              </a:rPr>
              <a:t> violation</a:t>
            </a:r>
          </a:p>
          <a:p>
            <a:pPr marL="233363" lvl="0" indent="-233363" fontAlgn="base">
              <a:lnSpc>
                <a:spcPct val="110000"/>
              </a:lnSpc>
              <a:spcAft>
                <a:spcPct val="0"/>
              </a:spcAft>
              <a:buClrTx/>
              <a:buFont typeface="Helvetica" charset="0"/>
              <a:buChar char="•"/>
              <a:defRPr/>
            </a:pPr>
            <a:endParaRPr lang="en-US" sz="2400" kern="0" dirty="0">
              <a:solidFill>
                <a:srgbClr val="000000"/>
              </a:solidFill>
              <a:latin typeface="Trebuchet MS"/>
              <a:ea typeface="Dotum" charset="0"/>
              <a:cs typeface="Trebuchet M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0" y="0"/>
            <a:ext cx="9144000" cy="78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u="sng" dirty="0">
                <a:solidFill>
                  <a:srgbClr val="0000FF"/>
                </a:solidFill>
              </a:rPr>
              <a:t>Classical ANOVA</a:t>
            </a:r>
            <a:r>
              <a:rPr lang="en-US" sz="3200" dirty="0"/>
              <a:t>: 2 </a:t>
            </a:r>
            <a:r>
              <a:rPr lang="en-US" sz="3200" dirty="0">
                <a:solidFill>
                  <a:srgbClr val="212745"/>
                </a:solidFill>
              </a:rPr>
              <a:t>× </a:t>
            </a:r>
            <a:r>
              <a:rPr lang="en-US" sz="3200" dirty="0"/>
              <a:t>3 Mixed ANOVA</a:t>
            </a:r>
            <a:endParaRPr lang="en-US" sz="3200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FstatROI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93" y="2192622"/>
            <a:ext cx="7119117" cy="46653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51222" y="2384779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Different </a:t>
            </a:r>
          </a:p>
          <a:p>
            <a:r>
              <a:rPr lang="en-US" b="1" dirty="0">
                <a:solidFill>
                  <a:srgbClr val="0000FF"/>
                </a:solidFill>
              </a:rPr>
              <a:t>denominator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465317" y="2524917"/>
            <a:ext cx="1785906" cy="0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rame 6"/>
          <p:cNvSpPr/>
          <p:nvPr/>
        </p:nvSpPr>
        <p:spPr>
          <a:xfrm>
            <a:off x="6251223" y="2384778"/>
            <a:ext cx="1569660" cy="646331"/>
          </a:xfrm>
          <a:prstGeom prst="frame">
            <a:avLst>
              <a:gd name="adj1" fmla="val 1748"/>
            </a:avLst>
          </a:prstGeom>
          <a:solidFill>
            <a:srgbClr val="FF0000"/>
          </a:solidFill>
          <a:ln w="635">
            <a:solidFill>
              <a:srgbClr val="0000FF">
                <a:alpha val="0"/>
              </a:srgb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/>
            <a:endParaRPr lang="en-US" dirty="0">
              <a:ln w="3175" cmpd="sng">
                <a:solidFill>
                  <a:schemeClr val="tx1"/>
                </a:solidFill>
                <a:prstDash val="dot"/>
              </a:ln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617719" y="2648985"/>
            <a:ext cx="1633503" cy="314055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189056" y="2754111"/>
            <a:ext cx="1062166" cy="604909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rame 9">
            <a:extLst>
              <a:ext uri="{FF2B5EF4-FFF2-40B4-BE49-F238E27FC236}">
                <a16:creationId xmlns:a16="http://schemas.microsoft.com/office/drawing/2014/main" id="{FE27D622-0DE5-F440-9451-92F8530C1B33}"/>
              </a:ext>
            </a:extLst>
          </p:cNvPr>
          <p:cNvSpPr/>
          <p:nvPr/>
        </p:nvSpPr>
        <p:spPr>
          <a:xfrm>
            <a:off x="5090251" y="3618678"/>
            <a:ext cx="3151156" cy="901696"/>
          </a:xfrm>
          <a:prstGeom prst="frame">
            <a:avLst>
              <a:gd name="adj1" fmla="val 1748"/>
            </a:avLst>
          </a:prstGeom>
          <a:solidFill>
            <a:srgbClr val="FF0000"/>
          </a:solidFill>
          <a:ln w="635">
            <a:solidFill>
              <a:srgbClr val="0000FF">
                <a:alpha val="0"/>
              </a:srgb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/>
            <a:r>
              <a:rPr lang="en-US" dirty="0">
                <a:ln w="3175" cmpd="sng">
                  <a:solidFill>
                    <a:schemeClr val="tx1"/>
                  </a:solidFill>
                  <a:prstDash val="dot"/>
                </a:ln>
                <a:solidFill>
                  <a:srgbClr val="FF0000"/>
                </a:solidFill>
              </a:rPr>
              <a:t>3dANOVA3 –type 5 (equal # of subjects across groups) </a:t>
            </a:r>
          </a:p>
        </p:txBody>
      </p:sp>
    </p:spTree>
    <p:extLst>
      <p:ext uri="{BB962C8B-B14F-4D97-AF65-F5344CB8AC3E}">
        <p14:creationId xmlns:p14="http://schemas.microsoft.com/office/powerpoint/2010/main" val="416354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579438"/>
            <a:ext cx="9144000" cy="5897562"/>
          </a:xfrm>
        </p:spPr>
        <p:txBody>
          <a:bodyPr>
            <a:normAutofit/>
          </a:bodyPr>
          <a:lstStyle/>
          <a:p>
            <a:pPr marL="285750" lvl="0" indent="-28575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buFont typeface="Courier New"/>
              <a:buChar char="o"/>
              <a:defRPr/>
            </a:pPr>
            <a:r>
              <a:rPr lang="en-US" sz="1800" kern="0" dirty="0">
                <a:solidFill>
                  <a:srgbClr val="0000FF"/>
                </a:solidFill>
                <a:latin typeface="Trebuchet MS"/>
                <a:ea typeface="Dotum" charset="0"/>
                <a:cs typeface="Trebuchet MS"/>
              </a:rPr>
              <a:t>Group</a:t>
            </a:r>
            <a:r>
              <a:rPr lang="en-US" sz="1800" kern="0" dirty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: 2 levels (patient and control)</a:t>
            </a:r>
          </a:p>
          <a:p>
            <a:pPr marL="285750" lvl="0" indent="-28575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buFont typeface="Courier New"/>
              <a:buChar char="o"/>
              <a:defRPr/>
            </a:pPr>
            <a:r>
              <a:rPr lang="en-US" sz="1800" kern="0" dirty="0">
                <a:solidFill>
                  <a:srgbClr val="0000FF"/>
                </a:solidFill>
                <a:latin typeface="Trebuchet MS"/>
                <a:ea typeface="Dotum" charset="0"/>
                <a:cs typeface="Trebuchet MS"/>
              </a:rPr>
              <a:t>Condition</a:t>
            </a:r>
            <a:r>
              <a:rPr lang="en-US" sz="1800" kern="0" dirty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: 3 levels (</a:t>
            </a:r>
            <a:r>
              <a:rPr lang="en-US" sz="1800" kern="0" dirty="0" err="1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pos</a:t>
            </a:r>
            <a:r>
              <a:rPr lang="en-US" sz="1800" kern="0" dirty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, </a:t>
            </a:r>
            <a:r>
              <a:rPr lang="en-US" sz="1800" kern="0" dirty="0" err="1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neg</a:t>
            </a:r>
            <a:r>
              <a:rPr lang="en-US" sz="1800" kern="0" dirty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, </a:t>
            </a:r>
            <a:r>
              <a:rPr lang="en-US" sz="1800" kern="0" dirty="0" err="1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neu</a:t>
            </a:r>
            <a:r>
              <a:rPr lang="en-US" sz="1800" kern="0" dirty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)</a:t>
            </a:r>
          </a:p>
          <a:p>
            <a:pPr marL="285750" lvl="0" indent="-28575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buFont typeface="Courier New"/>
              <a:buChar char="o"/>
              <a:defRPr/>
            </a:pPr>
            <a:r>
              <a:rPr lang="en-US" sz="1800" kern="0" dirty="0">
                <a:solidFill>
                  <a:srgbClr val="0000FF"/>
                </a:solidFill>
                <a:latin typeface="Trebuchet MS"/>
                <a:ea typeface="Dotum" charset="0"/>
                <a:cs typeface="Trebuchet MS"/>
              </a:rPr>
              <a:t>Subject</a:t>
            </a:r>
            <a:r>
              <a:rPr lang="en-US" sz="1800" kern="0" dirty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: 3 ASD children and 3 healthy controls</a:t>
            </a:r>
          </a:p>
          <a:p>
            <a:pPr marL="233363" lvl="0" indent="-233363" fontAlgn="base">
              <a:lnSpc>
                <a:spcPct val="110000"/>
              </a:lnSpc>
              <a:spcAft>
                <a:spcPct val="0"/>
              </a:spcAft>
              <a:buClrTx/>
              <a:buFont typeface="Helvetica" charset="0"/>
              <a:buChar char="•"/>
              <a:defRPr/>
            </a:pPr>
            <a:endParaRPr lang="en-US" sz="2400" kern="0" dirty="0">
              <a:solidFill>
                <a:srgbClr val="000000"/>
              </a:solidFill>
              <a:latin typeface="Trebuchet MS"/>
              <a:ea typeface="Dotum" charset="0"/>
              <a:cs typeface="Trebuchet M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0" y="0"/>
            <a:ext cx="9144000" cy="579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F14124">
                  <a:lumMod val="75000"/>
                </a:srgbClr>
              </a:buClr>
            </a:pPr>
            <a:r>
              <a:rPr lang="en-US" sz="3200" u="sng" dirty="0" err="1">
                <a:solidFill>
                  <a:srgbClr val="0000FF"/>
                </a:solidFill>
                <a:latin typeface="Trebuchet MS"/>
              </a:rPr>
              <a:t>Univariate</a:t>
            </a:r>
            <a:r>
              <a:rPr lang="en-US" sz="3200" u="sng" dirty="0">
                <a:solidFill>
                  <a:srgbClr val="0000FF"/>
                </a:solidFill>
                <a:latin typeface="Trebuchet MS"/>
              </a:rPr>
              <a:t> GLM</a:t>
            </a:r>
            <a:r>
              <a:rPr lang="en-US" sz="3200" dirty="0">
                <a:solidFill>
                  <a:srgbClr val="212745"/>
                </a:solidFill>
                <a:latin typeface="Trebuchet MS"/>
              </a:rPr>
              <a:t>: 2 x 3 mixed ANOVA</a:t>
            </a:r>
            <a:endParaRPr lang="en-US" sz="3200" dirty="0">
              <a:solidFill>
                <a:srgbClr val="212745"/>
              </a:solidFill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GLMeqROI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1" y="1726110"/>
            <a:ext cx="8493760" cy="50289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51066" y="578587"/>
            <a:ext cx="4092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Difficult to incorporate covariates </a:t>
            </a:r>
          </a:p>
          <a:p>
            <a:pPr marL="285750" indent="-285750">
              <a:buFontTx/>
              <a:buChar char="•"/>
            </a:pPr>
            <a:r>
              <a:rPr lang="en-US" dirty="0">
                <a:solidFill>
                  <a:srgbClr val="0000FF"/>
                </a:solidFill>
              </a:rPr>
              <a:t>Broken </a:t>
            </a:r>
            <a:r>
              <a:rPr lang="en-US" dirty="0" err="1">
                <a:solidFill>
                  <a:srgbClr val="0000FF"/>
                </a:solidFill>
              </a:rPr>
              <a:t>orthogonality</a:t>
            </a:r>
            <a:r>
              <a:rPr lang="en-US" dirty="0">
                <a:solidFill>
                  <a:srgbClr val="0000FF"/>
                </a:solidFill>
              </a:rPr>
              <a:t> of matrix</a:t>
            </a:r>
          </a:p>
          <a:p>
            <a:r>
              <a:rPr lang="en-US" dirty="0">
                <a:solidFill>
                  <a:srgbClr val="FF0000"/>
                </a:solidFill>
              </a:rPr>
              <a:t>No correction for </a:t>
            </a:r>
            <a:r>
              <a:rPr lang="en-US" dirty="0" err="1">
                <a:solidFill>
                  <a:srgbClr val="FF0000"/>
                </a:solidFill>
              </a:rPr>
              <a:t>sphericity</a:t>
            </a:r>
            <a:r>
              <a:rPr lang="en-US" dirty="0">
                <a:solidFill>
                  <a:srgbClr val="FF0000"/>
                </a:solidFill>
              </a:rPr>
              <a:t> violation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65915" y="3886200"/>
            <a:ext cx="7694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i="1" dirty="0">
                <a:solidFill>
                  <a:srgbClr val="FFB37A"/>
                </a:solidFill>
              </a:rPr>
              <a:t>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3807" y="3861137"/>
            <a:ext cx="7697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i="1" dirty="0">
                <a:solidFill>
                  <a:srgbClr val="FFB37A"/>
                </a:solidFill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67600" y="3733800"/>
            <a:ext cx="7453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i="1" dirty="0">
                <a:solidFill>
                  <a:srgbClr val="FFB37A"/>
                </a:solidFill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9600" y="3733800"/>
            <a:ext cx="7697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i="1" dirty="0">
                <a:solidFill>
                  <a:srgbClr val="FFB37A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04996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650875"/>
            <a:ext cx="9144000" cy="6207125"/>
          </a:xfrm>
        </p:spPr>
        <p:txBody>
          <a:bodyPr>
            <a:normAutofit/>
          </a:bodyPr>
          <a:lstStyle/>
          <a:p>
            <a:pPr marL="0" lvl="0" indent="0">
              <a:lnSpc>
                <a:spcPct val="110000"/>
              </a:lnSpc>
              <a:buSzPct val="100000"/>
              <a:buNone/>
              <a:defRPr/>
            </a:pPr>
            <a:r>
              <a:rPr lang="en-US" sz="2200" dirty="0">
                <a:solidFill>
                  <a:srgbClr val="FF161C"/>
                </a:solidFill>
                <a:ea typeface="Dotum" charset="0"/>
                <a:cs typeface="Trebuchet MS"/>
              </a:rPr>
              <a:t>  </a:t>
            </a:r>
            <a:r>
              <a:rPr lang="en-US" sz="2200" dirty="0">
                <a:ea typeface="Dotum" charset="0"/>
                <a:cs typeface="Trebuchet MS"/>
              </a:rPr>
              <a:t>T</a:t>
            </a:r>
            <a:r>
              <a:rPr lang="en-US" sz="2400" dirty="0">
                <a:solidFill>
                  <a:srgbClr val="000000"/>
                </a:solidFill>
                <a:ea typeface="Dotum" charset="0"/>
                <a:cs typeface="Trebuchet MS"/>
              </a:rPr>
              <a:t>wo-way 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ea typeface="Dotum" charset="0"/>
                <a:cs typeface="Trebuchet MS"/>
              </a:rPr>
              <a:t>mixed</a:t>
            </a:r>
            <a:r>
              <a:rPr lang="en-US" sz="2400" dirty="0">
                <a:solidFill>
                  <a:srgbClr val="000000"/>
                </a:solidFill>
                <a:ea typeface="Dotum" charset="0"/>
                <a:cs typeface="Trebuchet MS"/>
              </a:rPr>
              <a:t>  ANOVA</a:t>
            </a:r>
            <a:endParaRPr lang="en-US" sz="2200" dirty="0">
              <a:solidFill>
                <a:srgbClr val="FF161C"/>
              </a:solidFill>
              <a:ea typeface="Dotum" charset="0"/>
              <a:cs typeface="Trebuchet MS"/>
            </a:endParaRPr>
          </a:p>
          <a:p>
            <a:pPr marL="0" indent="0">
              <a:lnSpc>
                <a:spcPct val="110000"/>
              </a:lnSpc>
              <a:buSzPct val="100000"/>
              <a:buNone/>
              <a:defRPr/>
            </a:pPr>
            <a:r>
              <a:rPr lang="en-US" sz="2200" dirty="0">
                <a:solidFill>
                  <a:srgbClr val="FF161C"/>
                </a:solidFill>
                <a:ea typeface="Dotum" charset="0"/>
                <a:cs typeface="Trebuchet MS"/>
              </a:rPr>
              <a:t>    Between-subjects</a:t>
            </a:r>
            <a:r>
              <a:rPr lang="en-US" sz="2200" dirty="0">
                <a:ea typeface="Dotum" charset="0"/>
                <a:cs typeface="Trebuchet MS"/>
              </a:rPr>
              <a:t> Factor A (</a:t>
            </a:r>
            <a:r>
              <a:rPr lang="en-US" sz="2200" dirty="0">
                <a:solidFill>
                  <a:srgbClr val="0000FF"/>
                </a:solidFill>
                <a:ea typeface="Dotum" charset="0"/>
                <a:cs typeface="Trebuchet MS"/>
              </a:rPr>
              <a:t>Group</a:t>
            </a:r>
            <a:r>
              <a:rPr lang="en-US" sz="2200" dirty="0">
                <a:solidFill>
                  <a:srgbClr val="000000"/>
                </a:solidFill>
                <a:ea typeface="Dotum" charset="0"/>
                <a:cs typeface="Trebuchet MS"/>
              </a:rPr>
              <a:t>): 2 levels (patient, control)</a:t>
            </a:r>
          </a:p>
          <a:p>
            <a:pPr marL="0" indent="0">
              <a:lnSpc>
                <a:spcPct val="110000"/>
              </a:lnSpc>
              <a:buSzPct val="100000"/>
              <a:buNone/>
              <a:defRPr/>
            </a:pPr>
            <a:r>
              <a:rPr lang="en-US" sz="2200" dirty="0">
                <a:ea typeface="Dotum" charset="0"/>
                <a:cs typeface="Trebuchet MS"/>
              </a:rPr>
              <a:t>     </a:t>
            </a:r>
            <a:r>
              <a:rPr lang="en-US" sz="2200" dirty="0">
                <a:solidFill>
                  <a:srgbClr val="FF161C"/>
                </a:solidFill>
                <a:ea typeface="Dotum" charset="0"/>
                <a:cs typeface="Trebuchet MS"/>
              </a:rPr>
              <a:t>Within-subject</a:t>
            </a:r>
            <a:r>
              <a:rPr lang="en-US" sz="2200" dirty="0">
                <a:ea typeface="Dotum" charset="0"/>
                <a:cs typeface="Trebuchet MS"/>
              </a:rPr>
              <a:t> Factor B (</a:t>
            </a:r>
            <a:r>
              <a:rPr lang="en-US" sz="2200" dirty="0">
                <a:solidFill>
                  <a:srgbClr val="0000FF"/>
                </a:solidFill>
                <a:ea typeface="Dotum" charset="0"/>
                <a:cs typeface="Trebuchet MS"/>
              </a:rPr>
              <a:t>Condition</a:t>
            </a:r>
            <a:r>
              <a:rPr lang="en-US" sz="2200" dirty="0">
                <a:solidFill>
                  <a:srgbClr val="000000"/>
                </a:solidFill>
                <a:ea typeface="Dotum" charset="0"/>
                <a:cs typeface="Trebuchet MS"/>
              </a:rPr>
              <a:t>): 3 levels (</a:t>
            </a:r>
            <a:r>
              <a:rPr lang="en-US" sz="2200" dirty="0" err="1">
                <a:solidFill>
                  <a:srgbClr val="000000"/>
                </a:solidFill>
                <a:ea typeface="Dotum" charset="0"/>
                <a:cs typeface="Trebuchet MS"/>
              </a:rPr>
              <a:t>pos</a:t>
            </a:r>
            <a:r>
              <a:rPr lang="en-US" sz="2200" dirty="0">
                <a:solidFill>
                  <a:srgbClr val="000000"/>
                </a:solidFill>
                <a:ea typeface="Dotum" charset="0"/>
                <a:cs typeface="Trebuchet MS"/>
              </a:rPr>
              <a:t>, neg, </a:t>
            </a:r>
            <a:r>
              <a:rPr lang="en-US" sz="2200" dirty="0" err="1">
                <a:solidFill>
                  <a:srgbClr val="000000"/>
                </a:solidFill>
                <a:ea typeface="Dotum" charset="0"/>
                <a:cs typeface="Trebuchet MS"/>
              </a:rPr>
              <a:t>neu</a:t>
            </a:r>
            <a:r>
              <a:rPr lang="en-US" sz="2200" dirty="0">
                <a:solidFill>
                  <a:srgbClr val="000000"/>
                </a:solidFill>
                <a:ea typeface="Dotum" charset="0"/>
                <a:cs typeface="Trebuchet MS"/>
              </a:rPr>
              <a:t>)</a:t>
            </a:r>
          </a:p>
          <a:p>
            <a:pPr marL="0" indent="0">
              <a:lnSpc>
                <a:spcPct val="110000"/>
              </a:lnSpc>
              <a:buSzPct val="100000"/>
              <a:buNone/>
              <a:defRPr/>
            </a:pPr>
            <a:r>
              <a:rPr lang="en-US" sz="2200" dirty="0">
                <a:solidFill>
                  <a:srgbClr val="000000"/>
                </a:solidFill>
                <a:ea typeface="Dotum" charset="0"/>
                <a:cs typeface="Trebuchet MS"/>
              </a:rPr>
              <a:t>     1)  Omnibus tests    </a:t>
            </a:r>
          </a:p>
          <a:p>
            <a:pPr marL="0" lvl="0" indent="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buNone/>
              <a:defRPr/>
            </a:pPr>
            <a:r>
              <a:rPr lang="en-US" sz="2400" kern="0" dirty="0">
                <a:solidFill>
                  <a:srgbClr val="000000"/>
                </a:solidFill>
                <a:ea typeface="Dotum" charset="0"/>
                <a:cs typeface="Trebuchet MS"/>
              </a:rPr>
              <a:t>     </a:t>
            </a:r>
          </a:p>
          <a:p>
            <a:pPr marL="0" lvl="0" indent="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buNone/>
              <a:defRPr/>
            </a:pPr>
            <a:endParaRPr lang="en-US" sz="2400" dirty="0">
              <a:solidFill>
                <a:srgbClr val="000000"/>
              </a:solidFill>
              <a:ea typeface="Dotum" charset="0"/>
              <a:cs typeface="Trebuchet MS"/>
            </a:endParaRPr>
          </a:p>
          <a:p>
            <a:pPr marL="0" lvl="0" indent="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buNone/>
              <a:defRPr/>
            </a:pPr>
            <a:endParaRPr lang="en-US" sz="2400" kern="0" dirty="0">
              <a:solidFill>
                <a:srgbClr val="000000"/>
              </a:solidFill>
              <a:ea typeface="Dotum" charset="0"/>
              <a:cs typeface="Trebuchet MS"/>
            </a:endParaRPr>
          </a:p>
          <a:p>
            <a:pPr marL="0" lvl="0" indent="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buNone/>
              <a:defRPr/>
            </a:pPr>
            <a:endParaRPr lang="en-US" sz="2400" dirty="0">
              <a:solidFill>
                <a:srgbClr val="000000"/>
              </a:solidFill>
              <a:ea typeface="Dotum" charset="0"/>
              <a:cs typeface="Trebuchet MS"/>
            </a:endParaRPr>
          </a:p>
          <a:p>
            <a:pPr marL="0" lvl="0" indent="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buNone/>
              <a:defRPr/>
            </a:pPr>
            <a:r>
              <a:rPr lang="en-US" sz="2400" kern="0" dirty="0">
                <a:solidFill>
                  <a:srgbClr val="000000"/>
                </a:solidFill>
                <a:ea typeface="Dotum" charset="0"/>
                <a:cs typeface="Trebuchet MS"/>
              </a:rPr>
              <a:t>    </a:t>
            </a:r>
            <a:r>
              <a:rPr lang="en-US" sz="2200" kern="0" dirty="0">
                <a:solidFill>
                  <a:srgbClr val="000000"/>
                </a:solidFill>
                <a:ea typeface="Dotum" charset="0"/>
                <a:cs typeface="Trebuchet MS"/>
              </a:rPr>
              <a:t> 2) Post hoc tests (contrasts)</a:t>
            </a:r>
          </a:p>
          <a:p>
            <a:pPr marL="0" lvl="0" indent="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buNone/>
              <a:defRPr/>
            </a:pPr>
            <a:r>
              <a:rPr lang="en-US" sz="2400" dirty="0">
                <a:solidFill>
                  <a:srgbClr val="000000"/>
                </a:solidFill>
                <a:ea typeface="Dotum" charset="0"/>
                <a:cs typeface="Trebuchet MS"/>
              </a:rPr>
              <a:t>     </a:t>
            </a:r>
            <a:r>
              <a:rPr lang="en-US" sz="2000" dirty="0">
                <a:solidFill>
                  <a:srgbClr val="000000"/>
                </a:solidFill>
                <a:ea typeface="Dotum" charset="0"/>
                <a:cs typeface="Trebuchet MS"/>
              </a:rPr>
              <a:t>- </a:t>
            </a:r>
            <a:r>
              <a:rPr lang="en-US" sz="2000" b="1" dirty="0">
                <a:solidFill>
                  <a:srgbClr val="FF0000"/>
                </a:solidFill>
                <a:ea typeface="Dotum" charset="0"/>
                <a:cs typeface="Trebuchet MS"/>
              </a:rPr>
              <a:t>Incorrect</a:t>
            </a:r>
            <a:r>
              <a:rPr lang="en-US" sz="2000" dirty="0">
                <a:solidFill>
                  <a:srgbClr val="FF0000"/>
                </a:solidFill>
                <a:ea typeface="Dotum" charset="0"/>
                <a:cs typeface="Trebuchet MS"/>
              </a:rPr>
              <a:t> </a:t>
            </a:r>
            <a:r>
              <a:rPr lang="en-US" sz="2000" i="1" dirty="0">
                <a:solidFill>
                  <a:srgbClr val="000000"/>
                </a:solidFill>
                <a:ea typeface="Dotum" charset="0"/>
                <a:cs typeface="Trebuchet MS"/>
              </a:rPr>
              <a:t>t</a:t>
            </a:r>
            <a:r>
              <a:rPr lang="en-US" sz="2000" dirty="0">
                <a:solidFill>
                  <a:srgbClr val="000000"/>
                </a:solidFill>
                <a:ea typeface="Dotum" charset="0"/>
                <a:cs typeface="Trebuchet MS"/>
              </a:rPr>
              <a:t>-tests for factor A due to incorrect denominator</a:t>
            </a:r>
          </a:p>
          <a:p>
            <a:pPr marL="0" lvl="0" indent="0">
              <a:lnSpc>
                <a:spcPct val="110000"/>
              </a:lnSpc>
              <a:buSzPct val="100000"/>
              <a:buNone/>
              <a:defRPr/>
            </a:pPr>
            <a:r>
              <a:rPr lang="en-US" sz="2000" kern="0" dirty="0">
                <a:solidFill>
                  <a:srgbClr val="000000"/>
                </a:solidFill>
                <a:ea typeface="Dotum" charset="0"/>
                <a:cs typeface="Trebuchet MS"/>
              </a:rPr>
              <a:t>      </a:t>
            </a:r>
            <a:r>
              <a:rPr lang="en-US" sz="2000" dirty="0">
                <a:solidFill>
                  <a:srgbClr val="000000"/>
                </a:solidFill>
                <a:ea typeface="Dotum" charset="0"/>
                <a:cs typeface="Trebuchet MS"/>
              </a:rPr>
              <a:t>-</a:t>
            </a:r>
            <a:r>
              <a:rPr lang="en-US" sz="2000" kern="0" dirty="0">
                <a:solidFill>
                  <a:srgbClr val="000000"/>
                </a:solidFill>
                <a:ea typeface="Dotum" charset="0"/>
                <a:cs typeface="Trebuchet MS"/>
              </a:rPr>
              <a:t> </a:t>
            </a:r>
            <a:r>
              <a:rPr lang="en-US" sz="2000" b="1" dirty="0">
                <a:solidFill>
                  <a:srgbClr val="FF0000"/>
                </a:solidFill>
                <a:ea typeface="Dotum" charset="0"/>
                <a:cs typeface="Trebuchet MS"/>
              </a:rPr>
              <a:t>Incorrect</a:t>
            </a:r>
            <a:r>
              <a:rPr lang="en-US" sz="2000" dirty="0">
                <a:solidFill>
                  <a:srgbClr val="FF0000"/>
                </a:solidFill>
                <a:ea typeface="Dotum" charset="0"/>
                <a:cs typeface="Trebuchet MS"/>
              </a:rPr>
              <a:t> </a:t>
            </a:r>
            <a:r>
              <a:rPr lang="en-US" sz="2000" i="1" dirty="0">
                <a:solidFill>
                  <a:srgbClr val="000000"/>
                </a:solidFill>
                <a:ea typeface="Dotum" charset="0"/>
                <a:cs typeface="Trebuchet MS"/>
              </a:rPr>
              <a:t>t</a:t>
            </a:r>
            <a:r>
              <a:rPr lang="en-US" sz="2000" dirty="0">
                <a:solidFill>
                  <a:srgbClr val="000000"/>
                </a:solidFill>
                <a:ea typeface="Dotum" charset="0"/>
                <a:cs typeface="Trebuchet MS"/>
              </a:rPr>
              <a:t>-tests for factor B or interaction effect AB when weights do </a:t>
            </a:r>
          </a:p>
          <a:p>
            <a:pPr marL="0" lvl="0" indent="0">
              <a:lnSpc>
                <a:spcPct val="110000"/>
              </a:lnSpc>
              <a:buSzPct val="100000"/>
              <a:buNone/>
              <a:defRPr/>
            </a:pPr>
            <a:r>
              <a:rPr lang="en-US" sz="2000" dirty="0">
                <a:solidFill>
                  <a:srgbClr val="000000"/>
                </a:solidFill>
                <a:ea typeface="Dotum" charset="0"/>
                <a:cs typeface="Trebuchet MS"/>
              </a:rPr>
              <a:t>           not add up to 0</a:t>
            </a:r>
          </a:p>
          <a:p>
            <a:pPr marL="0" lvl="0" indent="0">
              <a:lnSpc>
                <a:spcPct val="110000"/>
              </a:lnSpc>
              <a:buSzPct val="100000"/>
              <a:buNone/>
              <a:defRPr/>
            </a:pPr>
            <a:r>
              <a:rPr lang="en-US" sz="2000" kern="0" dirty="0">
                <a:solidFill>
                  <a:srgbClr val="000000"/>
                </a:solidFill>
                <a:ea typeface="Dotum" charset="0"/>
                <a:cs typeface="Trebuchet MS"/>
              </a:rPr>
              <a:t>      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0" y="0"/>
            <a:ext cx="9144000" cy="65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u="sng" dirty="0" err="1">
                <a:solidFill>
                  <a:srgbClr val="0000FF"/>
                </a:solidFill>
              </a:rPr>
              <a:t>Univariate</a:t>
            </a:r>
            <a:r>
              <a:rPr lang="en-US" sz="3200" u="sng" dirty="0">
                <a:solidFill>
                  <a:srgbClr val="0000FF"/>
                </a:solidFill>
              </a:rPr>
              <a:t> GLM</a:t>
            </a:r>
            <a:r>
              <a:rPr lang="en-US" sz="3200" dirty="0"/>
              <a:t>: </a:t>
            </a:r>
            <a:r>
              <a:rPr lang="en-US" sz="3200" b="1" dirty="0">
                <a:solidFill>
                  <a:schemeClr val="tx1"/>
                </a:solidFill>
              </a:rPr>
              <a:t>problematic implementations</a:t>
            </a:r>
            <a:endParaRPr lang="en-US" sz="3200" b="1" dirty="0">
              <a:solidFill>
                <a:schemeClr val="tx1"/>
              </a:solidFill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Screen Shot 2017-02-14 at 2.25.23 P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508738"/>
            <a:ext cx="1981200" cy="1834662"/>
          </a:xfrm>
          <a:prstGeom prst="rect">
            <a:avLst/>
          </a:prstGeom>
        </p:spPr>
      </p:pic>
      <p:pic>
        <p:nvPicPr>
          <p:cNvPr id="3" name="Picture 2" descr="Screen Shot 2017-02-14 at 2.26.57 PM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538917"/>
            <a:ext cx="1828800" cy="17986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14727" y="2769604"/>
            <a:ext cx="1005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Correct</a:t>
            </a:r>
          </a:p>
        </p:txBody>
      </p:sp>
      <p:cxnSp>
        <p:nvCxnSpPr>
          <p:cNvPr id="11" name="Straight Arrow Connector 10"/>
          <p:cNvCxnSpPr>
            <a:cxnSpLocks/>
            <a:stCxn id="5" idx="1"/>
          </p:cNvCxnSpPr>
          <p:nvPr/>
        </p:nvCxnSpPr>
        <p:spPr>
          <a:xfrm flipH="1">
            <a:off x="3124200" y="2954270"/>
            <a:ext cx="876300" cy="11668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000500" y="2769604"/>
            <a:ext cx="1143000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Arrow Connector 14"/>
          <p:cNvCxnSpPr>
            <a:cxnSpLocks/>
            <a:stCxn id="16" idx="1"/>
          </p:cNvCxnSpPr>
          <p:nvPr/>
        </p:nvCxnSpPr>
        <p:spPr>
          <a:xfrm flipH="1" flipV="1">
            <a:off x="6705600" y="2977607"/>
            <a:ext cx="895350" cy="33432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00950" y="2820539"/>
            <a:ext cx="12954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161C"/>
                </a:solidFill>
              </a:rPr>
              <a:t>Incorrect</a:t>
            </a:r>
          </a:p>
        </p:txBody>
      </p:sp>
    </p:spTree>
    <p:extLst>
      <p:ext uri="{BB962C8B-B14F-4D97-AF65-F5344CB8AC3E}">
        <p14:creationId xmlns:p14="http://schemas.microsoft.com/office/powerpoint/2010/main" val="427217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650875"/>
            <a:ext cx="9144000" cy="620712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SzPct val="100000"/>
              <a:buNone/>
              <a:defRPr/>
            </a:pPr>
            <a:r>
              <a:rPr lang="en-US" sz="2200" dirty="0">
                <a:solidFill>
                  <a:srgbClr val="FF161C"/>
                </a:solidFill>
                <a:ea typeface="Dotum" charset="0"/>
                <a:cs typeface="Trebuchet MS"/>
              </a:rPr>
              <a:t>  </a:t>
            </a:r>
            <a:r>
              <a:rPr lang="en-US" sz="2400" dirty="0">
                <a:ea typeface="Dotum" charset="0"/>
                <a:cs typeface="Trebuchet MS"/>
              </a:rPr>
              <a:t>Two-way </a:t>
            </a:r>
            <a:r>
              <a:rPr lang="en-US" sz="2400" dirty="0">
                <a:highlight>
                  <a:srgbClr val="FFFF00"/>
                </a:highlight>
                <a:ea typeface="Dotum" charset="0"/>
                <a:cs typeface="Trebuchet MS"/>
              </a:rPr>
              <a:t>repeated-measures</a:t>
            </a:r>
            <a:r>
              <a:rPr lang="en-US" sz="2400" dirty="0">
                <a:ea typeface="Dotum" charset="0"/>
                <a:cs typeface="Trebuchet MS"/>
              </a:rPr>
              <a:t> ANOVA</a:t>
            </a:r>
          </a:p>
          <a:p>
            <a:pPr marL="0" indent="0">
              <a:lnSpc>
                <a:spcPct val="110000"/>
              </a:lnSpc>
              <a:buSzPct val="100000"/>
              <a:buNone/>
              <a:defRPr/>
            </a:pPr>
            <a:r>
              <a:rPr lang="en-US" sz="2200" dirty="0">
                <a:solidFill>
                  <a:srgbClr val="FF161C"/>
                </a:solidFill>
                <a:ea typeface="Dotum" charset="0"/>
                <a:cs typeface="Trebuchet MS"/>
              </a:rPr>
              <a:t>     Within-subjects</a:t>
            </a:r>
            <a:r>
              <a:rPr lang="en-US" sz="2200" dirty="0">
                <a:ea typeface="Dotum" charset="0"/>
                <a:cs typeface="Trebuchet MS"/>
              </a:rPr>
              <a:t> Factor A (</a:t>
            </a:r>
            <a:r>
              <a:rPr lang="en-US" sz="2200" dirty="0">
                <a:solidFill>
                  <a:srgbClr val="0000FF"/>
                </a:solidFill>
                <a:ea typeface="Dotum" charset="0"/>
                <a:cs typeface="Trebuchet MS"/>
              </a:rPr>
              <a:t>Object</a:t>
            </a:r>
            <a:r>
              <a:rPr lang="en-US" sz="2200" dirty="0">
                <a:solidFill>
                  <a:srgbClr val="000000"/>
                </a:solidFill>
                <a:ea typeface="Dotum" charset="0"/>
                <a:cs typeface="Trebuchet MS"/>
              </a:rPr>
              <a:t>): 2 levels (house, face)</a:t>
            </a:r>
          </a:p>
          <a:p>
            <a:pPr marL="0" indent="0">
              <a:lnSpc>
                <a:spcPct val="110000"/>
              </a:lnSpc>
              <a:buSzPct val="100000"/>
              <a:buNone/>
              <a:defRPr/>
            </a:pPr>
            <a:r>
              <a:rPr lang="en-US" sz="2200" dirty="0">
                <a:ea typeface="Dotum" charset="0"/>
                <a:cs typeface="Trebuchet MS"/>
              </a:rPr>
              <a:t>     </a:t>
            </a:r>
            <a:r>
              <a:rPr lang="en-US" sz="2200" dirty="0">
                <a:solidFill>
                  <a:srgbClr val="FF161C"/>
                </a:solidFill>
                <a:ea typeface="Dotum" charset="0"/>
                <a:cs typeface="Trebuchet MS"/>
              </a:rPr>
              <a:t>Within-subject</a:t>
            </a:r>
            <a:r>
              <a:rPr lang="en-US" sz="2200" dirty="0">
                <a:ea typeface="Dotum" charset="0"/>
                <a:cs typeface="Trebuchet MS"/>
              </a:rPr>
              <a:t> Factor B (</a:t>
            </a:r>
            <a:r>
              <a:rPr lang="en-US" sz="2200" dirty="0">
                <a:solidFill>
                  <a:srgbClr val="0000FF"/>
                </a:solidFill>
                <a:ea typeface="Dotum" charset="0"/>
                <a:cs typeface="Trebuchet MS"/>
              </a:rPr>
              <a:t>Condition</a:t>
            </a:r>
            <a:r>
              <a:rPr lang="en-US" sz="2200" dirty="0">
                <a:solidFill>
                  <a:srgbClr val="000000"/>
                </a:solidFill>
                <a:ea typeface="Dotum" charset="0"/>
                <a:cs typeface="Trebuchet MS"/>
              </a:rPr>
              <a:t>): 3 levels (</a:t>
            </a:r>
            <a:r>
              <a:rPr lang="en-US" sz="2200" dirty="0" err="1">
                <a:solidFill>
                  <a:srgbClr val="000000"/>
                </a:solidFill>
                <a:ea typeface="Dotum" charset="0"/>
                <a:cs typeface="Trebuchet MS"/>
              </a:rPr>
              <a:t>pos</a:t>
            </a:r>
            <a:r>
              <a:rPr lang="en-US" sz="2200" dirty="0">
                <a:solidFill>
                  <a:srgbClr val="000000"/>
                </a:solidFill>
                <a:ea typeface="Dotum" charset="0"/>
                <a:cs typeface="Trebuchet MS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a typeface="Dotum" charset="0"/>
                <a:cs typeface="Trebuchet MS"/>
              </a:rPr>
              <a:t>neg</a:t>
            </a:r>
            <a:r>
              <a:rPr lang="en-US" sz="2200" dirty="0">
                <a:solidFill>
                  <a:srgbClr val="000000"/>
                </a:solidFill>
                <a:ea typeface="Dotum" charset="0"/>
                <a:cs typeface="Trebuchet MS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a typeface="Dotum" charset="0"/>
                <a:cs typeface="Trebuchet MS"/>
              </a:rPr>
              <a:t>neu</a:t>
            </a:r>
            <a:r>
              <a:rPr lang="en-US" sz="2200" dirty="0">
                <a:solidFill>
                  <a:srgbClr val="000000"/>
                </a:solidFill>
                <a:ea typeface="Dotum" charset="0"/>
                <a:cs typeface="Trebuchet MS"/>
              </a:rPr>
              <a:t>)</a:t>
            </a:r>
          </a:p>
          <a:p>
            <a:pPr marL="0" indent="0">
              <a:lnSpc>
                <a:spcPct val="110000"/>
              </a:lnSpc>
              <a:buSzPct val="100000"/>
              <a:buNone/>
              <a:defRPr/>
            </a:pPr>
            <a:r>
              <a:rPr lang="en-US" sz="2200" dirty="0">
                <a:solidFill>
                  <a:srgbClr val="000000"/>
                </a:solidFill>
                <a:ea typeface="Dotum" charset="0"/>
                <a:cs typeface="Trebuchet MS"/>
              </a:rPr>
              <a:t>     1)  Omnibus tests    </a:t>
            </a:r>
          </a:p>
          <a:p>
            <a:pPr marL="0" lvl="0" indent="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buNone/>
              <a:defRPr/>
            </a:pPr>
            <a:r>
              <a:rPr lang="en-US" sz="2400" kern="0" dirty="0">
                <a:solidFill>
                  <a:srgbClr val="000000"/>
                </a:solidFill>
                <a:ea typeface="Dotum" charset="0"/>
                <a:cs typeface="Trebuchet MS"/>
              </a:rPr>
              <a:t>     </a:t>
            </a:r>
          </a:p>
          <a:p>
            <a:pPr marL="0" lvl="0" indent="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buNone/>
              <a:defRPr/>
            </a:pPr>
            <a:endParaRPr lang="en-US" sz="2400" dirty="0">
              <a:solidFill>
                <a:srgbClr val="000000"/>
              </a:solidFill>
              <a:ea typeface="Dotum" charset="0"/>
              <a:cs typeface="Trebuchet MS"/>
            </a:endParaRPr>
          </a:p>
          <a:p>
            <a:pPr marL="0" lvl="0" indent="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buNone/>
              <a:defRPr/>
            </a:pPr>
            <a:endParaRPr lang="en-US" sz="2400" kern="0" dirty="0">
              <a:solidFill>
                <a:srgbClr val="000000"/>
              </a:solidFill>
              <a:ea typeface="Dotum" charset="0"/>
              <a:cs typeface="Trebuchet MS"/>
            </a:endParaRPr>
          </a:p>
          <a:p>
            <a:pPr marL="0" lvl="0" indent="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buNone/>
              <a:defRPr/>
            </a:pPr>
            <a:endParaRPr lang="en-US" sz="2400" dirty="0">
              <a:solidFill>
                <a:srgbClr val="000000"/>
              </a:solidFill>
              <a:ea typeface="Dotum" charset="0"/>
              <a:cs typeface="Trebuchet MS"/>
            </a:endParaRPr>
          </a:p>
          <a:p>
            <a:pPr marL="0" lvl="0" indent="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buNone/>
              <a:defRPr/>
            </a:pPr>
            <a:r>
              <a:rPr lang="en-US" sz="2400" kern="0" dirty="0">
                <a:solidFill>
                  <a:srgbClr val="000000"/>
                </a:solidFill>
                <a:ea typeface="Dotum" charset="0"/>
                <a:cs typeface="Trebuchet MS"/>
              </a:rPr>
              <a:t>    </a:t>
            </a:r>
            <a:r>
              <a:rPr lang="en-US" sz="2200" kern="0" dirty="0">
                <a:solidFill>
                  <a:srgbClr val="000000"/>
                </a:solidFill>
                <a:ea typeface="Dotum" charset="0"/>
                <a:cs typeface="Trebuchet MS"/>
              </a:rPr>
              <a:t> 2) Post hoc tests (contrasts)</a:t>
            </a:r>
          </a:p>
          <a:p>
            <a:pPr marL="0" lvl="0" indent="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buNone/>
              <a:defRPr/>
            </a:pPr>
            <a:r>
              <a:rPr lang="en-US" sz="2400" dirty="0">
                <a:solidFill>
                  <a:srgbClr val="000000"/>
                </a:solidFill>
                <a:ea typeface="Dotum" charset="0"/>
                <a:cs typeface="Trebuchet MS"/>
              </a:rPr>
              <a:t>     </a:t>
            </a:r>
            <a:r>
              <a:rPr lang="en-US" sz="2000" dirty="0">
                <a:solidFill>
                  <a:srgbClr val="000000"/>
                </a:solidFill>
                <a:ea typeface="Dotum" charset="0"/>
                <a:cs typeface="Trebuchet MS"/>
              </a:rPr>
              <a:t>- </a:t>
            </a:r>
            <a:r>
              <a:rPr lang="en-US" sz="2000" b="1" dirty="0">
                <a:solidFill>
                  <a:srgbClr val="FF0000"/>
                </a:solidFill>
                <a:ea typeface="Dotum" charset="0"/>
                <a:cs typeface="Trebuchet MS"/>
              </a:rPr>
              <a:t>Incorrect</a:t>
            </a:r>
            <a:r>
              <a:rPr lang="en-US" sz="2000" dirty="0">
                <a:solidFill>
                  <a:srgbClr val="FF0000"/>
                </a:solidFill>
                <a:ea typeface="Dotum" charset="0"/>
                <a:cs typeface="Trebuchet MS"/>
              </a:rPr>
              <a:t> </a:t>
            </a:r>
            <a:r>
              <a:rPr lang="en-US" sz="2000" i="1" dirty="0">
                <a:solidFill>
                  <a:srgbClr val="000000"/>
                </a:solidFill>
                <a:ea typeface="Dotum" charset="0"/>
                <a:cs typeface="Trebuchet MS"/>
              </a:rPr>
              <a:t>t</a:t>
            </a:r>
            <a:r>
              <a:rPr lang="en-US" sz="2000" dirty="0">
                <a:solidFill>
                  <a:srgbClr val="000000"/>
                </a:solidFill>
                <a:ea typeface="Dotum" charset="0"/>
                <a:cs typeface="Trebuchet MS"/>
              </a:rPr>
              <a:t>-tests for both factors A and B due to incorrect denominator</a:t>
            </a:r>
          </a:p>
          <a:p>
            <a:pPr marL="0" lvl="0" indent="0">
              <a:lnSpc>
                <a:spcPct val="110000"/>
              </a:lnSpc>
              <a:buSzPct val="100000"/>
              <a:buNone/>
              <a:defRPr/>
            </a:pPr>
            <a:r>
              <a:rPr lang="en-US" sz="2000" kern="0" dirty="0">
                <a:solidFill>
                  <a:srgbClr val="000000"/>
                </a:solidFill>
                <a:ea typeface="Dotum" charset="0"/>
                <a:cs typeface="Trebuchet MS"/>
              </a:rPr>
              <a:t>      - </a:t>
            </a:r>
            <a:r>
              <a:rPr lang="en-US" sz="2000" b="1" dirty="0">
                <a:solidFill>
                  <a:srgbClr val="FF0000"/>
                </a:solidFill>
                <a:ea typeface="Dotum" charset="0"/>
                <a:cs typeface="Trebuchet MS"/>
              </a:rPr>
              <a:t>Incorrect</a:t>
            </a:r>
            <a:r>
              <a:rPr lang="en-US" sz="2000" dirty="0">
                <a:solidFill>
                  <a:srgbClr val="FF0000"/>
                </a:solidFill>
                <a:ea typeface="Dotum" charset="0"/>
                <a:cs typeface="Trebuchet MS"/>
              </a:rPr>
              <a:t> </a:t>
            </a:r>
            <a:r>
              <a:rPr lang="en-US" sz="2000" i="1" dirty="0">
                <a:solidFill>
                  <a:srgbClr val="000000"/>
                </a:solidFill>
                <a:ea typeface="Dotum" charset="0"/>
                <a:cs typeface="Trebuchet MS"/>
              </a:rPr>
              <a:t>t</a:t>
            </a:r>
            <a:r>
              <a:rPr lang="en-US" sz="2000" dirty="0">
                <a:solidFill>
                  <a:srgbClr val="000000"/>
                </a:solidFill>
                <a:ea typeface="Dotum" charset="0"/>
                <a:cs typeface="Trebuchet MS"/>
              </a:rPr>
              <a:t>-tests for interaction effect AB if weights don’t add up  to 0</a:t>
            </a:r>
          </a:p>
          <a:p>
            <a:pPr marL="0" lvl="0" indent="0">
              <a:lnSpc>
                <a:spcPct val="110000"/>
              </a:lnSpc>
              <a:buSzPct val="100000"/>
              <a:buNone/>
              <a:defRPr/>
            </a:pPr>
            <a:r>
              <a:rPr lang="en-US" sz="2000" kern="0" dirty="0">
                <a:solidFill>
                  <a:srgbClr val="000000"/>
                </a:solidFill>
                <a:ea typeface="Dotum" charset="0"/>
                <a:cs typeface="Trebuchet MS"/>
              </a:rPr>
              <a:t>      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0" y="0"/>
            <a:ext cx="9144000" cy="65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u="sng" dirty="0" err="1"/>
              <a:t>Univariate</a:t>
            </a:r>
            <a:r>
              <a:rPr lang="en-US" sz="3200" u="sng" dirty="0"/>
              <a:t> GLM</a:t>
            </a:r>
            <a:r>
              <a:rPr lang="en-US" sz="3200" dirty="0"/>
              <a:t>: </a:t>
            </a:r>
            <a:r>
              <a:rPr lang="en-US" sz="3200" b="1" dirty="0">
                <a:solidFill>
                  <a:schemeClr val="tx1"/>
                </a:solidFill>
              </a:rPr>
              <a:t>problematic implementations</a:t>
            </a:r>
            <a:endParaRPr lang="en-US" sz="3200" b="1" dirty="0">
              <a:solidFill>
                <a:schemeClr val="tx1"/>
              </a:solidFill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 descr="Screen Shot 2017-02-14 at 2.26.57 P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544778"/>
            <a:ext cx="1828800" cy="17986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85446" y="2923563"/>
            <a:ext cx="1005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Correct</a:t>
            </a: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flipH="1" flipV="1">
            <a:off x="3048000" y="2895600"/>
            <a:ext cx="838200" cy="212629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85446" y="2942074"/>
            <a:ext cx="1143000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Arrow Connector 14"/>
          <p:cNvCxnSpPr>
            <a:cxnSpLocks/>
            <a:stCxn id="16" idx="1"/>
          </p:cNvCxnSpPr>
          <p:nvPr/>
        </p:nvCxnSpPr>
        <p:spPr>
          <a:xfrm flipH="1" flipV="1">
            <a:off x="6629400" y="3048000"/>
            <a:ext cx="1066800" cy="77728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96200" y="2935228"/>
            <a:ext cx="12954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161C"/>
                </a:solidFill>
              </a:rPr>
              <a:t>Incorrect</a:t>
            </a:r>
          </a:p>
        </p:txBody>
      </p:sp>
      <p:pic>
        <p:nvPicPr>
          <p:cNvPr id="6" name="Picture 5" descr="Screen Shot 2017-02-14 at 2.26.33 PM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438400"/>
            <a:ext cx="1915297" cy="1828800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cxnSpLocks/>
          </p:cNvCxnSpPr>
          <p:nvPr/>
        </p:nvCxnSpPr>
        <p:spPr>
          <a:xfrm flipH="1">
            <a:off x="3048000" y="3162300"/>
            <a:ext cx="914400" cy="342900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  <a:stCxn id="16" idx="1"/>
          </p:cNvCxnSpPr>
          <p:nvPr/>
        </p:nvCxnSpPr>
        <p:spPr>
          <a:xfrm flipH="1">
            <a:off x="6629400" y="3125728"/>
            <a:ext cx="1066800" cy="531871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61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VMeqROI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9404"/>
            <a:ext cx="9144000" cy="1740525"/>
          </a:xfrm>
          <a:prstGeom prst="rect">
            <a:avLst/>
          </a:prstGeom>
        </p:spPr>
      </p:pic>
      <p:sp>
        <p:nvSpPr>
          <p:cNvPr id="51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579438"/>
            <a:ext cx="9144000" cy="5897562"/>
          </a:xfrm>
        </p:spPr>
        <p:txBody>
          <a:bodyPr>
            <a:normAutofit/>
          </a:bodyPr>
          <a:lstStyle/>
          <a:p>
            <a:pPr marL="285750" lvl="0" indent="-28575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buFont typeface="Courier New"/>
              <a:buChar char="o"/>
              <a:defRPr/>
            </a:pPr>
            <a:r>
              <a:rPr lang="en-US" sz="1800" kern="0" dirty="0">
                <a:solidFill>
                  <a:srgbClr val="0000FF"/>
                </a:solidFill>
                <a:latin typeface="Trebuchet MS"/>
                <a:ea typeface="Dotum" charset="0"/>
                <a:cs typeface="Trebuchet MS"/>
              </a:rPr>
              <a:t>Group</a:t>
            </a:r>
            <a:r>
              <a:rPr lang="en-US" sz="1800" kern="0" dirty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: 2 levels (patient and control)</a:t>
            </a:r>
          </a:p>
          <a:p>
            <a:pPr marL="285750" lvl="0" indent="-28575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buFont typeface="Courier New"/>
              <a:buChar char="o"/>
              <a:defRPr/>
            </a:pPr>
            <a:r>
              <a:rPr lang="en-US" sz="1800" kern="0" dirty="0">
                <a:solidFill>
                  <a:srgbClr val="0000FF"/>
                </a:solidFill>
                <a:latin typeface="Trebuchet MS"/>
                <a:ea typeface="Dotum" charset="0"/>
                <a:cs typeface="Trebuchet MS"/>
              </a:rPr>
              <a:t>Condition</a:t>
            </a:r>
            <a:r>
              <a:rPr lang="en-US" sz="1800" kern="0" dirty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: 3 levels (</a:t>
            </a:r>
            <a:r>
              <a:rPr lang="en-US" sz="1800" kern="0" dirty="0" err="1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pos</a:t>
            </a:r>
            <a:r>
              <a:rPr lang="en-US" sz="1800" kern="0" dirty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, </a:t>
            </a:r>
            <a:r>
              <a:rPr lang="en-US" sz="1800" kern="0" dirty="0" err="1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neg</a:t>
            </a:r>
            <a:r>
              <a:rPr lang="en-US" sz="1800" kern="0" dirty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, </a:t>
            </a:r>
            <a:r>
              <a:rPr lang="en-US" sz="1800" kern="0" dirty="0" err="1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neu</a:t>
            </a:r>
            <a:r>
              <a:rPr lang="en-US" sz="1800" kern="0" dirty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)</a:t>
            </a:r>
          </a:p>
          <a:p>
            <a:pPr marL="285750" lvl="0" indent="-28575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buFont typeface="Courier New"/>
              <a:buChar char="o"/>
              <a:defRPr/>
            </a:pPr>
            <a:r>
              <a:rPr lang="en-US" sz="1800" kern="0" dirty="0">
                <a:solidFill>
                  <a:srgbClr val="0000FF"/>
                </a:solidFill>
                <a:latin typeface="Trebuchet MS"/>
                <a:ea typeface="Dotum" charset="0"/>
                <a:cs typeface="Trebuchet MS"/>
              </a:rPr>
              <a:t>Subject</a:t>
            </a:r>
            <a:r>
              <a:rPr lang="en-US" sz="1800" kern="0" dirty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: 3 ASD children and 3 healthy controls</a:t>
            </a:r>
          </a:p>
          <a:p>
            <a:pPr marL="285750" lvl="0" indent="-28575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buFont typeface="Courier New"/>
              <a:buChar char="o"/>
              <a:defRPr/>
            </a:pPr>
            <a:r>
              <a:rPr lang="en-US" sz="1800" kern="0" dirty="0">
                <a:solidFill>
                  <a:srgbClr val="FF0000"/>
                </a:solidFill>
                <a:latin typeface="Trebuchet MS"/>
                <a:ea typeface="Dotum" charset="0"/>
                <a:cs typeface="Trebuchet MS"/>
              </a:rPr>
              <a:t>Age</a:t>
            </a:r>
            <a:r>
              <a:rPr lang="en-US" sz="1800" kern="0" dirty="0">
                <a:solidFill>
                  <a:srgbClr val="000000"/>
                </a:solidFill>
                <a:latin typeface="Trebuchet MS"/>
                <a:ea typeface="Dotum" charset="0"/>
                <a:cs typeface="Trebuchet MS"/>
              </a:rPr>
              <a:t>: quantitative covariate</a:t>
            </a:r>
          </a:p>
          <a:p>
            <a:pPr marL="285750" lvl="0" indent="-285750" fontAlgn="base">
              <a:lnSpc>
                <a:spcPct val="110000"/>
              </a:lnSpc>
              <a:spcAft>
                <a:spcPct val="0"/>
              </a:spcAft>
              <a:buClrTx/>
              <a:buFont typeface="Courier New"/>
              <a:buChar char="o"/>
              <a:defRPr/>
            </a:pPr>
            <a:endParaRPr lang="en-US" sz="1800" kern="0" dirty="0">
              <a:solidFill>
                <a:srgbClr val="000000"/>
              </a:solidFill>
              <a:latin typeface="Trebuchet MS"/>
              <a:ea typeface="Dotum" charset="0"/>
              <a:cs typeface="Trebuchet MS"/>
            </a:endParaRPr>
          </a:p>
          <a:p>
            <a:pPr marL="233363" lvl="0" indent="-233363" fontAlgn="base">
              <a:lnSpc>
                <a:spcPct val="110000"/>
              </a:lnSpc>
              <a:spcAft>
                <a:spcPct val="0"/>
              </a:spcAft>
              <a:buClrTx/>
              <a:buFont typeface="Helvetica" charset="0"/>
              <a:buChar char="•"/>
              <a:defRPr/>
            </a:pPr>
            <a:endParaRPr lang="en-US" sz="2400" kern="0" dirty="0">
              <a:solidFill>
                <a:srgbClr val="000000"/>
              </a:solidFill>
              <a:latin typeface="Trebuchet MS"/>
              <a:ea typeface="Dotum" charset="0"/>
              <a:cs typeface="Trebuchet M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0" y="0"/>
            <a:ext cx="9144000" cy="579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14124">
                  <a:lumMod val="75000"/>
                </a:srgbClr>
              </a:buClr>
            </a:pPr>
            <a:r>
              <a:rPr lang="en-US" sz="3200" u="sng" dirty="0">
                <a:solidFill>
                  <a:srgbClr val="0000FF"/>
                </a:solidFill>
                <a:latin typeface="Trebuchet MS"/>
              </a:rPr>
              <a:t>Better Approach</a:t>
            </a:r>
            <a:r>
              <a:rPr lang="en-US" sz="3200" dirty="0">
                <a:solidFill>
                  <a:srgbClr val="212745"/>
                </a:solidFill>
                <a:latin typeface="Trebuchet MS"/>
              </a:rPr>
              <a:t>: </a:t>
            </a:r>
            <a:r>
              <a:rPr lang="en-US" sz="3200" dirty="0">
                <a:solidFill>
                  <a:schemeClr val="tx1"/>
                </a:solidFill>
              </a:rPr>
              <a:t>Multivariate </a:t>
            </a:r>
            <a:r>
              <a:rPr lang="en-US" sz="3200" dirty="0">
                <a:solidFill>
                  <a:srgbClr val="212745"/>
                </a:solidFill>
              </a:rPr>
              <a:t>GLM </a:t>
            </a:r>
            <a:endParaRPr lang="en-US" sz="3200" dirty="0">
              <a:solidFill>
                <a:srgbClr val="212745"/>
              </a:solidFill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78607" y="3733800"/>
            <a:ext cx="7825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i="1" dirty="0">
                <a:solidFill>
                  <a:srgbClr val="FFB37A"/>
                </a:solidFill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60668" y="3733800"/>
            <a:ext cx="8129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i="1" dirty="0">
                <a:solidFill>
                  <a:srgbClr val="FFB37A"/>
                </a:solidFill>
              </a:rPr>
              <a:t>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3784937"/>
            <a:ext cx="7765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2800" y="3784937"/>
            <a:ext cx="7694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i="1" dirty="0">
                <a:solidFill>
                  <a:srgbClr val="FFB37A"/>
                </a:solidFill>
              </a:rPr>
              <a:t>X</a:t>
            </a: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762000" y="1981200"/>
            <a:ext cx="3360204" cy="1348204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613245" y="2360888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kern="0" dirty="0" err="1">
                <a:solidFill>
                  <a:srgbClr val="FF0000"/>
                </a:solidFill>
                <a:ea typeface="Dotum" charset="0"/>
                <a:cs typeface="Trebuchet MS"/>
              </a:rPr>
              <a:t>Β</a:t>
            </a:r>
            <a:r>
              <a:rPr lang="en-US" sz="3600" i="1" kern="0" baseline="-25000" dirty="0" err="1">
                <a:solidFill>
                  <a:srgbClr val="FF0000"/>
                </a:solidFill>
                <a:ea typeface="Dotum" charset="0"/>
                <a:cs typeface="Trebuchet MS"/>
              </a:rPr>
              <a:t>n</a:t>
            </a:r>
            <a:r>
              <a:rPr lang="en-US" sz="3600" kern="0" baseline="-25000" dirty="0" err="1">
                <a:solidFill>
                  <a:srgbClr val="FF0000"/>
                </a:solidFill>
                <a:ea typeface="Dotum" charset="0"/>
                <a:cs typeface="Trebuchet MS"/>
              </a:rPr>
              <a:t>×</a:t>
            </a:r>
            <a:r>
              <a:rPr lang="en-US" sz="3600" i="1" kern="0" baseline="-25000" dirty="0" err="1">
                <a:solidFill>
                  <a:srgbClr val="FF0000"/>
                </a:solidFill>
                <a:ea typeface="Dotum" charset="0"/>
                <a:cs typeface="Trebuchet MS"/>
              </a:rPr>
              <a:t>m</a:t>
            </a:r>
            <a:r>
              <a:rPr lang="en-US" sz="3600" kern="0" dirty="0">
                <a:solidFill>
                  <a:srgbClr val="FF0000"/>
                </a:solidFill>
                <a:ea typeface="Dotum" charset="0"/>
                <a:cs typeface="Trebuchet MS"/>
              </a:rPr>
              <a:t> = </a:t>
            </a:r>
            <a:r>
              <a:rPr lang="en-US" sz="3600" b="1" i="1" kern="0" dirty="0" err="1">
                <a:solidFill>
                  <a:srgbClr val="FF0000"/>
                </a:solidFill>
                <a:ea typeface="Dotum" charset="0"/>
                <a:cs typeface="Trebuchet MS"/>
              </a:rPr>
              <a:t>X</a:t>
            </a:r>
            <a:r>
              <a:rPr lang="en-US" sz="3600" i="1" kern="0" baseline="-25000" dirty="0" err="1">
                <a:solidFill>
                  <a:srgbClr val="FF0000"/>
                </a:solidFill>
                <a:ea typeface="Dotum" charset="0"/>
                <a:cs typeface="Trebuchet MS"/>
              </a:rPr>
              <a:t>n</a:t>
            </a:r>
            <a:r>
              <a:rPr lang="en-US" sz="3600" kern="0" baseline="-25000" dirty="0" err="1">
                <a:solidFill>
                  <a:srgbClr val="FF0000"/>
                </a:solidFill>
                <a:ea typeface="Dotum" charset="0"/>
                <a:cs typeface="Trebuchet MS"/>
              </a:rPr>
              <a:t>×</a:t>
            </a:r>
            <a:r>
              <a:rPr lang="en-US" sz="3600" i="1" kern="0" baseline="-25000" dirty="0" err="1">
                <a:solidFill>
                  <a:srgbClr val="FF0000"/>
                </a:solidFill>
                <a:ea typeface="Dotum" charset="0"/>
                <a:cs typeface="Trebuchet MS"/>
              </a:rPr>
              <a:t>q</a:t>
            </a:r>
            <a:r>
              <a:rPr lang="en-US" sz="3600" kern="0" dirty="0">
                <a:solidFill>
                  <a:srgbClr val="FF0000"/>
                </a:solidFill>
                <a:ea typeface="Dotum" charset="0"/>
                <a:cs typeface="Trebuchet MS"/>
              </a:rPr>
              <a:t> </a:t>
            </a:r>
            <a:r>
              <a:rPr lang="en-US" sz="3600" b="1" i="1" kern="0" dirty="0" err="1">
                <a:solidFill>
                  <a:srgbClr val="FF0000"/>
                </a:solidFill>
                <a:ea typeface="Dotum" charset="0"/>
                <a:cs typeface="Trebuchet MS"/>
              </a:rPr>
              <a:t>A</a:t>
            </a:r>
            <a:r>
              <a:rPr lang="en-US" sz="3600" i="1" kern="0" baseline="-25000" dirty="0" err="1">
                <a:solidFill>
                  <a:srgbClr val="FF0000"/>
                </a:solidFill>
                <a:ea typeface="Dotum" charset="0"/>
                <a:cs typeface="Trebuchet MS"/>
              </a:rPr>
              <a:t>q</a:t>
            </a:r>
            <a:r>
              <a:rPr lang="en-US" sz="3600" kern="0" baseline="-25000" dirty="0" err="1">
                <a:solidFill>
                  <a:srgbClr val="FF0000"/>
                </a:solidFill>
                <a:ea typeface="Dotum" charset="0"/>
                <a:cs typeface="Trebuchet MS"/>
              </a:rPr>
              <a:t>×</a:t>
            </a:r>
            <a:r>
              <a:rPr lang="en-US" sz="3600" i="1" kern="0" baseline="-25000" dirty="0" err="1">
                <a:solidFill>
                  <a:srgbClr val="FF0000"/>
                </a:solidFill>
                <a:ea typeface="Dotum" charset="0"/>
                <a:cs typeface="Trebuchet MS"/>
              </a:rPr>
              <a:t>m</a:t>
            </a:r>
            <a:r>
              <a:rPr lang="en-US" sz="3600" kern="0" dirty="0">
                <a:solidFill>
                  <a:srgbClr val="FF0000"/>
                </a:solidFill>
                <a:ea typeface="Dotum" charset="0"/>
                <a:cs typeface="Trebuchet MS"/>
              </a:rPr>
              <a:t> + </a:t>
            </a:r>
            <a:r>
              <a:rPr lang="en-US" sz="3600" b="1" i="1" kern="0" dirty="0" err="1">
                <a:solidFill>
                  <a:srgbClr val="FF0000"/>
                </a:solidFill>
                <a:ea typeface="Dotum" charset="0"/>
                <a:cs typeface="Trebuchet MS"/>
              </a:rPr>
              <a:t>D</a:t>
            </a:r>
            <a:r>
              <a:rPr lang="en-US" sz="3600" i="1" kern="0" baseline="-25000" dirty="0" err="1">
                <a:solidFill>
                  <a:srgbClr val="FF0000"/>
                </a:solidFill>
                <a:ea typeface="Dotum" charset="0"/>
                <a:cs typeface="Trebuchet MS"/>
              </a:rPr>
              <a:t>n</a:t>
            </a:r>
            <a:r>
              <a:rPr lang="en-US" sz="3600" kern="0" baseline="-25000" dirty="0" err="1">
                <a:solidFill>
                  <a:srgbClr val="FF0000"/>
                </a:solidFill>
                <a:ea typeface="Dotum" charset="0"/>
                <a:cs typeface="Trebuchet MS"/>
              </a:rPr>
              <a:t>×</a:t>
            </a:r>
            <a:r>
              <a:rPr lang="en-US" sz="3600" i="1" kern="0" baseline="-25000" dirty="0" err="1">
                <a:solidFill>
                  <a:srgbClr val="FF0000"/>
                </a:solidFill>
                <a:ea typeface="Dotum" charset="0"/>
                <a:cs typeface="Trebuchet MS"/>
              </a:rPr>
              <a:t>m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1066800" y="3784937"/>
            <a:ext cx="8855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i="1" dirty="0">
                <a:solidFill>
                  <a:srgbClr val="FFB37A"/>
                </a:solidFill>
              </a:rPr>
              <a:t>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B009D2-B80F-A642-A8C2-ABB65960142F}"/>
              </a:ext>
            </a:extLst>
          </p:cNvPr>
          <p:cNvSpPr txBox="1"/>
          <p:nvPr/>
        </p:nvSpPr>
        <p:spPr>
          <a:xfrm>
            <a:off x="228600" y="5811445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Chen et al. (2014). Applications of Multivariate Modeling to Neuroimaging Group Analysis: A Comprehensive Alternative to Univariate General Linear Model. </a:t>
            </a:r>
            <a:r>
              <a:rPr lang="en-US" sz="1600" dirty="0" err="1"/>
              <a:t>NeuroImage</a:t>
            </a:r>
            <a:r>
              <a:rPr lang="en-US" sz="1600" dirty="0"/>
              <a:t> 99:571-588.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0544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2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dMVMroi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6296"/>
            <a:ext cx="9144000" cy="3989304"/>
          </a:xfrm>
          <a:prstGeom prst="rect">
            <a:avLst/>
          </a:prstGeom>
        </p:spPr>
      </p:pic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99" y="570235"/>
            <a:ext cx="9144000" cy="6287765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10000"/>
              </a:lnSpc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  <a:latin typeface="Palatino" pitchFamily="2" charset="77"/>
                <a:ea typeface="Palatino" pitchFamily="2" charset="77"/>
                <a:cs typeface="Trebuchet MS"/>
              </a:rPr>
              <a:t>Program </a:t>
            </a:r>
            <a:r>
              <a:rPr lang="en-US" sz="2400" b="1" kern="0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  <a:cs typeface="Trebuchet MS"/>
              </a:rPr>
              <a:t>3dMVM</a:t>
            </a:r>
            <a:endParaRPr lang="en-US" sz="2400" kern="0" dirty="0">
              <a:solidFill>
                <a:schemeClr val="tx1"/>
              </a:solidFill>
              <a:latin typeface="Palatino" pitchFamily="2" charset="77"/>
              <a:ea typeface="Palatino" pitchFamily="2" charset="77"/>
              <a:cs typeface="Trebuchet MS"/>
            </a:endParaRP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Tx/>
              <a:buSzPct val="70000"/>
              <a:buFont typeface="Courier New"/>
              <a:buChar char="o"/>
              <a:defRPr/>
            </a:pPr>
            <a:r>
              <a:rPr lang="en-US" sz="2200" kern="0" dirty="0">
                <a:solidFill>
                  <a:srgbClr val="000000"/>
                </a:solidFill>
                <a:latin typeface="Palatino" pitchFamily="2" charset="77"/>
                <a:ea typeface="Palatino" pitchFamily="2" charset="77"/>
                <a:cs typeface="Trebuchet MS"/>
              </a:rPr>
              <a:t>No </a:t>
            </a:r>
            <a:r>
              <a:rPr lang="en-US" sz="2200" kern="0" dirty="0">
                <a:latin typeface="Palatino" pitchFamily="2" charset="77"/>
                <a:ea typeface="Palatino" pitchFamily="2" charset="77"/>
                <a:cs typeface="Trebuchet MS"/>
              </a:rPr>
              <a:t>dummy coding </a:t>
            </a:r>
            <a:r>
              <a:rPr lang="en-US" sz="2200" kern="0" dirty="0">
                <a:solidFill>
                  <a:srgbClr val="000000"/>
                </a:solidFill>
                <a:latin typeface="Palatino" pitchFamily="2" charset="77"/>
                <a:ea typeface="Palatino" pitchFamily="2" charset="77"/>
                <a:cs typeface="Trebuchet MS"/>
              </a:rPr>
              <a:t>needed!</a:t>
            </a:r>
          </a:p>
          <a:p>
            <a:pPr marL="690563" lvl="1" indent="-342900" algn="l" fontAlgn="base">
              <a:lnSpc>
                <a:spcPct val="110000"/>
              </a:lnSpc>
              <a:spcAft>
                <a:spcPct val="0"/>
              </a:spcAft>
              <a:buClr>
                <a:schemeClr val="tx1"/>
              </a:buClr>
              <a:buSzPct val="70000"/>
              <a:buFont typeface="Courier New"/>
              <a:buChar char="o"/>
              <a:defRPr/>
            </a:pPr>
            <a:r>
              <a:rPr lang="en-US" sz="2200" b="1" kern="0" dirty="0">
                <a:solidFill>
                  <a:srgbClr val="0000FF"/>
                </a:solidFill>
                <a:latin typeface="Palatino" pitchFamily="2" charset="77"/>
                <a:ea typeface="Palatino" pitchFamily="2" charset="77"/>
                <a:cs typeface="Trebuchet MS"/>
              </a:rPr>
              <a:t>Symbolic coding </a:t>
            </a:r>
            <a:r>
              <a:rPr lang="en-US" sz="2200" kern="0" dirty="0">
                <a:solidFill>
                  <a:srgbClr val="000000"/>
                </a:solidFill>
                <a:latin typeface="Palatino" pitchFamily="2" charset="77"/>
                <a:ea typeface="Palatino" pitchFamily="2" charset="77"/>
                <a:cs typeface="Trebuchet MS"/>
              </a:rPr>
              <a:t>for variables and post hoc testing</a:t>
            </a:r>
            <a:endParaRPr lang="en-US" sz="2400" kern="0" dirty="0">
              <a:solidFill>
                <a:srgbClr val="000000"/>
              </a:solidFill>
              <a:latin typeface="Palatino" pitchFamily="2" charset="77"/>
              <a:ea typeface="Palatino" pitchFamily="2" charset="77"/>
              <a:cs typeface="Trebuchet M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0" y="0"/>
            <a:ext cx="9144000" cy="65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F14124">
                  <a:lumMod val="75000"/>
                </a:srgbClr>
              </a:buClr>
            </a:pPr>
            <a:r>
              <a:rPr lang="en-US" sz="3200" dirty="0">
                <a:solidFill>
                  <a:srgbClr val="212745"/>
                </a:solidFill>
                <a:latin typeface="Trebuchet MS"/>
              </a:rPr>
              <a:t>MVM Implementation in </a:t>
            </a:r>
            <a:r>
              <a:rPr lang="en-US" sz="3200" b="1" dirty="0">
                <a:solidFill>
                  <a:srgbClr val="0000FF"/>
                </a:solidFill>
                <a:latin typeface="Trebuchet MS"/>
              </a:rPr>
              <a:t>AFNI </a:t>
            </a:r>
            <a:endParaRPr lang="en-US" sz="3200" b="1" dirty="0">
              <a:solidFill>
                <a:srgbClr val="0000FF"/>
              </a:solidFill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61159" y="5254467"/>
            <a:ext cx="1862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rebuchet MS"/>
                <a:ea typeface="+mn-ea"/>
                <a:cs typeface="+mn-cs"/>
              </a:rPr>
              <a:t>Data layout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015239" y="5716132"/>
            <a:ext cx="895047" cy="336848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ame 7"/>
          <p:cNvSpPr/>
          <p:nvPr/>
        </p:nvSpPr>
        <p:spPr>
          <a:xfrm>
            <a:off x="707519" y="4495800"/>
            <a:ext cx="6307719" cy="2286000"/>
          </a:xfrm>
          <a:prstGeom prst="frame">
            <a:avLst>
              <a:gd name="adj1" fmla="val 1748"/>
            </a:avLst>
          </a:prstGeom>
          <a:solidFill>
            <a:srgbClr val="FF0000"/>
          </a:solidFill>
          <a:ln w="635">
            <a:solidFill>
              <a:srgbClr val="0000FF">
                <a:alpha val="0"/>
              </a:srgb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n w="3175" cmpd="sng">
                <a:solidFill>
                  <a:prstClr val="black"/>
                </a:solidFill>
                <a:prstDash val="dot"/>
              </a:ln>
              <a:solidFill>
                <a:srgbClr val="FF0000"/>
              </a:solidFill>
              <a:latin typeface="Trebuchet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64797" y="2063523"/>
            <a:ext cx="2277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FF"/>
                </a:solidFill>
                <a:latin typeface="Trebuchet MS"/>
                <a:ea typeface="+mn-ea"/>
                <a:cs typeface="+mn-cs"/>
              </a:rPr>
              <a:t>Variable types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350092" y="2525188"/>
            <a:ext cx="438699" cy="445191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477001" y="2083443"/>
            <a:ext cx="2333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rebuchet MS"/>
                <a:ea typeface="+mn-ea"/>
                <a:cs typeface="+mn-cs"/>
              </a:rPr>
              <a:t>Post hoc tests</a:t>
            </a:r>
          </a:p>
        </p:txBody>
      </p:sp>
      <p:cxnSp>
        <p:nvCxnSpPr>
          <p:cNvPr id="20" name="Straight Arrow Connector 19"/>
          <p:cNvCxnSpPr>
            <a:stCxn id="19" idx="2"/>
          </p:cNvCxnSpPr>
          <p:nvPr/>
        </p:nvCxnSpPr>
        <p:spPr>
          <a:xfrm>
            <a:off x="7643621" y="2545108"/>
            <a:ext cx="416599" cy="675128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rame 14"/>
          <p:cNvSpPr/>
          <p:nvPr/>
        </p:nvSpPr>
        <p:spPr>
          <a:xfrm>
            <a:off x="762248" y="3220236"/>
            <a:ext cx="8161746" cy="1275564"/>
          </a:xfrm>
          <a:prstGeom prst="frame">
            <a:avLst>
              <a:gd name="adj1" fmla="val 1748"/>
            </a:avLst>
          </a:prstGeom>
          <a:solidFill>
            <a:srgbClr val="FF0000"/>
          </a:solidFill>
          <a:ln w="635">
            <a:solidFill>
              <a:srgbClr val="FF0000">
                <a:alpha val="0"/>
              </a:srgb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n w="3175" cmpd="sng">
                <a:solidFill>
                  <a:prstClr val="black"/>
                </a:solidFill>
                <a:prstDash val="dot"/>
              </a:ln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762000" y="2970378"/>
            <a:ext cx="6434667" cy="201477"/>
          </a:xfrm>
          <a:prstGeom prst="frame">
            <a:avLst>
              <a:gd name="adj1" fmla="val 1748"/>
            </a:avLst>
          </a:prstGeom>
          <a:solidFill>
            <a:srgbClr val="0000FF"/>
          </a:solidFill>
          <a:ln w="635">
            <a:gradFill flip="none" rotWithShape="1">
              <a:gsLst>
                <a:gs pos="0">
                  <a:schemeClr val="accent1">
                    <a:alpha val="58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n w="3175" cmpd="sng">
                <a:solidFill>
                  <a:prstClr val="black"/>
                </a:solidFill>
                <a:prstDash val="dot"/>
              </a:ln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24588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2" grpId="0"/>
      <p:bldP spid="19" grpId="0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05000"/>
              </a:lnSpc>
              <a:buFont typeface="Helvetica" charset="0"/>
              <a:buNone/>
              <a:defRPr/>
            </a:pPr>
            <a:r>
              <a:rPr lang="en-US" sz="3200" b="1" u="sng" dirty="0">
                <a:solidFill>
                  <a:srgbClr val="1402FF"/>
                </a:solidFill>
                <a:latin typeface="Palatino" charset="0"/>
                <a:ea typeface="Dotum" charset="0"/>
                <a:cs typeface="Dotum" charset="0"/>
              </a:rPr>
              <a:t>Preview</a:t>
            </a:r>
            <a:endParaRPr lang="en-US" sz="3200" dirty="0">
              <a:latin typeface="Palatino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05000"/>
              </a:lnSpc>
              <a:defRPr/>
            </a:pP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Concepts and terminology</a:t>
            </a:r>
          </a:p>
          <a:p>
            <a:pPr eaLnBrk="1" hangingPunct="1">
              <a:lnSpc>
                <a:spcPct val="105000"/>
              </a:lnSpc>
              <a:defRPr/>
            </a:pPr>
            <a:endParaRPr lang="en-US" sz="2400" dirty="0">
              <a:latin typeface="Palatino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05000"/>
              </a:lnSpc>
              <a:defRPr/>
            </a:pP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Group analysis approaches</a:t>
            </a:r>
          </a:p>
          <a:p>
            <a:pPr lvl="1" eaLnBrk="1" hangingPunct="1">
              <a:lnSpc>
                <a:spcPct val="105000"/>
              </a:lnSpc>
              <a:buFont typeface="Courier New"/>
              <a:buChar char="o"/>
              <a:defRPr/>
            </a:pPr>
            <a:r>
              <a:rPr lang="en-US" sz="2000" dirty="0">
                <a:latin typeface="Palatino" charset="0"/>
                <a:ea typeface="Dotum" charset="0"/>
                <a:cs typeface="Dotum" charset="0"/>
              </a:rPr>
              <a:t>GLM: 3dttest++, 3dMEMA</a:t>
            </a:r>
          </a:p>
          <a:p>
            <a:pPr lvl="1" eaLnBrk="1" hangingPunct="1">
              <a:lnSpc>
                <a:spcPct val="105000"/>
              </a:lnSpc>
              <a:buFont typeface="Courier New"/>
              <a:buChar char="o"/>
              <a:defRPr/>
            </a:pPr>
            <a:r>
              <a:rPr lang="en-US" sz="2000" dirty="0">
                <a:latin typeface="Palatino" charset="0"/>
                <a:ea typeface="Dotum" charset="0"/>
                <a:cs typeface="Dotum" charset="0"/>
              </a:rPr>
              <a:t>GLM, ANOVA, ANCOVA: 3dMVM</a:t>
            </a:r>
            <a:endParaRPr lang="en-US" sz="2000" dirty="0">
              <a:solidFill>
                <a:srgbClr val="0000FF"/>
              </a:solidFill>
              <a:latin typeface="Palatino" charset="0"/>
              <a:ea typeface="Dotum" charset="0"/>
              <a:cs typeface="Dotum" charset="0"/>
            </a:endParaRPr>
          </a:p>
          <a:p>
            <a:pPr lvl="1" eaLnBrk="1" hangingPunct="1">
              <a:lnSpc>
                <a:spcPct val="105000"/>
              </a:lnSpc>
              <a:buFont typeface="Courier New"/>
              <a:buChar char="o"/>
              <a:defRPr/>
            </a:pPr>
            <a:r>
              <a:rPr lang="en-US" sz="2000" dirty="0">
                <a:latin typeface="Palatino" charset="0"/>
                <a:ea typeface="Dotum" charset="0"/>
                <a:cs typeface="Dotum" charset="0"/>
              </a:rPr>
              <a:t>LME: 3dLME, 3dLMEr</a:t>
            </a:r>
          </a:p>
          <a:p>
            <a:pPr lvl="1" eaLnBrk="1" hangingPunct="1">
              <a:lnSpc>
                <a:spcPct val="105000"/>
              </a:lnSpc>
              <a:buFont typeface="Courier New"/>
              <a:buChar char="o"/>
              <a:defRPr/>
            </a:pPr>
            <a:r>
              <a:rPr lang="en-US" sz="2000" dirty="0">
                <a:latin typeface="Palatino" charset="0"/>
                <a:ea typeface="Dotum" charset="0"/>
                <a:cs typeface="Dotum" charset="0"/>
              </a:rPr>
              <a:t>Assumed vs. estimated HDR</a:t>
            </a:r>
          </a:p>
          <a:p>
            <a:pPr lvl="1" eaLnBrk="1" hangingPunct="1">
              <a:lnSpc>
                <a:spcPct val="105000"/>
              </a:lnSpc>
              <a:buFont typeface="Courier New"/>
              <a:buChar char="o"/>
              <a:defRPr/>
            </a:pPr>
            <a:endParaRPr lang="en-US" sz="2000" dirty="0">
              <a:latin typeface="Palatino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05000"/>
              </a:lnSpc>
              <a:defRPr/>
            </a:pP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Miscellaneous</a:t>
            </a:r>
          </a:p>
          <a:p>
            <a:pPr lvl="1" eaLnBrk="1" hangingPunct="1">
              <a:lnSpc>
                <a:spcPct val="105000"/>
              </a:lnSpc>
              <a:buFont typeface="Courier New"/>
              <a:buChar char="o"/>
              <a:defRPr/>
            </a:pPr>
            <a:r>
              <a:rPr lang="en-US" sz="2200" dirty="0">
                <a:latin typeface="Palatino" charset="0"/>
                <a:ea typeface="Dotum" charset="0"/>
                <a:cs typeface="Dotum" charset="0"/>
              </a:rPr>
              <a:t>Issues with covariates</a:t>
            </a:r>
          </a:p>
          <a:p>
            <a:pPr lvl="1" eaLnBrk="1" hangingPunct="1">
              <a:lnSpc>
                <a:spcPct val="105000"/>
              </a:lnSpc>
              <a:buFont typeface="Courier New"/>
              <a:buChar char="o"/>
              <a:defRPr/>
            </a:pPr>
            <a:r>
              <a:rPr lang="en-US" sz="2200" dirty="0">
                <a:latin typeface="Palatino" charset="0"/>
                <a:ea typeface="Dotum" charset="0"/>
                <a:cs typeface="Dotum" charset="0"/>
              </a:rPr>
              <a:t>Intra-Class Correlation (ICC)</a:t>
            </a:r>
          </a:p>
          <a:p>
            <a:pPr lvl="1" eaLnBrk="1" hangingPunct="1">
              <a:lnSpc>
                <a:spcPct val="105000"/>
              </a:lnSpc>
              <a:buFont typeface="Courier New"/>
              <a:buChar char="o"/>
              <a:defRPr/>
            </a:pPr>
            <a:r>
              <a:rPr lang="en-US" sz="2200" dirty="0">
                <a:latin typeface="Palatino" charset="0"/>
                <a:ea typeface="Dotum" charset="0"/>
                <a:cs typeface="Dotum" charset="0"/>
              </a:rPr>
              <a:t>Inter-Subject Correlation (ISC)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 typeface="Helvetica" charset="0"/>
              <a:buNone/>
              <a:defRPr/>
            </a:pPr>
            <a:r>
              <a:rPr lang="en-US" sz="3200" b="1" u="sng" dirty="0">
                <a:solidFill>
                  <a:srgbClr val="1402FF"/>
                </a:solidFill>
                <a:latin typeface="Palatino" charset="0"/>
                <a:ea typeface="Dotum" charset="0"/>
                <a:cs typeface="Dotum" charset="0"/>
              </a:rPr>
              <a:t>Improvement 1</a:t>
            </a:r>
            <a:r>
              <a:rPr lang="en-US" sz="3200" b="1" dirty="0">
                <a:latin typeface="Palatino" charset="0"/>
                <a:ea typeface="Dotum" charset="0"/>
                <a:cs typeface="Dotum" charset="0"/>
              </a:rPr>
              <a:t>: precision information</a:t>
            </a:r>
            <a:endParaRPr lang="en-US" sz="3200" dirty="0">
              <a:latin typeface="Palatino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00000"/>
              </a:lnSpc>
              <a:defRPr/>
            </a:pPr>
            <a:endParaRPr lang="en-US" sz="800" dirty="0">
              <a:latin typeface="Palatino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00000"/>
              </a:lnSpc>
              <a:defRPr/>
            </a:pP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Conventional approach: </a:t>
            </a:r>
            <a:r>
              <a:rPr lang="en-US" sz="2400" b="1" i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β</a:t>
            </a:r>
            <a:r>
              <a:rPr lang="en-US" sz="1800" dirty="0">
                <a:latin typeface="Palatino Linotype" charset="0"/>
                <a:ea typeface="ＭＳ Ｐゴシック" charset="0"/>
                <a:cs typeface="Palatino Linotype" charset="0"/>
              </a:rPr>
              <a:t>s</a:t>
            </a:r>
            <a:r>
              <a:rPr lang="en-US" sz="2400" dirty="0">
                <a:latin typeface="Palatino" charset="0"/>
                <a:ea typeface="Dotum" charset="0"/>
                <a:cs typeface="Palatino Linotype" charset="0"/>
              </a:rPr>
              <a:t> as response variable</a:t>
            </a:r>
            <a:endParaRPr lang="en-US" altLang="ja-JP" sz="2400" dirty="0">
              <a:latin typeface="Palatino" charset="0"/>
              <a:ea typeface="Dotum" charset="0"/>
              <a:cs typeface="Dotum" charset="0"/>
            </a:endParaRPr>
          </a:p>
          <a:p>
            <a:pPr lvl="1" eaLnBrk="1" hangingPunct="1">
              <a:lnSpc>
                <a:spcPct val="100000"/>
              </a:lnSpc>
              <a:buFont typeface="Courier New"/>
              <a:buChar char="o"/>
              <a:defRPr/>
            </a:pPr>
            <a:r>
              <a:rPr lang="en-US" sz="23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Assumptions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no measurement errors 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all subjects have same precision</a:t>
            </a:r>
          </a:p>
          <a:p>
            <a:pPr lvl="1" eaLnBrk="1" hangingPunct="1">
              <a:lnSpc>
                <a:spcPct val="100000"/>
              </a:lnSpc>
              <a:buFont typeface="Courier New"/>
              <a:buChar char="o"/>
              <a:defRPr/>
            </a:pPr>
            <a:r>
              <a:rPr lang="en-US" sz="2300" dirty="0">
                <a:latin typeface="Palatino" charset="0"/>
                <a:ea typeface="Dotum" charset="0"/>
                <a:cs typeface="Dotum" charset="0"/>
              </a:rPr>
              <a:t>All subjects are treated equally</a:t>
            </a:r>
          </a:p>
          <a:p>
            <a:pPr lvl="1" eaLnBrk="1" hangingPunct="1">
              <a:lnSpc>
                <a:spcPct val="100000"/>
              </a:lnSpc>
              <a:buFont typeface="Courier New"/>
              <a:buChar char="o"/>
              <a:defRPr/>
            </a:pPr>
            <a:endParaRPr lang="en-US" sz="800" dirty="0">
              <a:latin typeface="Palatino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00000"/>
              </a:lnSpc>
              <a:defRPr/>
            </a:pP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More precise method: </a:t>
            </a:r>
            <a:r>
              <a:rPr lang="en-US" sz="2400" b="1" i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β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s </a:t>
            </a:r>
            <a:r>
              <a:rPr lang="en-US" sz="24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and their </a:t>
            </a:r>
            <a:r>
              <a:rPr lang="en-US" sz="2400" i="1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-stats as input</a:t>
            </a:r>
            <a:endParaRPr lang="en-US" sz="2400" dirty="0">
              <a:latin typeface="Palatino" charset="0"/>
              <a:ea typeface="Dotum" charset="0"/>
              <a:cs typeface="Dotum" charset="0"/>
            </a:endParaRPr>
          </a:p>
          <a:p>
            <a:pPr lvl="1" eaLnBrk="1" hangingPunct="1">
              <a:lnSpc>
                <a:spcPct val="100000"/>
              </a:lnSpc>
              <a:buFont typeface="Courier New"/>
              <a:buChar char="o"/>
              <a:defRPr/>
            </a:pPr>
            <a:r>
              <a:rPr lang="en-US" sz="2300" i="1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t</a:t>
            </a:r>
            <a:r>
              <a:rPr lang="en-US" sz="23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-statistic contains precision</a:t>
            </a:r>
          </a:p>
          <a:p>
            <a:pPr lvl="1" eaLnBrk="1" hangingPunct="1">
              <a:lnSpc>
                <a:spcPct val="100000"/>
              </a:lnSpc>
              <a:buFont typeface="Courier New"/>
              <a:buChar char="o"/>
              <a:defRPr/>
            </a:pPr>
            <a:r>
              <a:rPr lang="en-US" sz="2300" b="1" i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β</a:t>
            </a:r>
            <a:r>
              <a:rPr lang="en-US" sz="23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s and their </a:t>
            </a:r>
            <a:r>
              <a:rPr lang="en-US" sz="2300" i="1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t</a:t>
            </a:r>
            <a:r>
              <a:rPr lang="en-US" sz="23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-stats as input</a:t>
            </a:r>
          </a:p>
          <a:p>
            <a:pPr lvl="1" eaLnBrk="1" hangingPunct="1">
              <a:lnSpc>
                <a:spcPct val="100000"/>
              </a:lnSpc>
              <a:buFont typeface="Courier New"/>
              <a:buChar char="o"/>
              <a:defRPr/>
            </a:pPr>
            <a:r>
              <a:rPr lang="en-US" sz="23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Only available for GLM types: </a:t>
            </a:r>
            <a:r>
              <a:rPr lang="en-US" sz="2300" dirty="0">
                <a:solidFill>
                  <a:srgbClr val="000000"/>
                </a:solidFill>
                <a:highlight>
                  <a:srgbClr val="FFFF00"/>
                </a:highlight>
                <a:latin typeface="Palatino" charset="0"/>
                <a:ea typeface="Dotum" charset="0"/>
                <a:cs typeface="Dotum" charset="0"/>
              </a:rPr>
              <a:t>3dMEMA</a:t>
            </a:r>
          </a:p>
          <a:p>
            <a:pPr lvl="1" eaLnBrk="1" hangingPunct="1">
              <a:lnSpc>
                <a:spcPct val="100000"/>
              </a:lnSpc>
              <a:buFont typeface="Courier New"/>
              <a:buChar char="o"/>
              <a:defRPr/>
            </a:pPr>
            <a:r>
              <a:rPr lang="en-US" sz="23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Regions with substantial cross-subject variability</a:t>
            </a:r>
          </a:p>
          <a:p>
            <a:pPr lvl="1" eaLnBrk="1" hangingPunct="1">
              <a:lnSpc>
                <a:spcPct val="100000"/>
              </a:lnSpc>
              <a:buFont typeface="Courier New"/>
              <a:buChar char="o"/>
              <a:defRPr/>
            </a:pPr>
            <a:endParaRPr lang="en-US" sz="800" dirty="0">
              <a:solidFill>
                <a:srgbClr val="000000"/>
              </a:solidFill>
              <a:latin typeface="Palatino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00000"/>
              </a:lnSpc>
              <a:buFont typeface="Arial" charset="0"/>
              <a:buChar char="•"/>
              <a:defRPr/>
            </a:pPr>
            <a:r>
              <a:rPr lang="en-US" sz="23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Best approach: combining all subjects in one big model</a:t>
            </a:r>
          </a:p>
          <a:p>
            <a:pPr lvl="1" eaLnBrk="1" hangingPunct="1">
              <a:lnSpc>
                <a:spcPct val="100000"/>
              </a:lnSpc>
              <a:buFont typeface="Courier New"/>
              <a:buChar char="o"/>
              <a:defRPr/>
            </a:pPr>
            <a:r>
              <a:rPr lang="en-US" sz="23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Currently not feasible</a:t>
            </a:r>
          </a:p>
          <a:p>
            <a:pPr eaLnBrk="1" hangingPunct="1">
              <a:lnSpc>
                <a:spcPct val="100000"/>
              </a:lnSpc>
              <a:buFont typeface="Arial" charset="0"/>
              <a:buChar char="•"/>
              <a:defRPr/>
            </a:pPr>
            <a:endParaRPr lang="en-US" sz="2300" dirty="0">
              <a:solidFill>
                <a:srgbClr val="000000"/>
              </a:solidFill>
              <a:latin typeface="Palatino" charset="0"/>
              <a:ea typeface="Dotum" charset="0"/>
              <a:cs typeface="Dotum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8B13D8-0431-3144-9232-5C4522BA8573}"/>
              </a:ext>
            </a:extLst>
          </p:cNvPr>
          <p:cNvSpPr txBox="1"/>
          <p:nvPr/>
        </p:nvSpPr>
        <p:spPr>
          <a:xfrm>
            <a:off x="152400" y="6027003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Chen et al. (2012). FMRI Group Analysis Combining Effect Estimates and Their Variances. </a:t>
            </a:r>
            <a:r>
              <a:rPr lang="en-US" sz="1600" dirty="0" err="1"/>
              <a:t>NeuroImage</a:t>
            </a:r>
            <a:r>
              <a:rPr lang="en-US" sz="1600" dirty="0"/>
              <a:t> 60:747-765.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5368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Font typeface="Helvetica" charset="0"/>
              <a:buNone/>
              <a:defRPr/>
            </a:pPr>
            <a:r>
              <a:rPr lang="en-US" sz="2800" b="1" u="sng" dirty="0">
                <a:solidFill>
                  <a:srgbClr val="1402FF"/>
                </a:solidFill>
                <a:latin typeface="Palatino" pitchFamily="2" charset="77"/>
                <a:ea typeface="Palatino" pitchFamily="2" charset="77"/>
                <a:cs typeface="Dotum" charset="0"/>
              </a:rPr>
              <a:t>One group</a:t>
            </a:r>
            <a:r>
              <a:rPr lang="en-US" sz="2800" dirty="0">
                <a:latin typeface="Palatino" pitchFamily="2" charset="77"/>
                <a:ea typeface="Palatino" pitchFamily="2" charset="77"/>
                <a:cs typeface="Dotum" charset="0"/>
              </a:rPr>
              <a:t>: Example</a:t>
            </a:r>
            <a:endParaRPr lang="en-US" sz="900" b="1" dirty="0">
              <a:latin typeface="Palatino" pitchFamily="2" charset="77"/>
              <a:ea typeface="Palatino" pitchFamily="2" charset="77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sz="2400" b="1" dirty="0">
                <a:solidFill>
                  <a:srgbClr val="000000"/>
                </a:solidFill>
                <a:latin typeface="Palatino" charset="0"/>
                <a:ea typeface="ＭＳ Ｐゴシック" charset="0"/>
                <a:cs typeface="Palatino" charset="0"/>
              </a:rPr>
              <a:t>3dttest++</a:t>
            </a:r>
            <a:r>
              <a:rPr lang="en-US" sz="24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: </a:t>
            </a:r>
            <a:r>
              <a:rPr lang="en-US" sz="2400" b="1" i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β</a:t>
            </a:r>
            <a:r>
              <a:rPr lang="en-US" sz="24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 as input only</a:t>
            </a:r>
            <a:endParaRPr lang="en-US" sz="900" b="1" dirty="0"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buNone/>
              <a:defRPr/>
            </a:pPr>
            <a:r>
              <a:rPr lang="en-US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3dttest++ –prefix Vis -mask </a:t>
            </a:r>
            <a:r>
              <a:rPr lang="en-US" sz="20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mask+tlrc</a:t>
            </a: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b="1" dirty="0">
                <a:solidFill>
                  <a:srgbClr val="FF161C"/>
                </a:solidFill>
                <a:latin typeface="Courier New" charset="0"/>
                <a:ea typeface="ＭＳ Ｐゴシック" charset="0"/>
                <a:cs typeface="ＭＳ Ｐゴシック" charset="0"/>
              </a:rPr>
              <a:t>-</a:t>
            </a:r>
            <a:r>
              <a:rPr lang="en-US" sz="2000" b="1" dirty="0" err="1">
                <a:solidFill>
                  <a:srgbClr val="FF161C"/>
                </a:solidFill>
                <a:latin typeface="Courier New" charset="0"/>
                <a:ea typeface="ＭＳ Ｐゴシック" charset="0"/>
                <a:cs typeface="ＭＳ Ｐゴシック" charset="0"/>
              </a:rPr>
              <a:t>zskip</a:t>
            </a: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\                              </a:t>
            </a:r>
          </a:p>
          <a:p>
            <a:pPr>
              <a:buFont typeface="Helvetica" charset="0"/>
              <a:buNone/>
              <a:defRPr/>
            </a:pP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-</a:t>
            </a:r>
            <a:r>
              <a:rPr lang="en-US" sz="20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setA</a:t>
            </a: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‘</a:t>
            </a:r>
            <a:r>
              <a:rPr lang="en-US" sz="20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FP+tlrc</a:t>
            </a: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[Vrel#0_Coef]</a:t>
            </a:r>
            <a:r>
              <a:rPr lang="ja-JP" alt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	                  \</a:t>
            </a:r>
          </a:p>
          <a:p>
            <a:pPr>
              <a:buFont typeface="Helvetica" charset="0"/>
              <a:buNone/>
              <a:defRPr/>
            </a:pP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 ’</a:t>
            </a:r>
            <a:r>
              <a:rPr lang="en-US" sz="20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FR+tlrc</a:t>
            </a: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[Vrel#0_Coef]</a:t>
            </a:r>
            <a:r>
              <a:rPr lang="ja-JP" alt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	                  \</a:t>
            </a:r>
          </a:p>
          <a:p>
            <a:pPr>
              <a:buFont typeface="Helvetica" charset="0"/>
              <a:buNone/>
              <a:defRPr/>
            </a:pP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 ……</a:t>
            </a:r>
          </a:p>
          <a:p>
            <a:pPr>
              <a:buFont typeface="Helvetica" charset="0"/>
              <a:buNone/>
              <a:defRPr/>
            </a:pP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 ’</a:t>
            </a:r>
            <a:r>
              <a:rPr lang="en-US" sz="20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GM+tlrc</a:t>
            </a: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[Vrel#0_Coef]’</a:t>
            </a:r>
          </a:p>
          <a:p>
            <a:pPr eaLnBrk="1" hangingPunct="1">
              <a:defRPr/>
            </a:pPr>
            <a:endParaRPr lang="en-US" sz="800" b="1" dirty="0">
              <a:solidFill>
                <a:srgbClr val="000000"/>
              </a:solidFill>
              <a:latin typeface="Palatino" charset="0"/>
              <a:ea typeface="ＭＳ Ｐゴシック" charset="0"/>
              <a:cs typeface="Palatino" charset="0"/>
            </a:endParaRPr>
          </a:p>
          <a:p>
            <a:pPr eaLnBrk="1" hangingPunct="1">
              <a:defRPr/>
            </a:pPr>
            <a:r>
              <a:rPr lang="en-US" sz="2400" b="1" dirty="0">
                <a:solidFill>
                  <a:srgbClr val="000000"/>
                </a:solidFill>
                <a:latin typeface="Palatino" charset="0"/>
                <a:ea typeface="ＭＳ Ｐゴシック" charset="0"/>
                <a:cs typeface="Palatino" charset="0"/>
              </a:rPr>
              <a:t>3dMEMA</a:t>
            </a: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: </a:t>
            </a:r>
            <a:r>
              <a:rPr lang="en-US" sz="2400" b="1" i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β</a:t>
            </a:r>
            <a:r>
              <a:rPr lang="en-US" sz="2400" b="1" i="1" dirty="0">
                <a:latin typeface="Palatino" charset="0"/>
                <a:ea typeface="ＭＳ Ｐゴシック" charset="0"/>
                <a:cs typeface="Palatino" charset="0"/>
                <a:sym typeface="Symbol" charset="0"/>
              </a:rPr>
              <a:t> </a:t>
            </a: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and </a:t>
            </a:r>
            <a:r>
              <a:rPr lang="en-US" sz="2400" b="1" i="1" dirty="0">
                <a:solidFill>
                  <a:srgbClr val="0000FF"/>
                </a:solidFill>
                <a:latin typeface="Palatino" charset="0"/>
                <a:ea typeface="Dotum" charset="0"/>
                <a:cs typeface="Dotum" charset="0"/>
              </a:rPr>
              <a:t>t</a:t>
            </a: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-statistic as input</a:t>
            </a:r>
            <a:endParaRPr lang="en-US" b="1" dirty="0"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buFont typeface="Helvetica" charset="0"/>
              <a:buNone/>
              <a:defRPr/>
            </a:pPr>
            <a:r>
              <a:rPr lang="en-US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</a:t>
            </a: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3dMEMA –prefix </a:t>
            </a:r>
            <a:r>
              <a:rPr lang="en-US" sz="20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VisMEMA</a:t>
            </a: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-mask </a:t>
            </a:r>
            <a:r>
              <a:rPr lang="en-US" sz="20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mask+tlrc</a:t>
            </a: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-</a:t>
            </a:r>
            <a:r>
              <a:rPr lang="en-US" sz="20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setA</a:t>
            </a: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Vis     \</a:t>
            </a:r>
          </a:p>
          <a:p>
            <a:pPr>
              <a:buFont typeface="Helvetica" charset="0"/>
              <a:buNone/>
              <a:defRPr/>
            </a:pP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FP ’</a:t>
            </a:r>
            <a:r>
              <a:rPr lang="en-US" sz="20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FP+tlrc</a:t>
            </a: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[Vrel#0_Coef]</a:t>
            </a:r>
            <a:r>
              <a:rPr lang="ja-JP" alt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’</a:t>
            </a:r>
            <a:r>
              <a:rPr lang="en-US" altLang="ja-JP" sz="20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FP+tlrc</a:t>
            </a:r>
            <a:r>
              <a:rPr lang="en-US" altLang="ja-JP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[Vrel#0_Tstat]</a:t>
            </a:r>
            <a:r>
              <a:rPr lang="ja-JP" alt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	 \</a:t>
            </a:r>
          </a:p>
          <a:p>
            <a:pPr>
              <a:buFont typeface="Helvetica" charset="0"/>
              <a:buNone/>
              <a:defRPr/>
            </a:pP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FR ’</a:t>
            </a:r>
            <a:r>
              <a:rPr lang="en-US" sz="20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FR+tlrc</a:t>
            </a: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[Vrel#0_Coef]</a:t>
            </a:r>
            <a:r>
              <a:rPr lang="ja-JP" alt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’</a:t>
            </a:r>
            <a:r>
              <a:rPr lang="en-US" altLang="ja-JP" sz="20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FR+tlrc</a:t>
            </a:r>
            <a:r>
              <a:rPr lang="en-US" altLang="ja-JP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[Vrel#0_Tstat]</a:t>
            </a:r>
            <a:r>
              <a:rPr lang="ja-JP" alt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	 \</a:t>
            </a:r>
          </a:p>
          <a:p>
            <a:pPr>
              <a:buFont typeface="Helvetica" charset="0"/>
              <a:buNone/>
              <a:defRPr/>
            </a:pP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 ……</a:t>
            </a:r>
          </a:p>
          <a:p>
            <a:pPr>
              <a:buFont typeface="Helvetica" charset="0"/>
              <a:buNone/>
              <a:defRPr/>
            </a:pP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GM ’</a:t>
            </a:r>
            <a:r>
              <a:rPr lang="en-US" sz="20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GM+tlrc</a:t>
            </a: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[Vrel#0_Coef]’ ’</a:t>
            </a:r>
            <a:r>
              <a:rPr lang="en-US" sz="20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GM+tlrc</a:t>
            </a:r>
            <a:r>
              <a:rPr lang="en-US" sz="20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[Vrel#0_Tstat]’ 	 \</a:t>
            </a:r>
          </a:p>
          <a:p>
            <a:pPr>
              <a:buFont typeface="Helvetica" charset="0"/>
              <a:buNone/>
              <a:defRPr/>
            </a:pPr>
            <a:r>
              <a:rPr lang="en-US" sz="2000" b="1" dirty="0">
                <a:latin typeface="Courier New" charset="0"/>
                <a:ea typeface="ＭＳ Ｐゴシック" charset="0"/>
                <a:cs typeface="ＭＳ Ｐゴシック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-</a:t>
            </a:r>
            <a:r>
              <a:rPr lang="en-US" sz="2000" b="1" dirty="0" err="1">
                <a:solidFill>
                  <a:srgbClr val="FF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missing_data</a:t>
            </a:r>
            <a:r>
              <a:rPr lang="en-US" sz="2000" b="1" dirty="0">
                <a:solidFill>
                  <a:srgbClr val="FF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0</a:t>
            </a:r>
          </a:p>
          <a:p>
            <a:pPr>
              <a:buFont typeface="Helvetica" charset="0"/>
              <a:buNone/>
              <a:defRPr/>
            </a:pPr>
            <a:r>
              <a:rPr lang="en-US" b="1" dirty="0">
                <a:latin typeface="Courier New" charset="0"/>
                <a:ea typeface="ＭＳ Ｐゴシック" charset="0"/>
                <a:cs typeface="ＭＳ Ｐゴシック" charset="0"/>
              </a:rPr>
              <a:t>  </a:t>
            </a:r>
          </a:p>
        </p:txBody>
      </p:sp>
      <p:sp>
        <p:nvSpPr>
          <p:cNvPr id="35842" name="TextBox 26"/>
          <p:cNvSpPr txBox="1">
            <a:spLocks noChangeArrowheads="1"/>
          </p:cNvSpPr>
          <p:nvPr/>
        </p:nvSpPr>
        <p:spPr bwMode="auto">
          <a:xfrm>
            <a:off x="9296400" y="54864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grpSp>
        <p:nvGrpSpPr>
          <p:cNvPr id="5" name="Group 4"/>
          <p:cNvGrpSpPr/>
          <p:nvPr/>
        </p:nvGrpSpPr>
        <p:grpSpPr>
          <a:xfrm>
            <a:off x="2743200" y="6248400"/>
            <a:ext cx="5403314" cy="400110"/>
            <a:chOff x="2743200" y="6096000"/>
            <a:chExt cx="5403314" cy="400110"/>
          </a:xfrm>
        </p:grpSpPr>
        <p:sp>
          <p:nvSpPr>
            <p:cNvPr id="2" name="TextBox 1"/>
            <p:cNvSpPr txBox="1"/>
            <p:nvPr/>
          </p:nvSpPr>
          <p:spPr>
            <a:xfrm>
              <a:off x="3505200" y="6096000"/>
              <a:ext cx="4641314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</a:rPr>
                <a:t>Voxel value = 0 </a:t>
              </a:r>
              <a:r>
                <a:rPr lang="en-US" sz="2000" dirty="0">
                  <a:solidFill>
                    <a:srgbClr val="FF0000"/>
                  </a:solidFill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r>
                <a:rPr lang="en-US" sz="2000" dirty="0">
                  <a:solidFill>
                    <a:srgbClr val="0000FF"/>
                  </a:solidFill>
                </a:rPr>
                <a:t> treated it as missing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 bwMode="auto">
            <a:xfrm flipH="1" flipV="1">
              <a:off x="2743200" y="6172200"/>
              <a:ext cx="762000" cy="152400"/>
            </a:xfrm>
            <a:prstGeom prst="straightConnector1">
              <a:avLst/>
            </a:prstGeom>
            <a:solidFill>
              <a:schemeClr val="accent1"/>
            </a:solidFill>
            <a:ln w="38100" cap="flat" cmpd="dbl" algn="ctr">
              <a:solidFill>
                <a:srgbClr val="FF0000"/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7" name="Group 6"/>
          <p:cNvGrpSpPr/>
          <p:nvPr/>
        </p:nvGrpSpPr>
        <p:grpSpPr>
          <a:xfrm>
            <a:off x="3874559" y="1508567"/>
            <a:ext cx="4641314" cy="1329943"/>
            <a:chOff x="3505200" y="5166167"/>
            <a:chExt cx="4641314" cy="1329943"/>
          </a:xfrm>
        </p:grpSpPr>
        <p:sp>
          <p:nvSpPr>
            <p:cNvPr id="8" name="TextBox 7"/>
            <p:cNvSpPr txBox="1"/>
            <p:nvPr/>
          </p:nvSpPr>
          <p:spPr>
            <a:xfrm>
              <a:off x="3505200" y="6096000"/>
              <a:ext cx="4641314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</a:rPr>
                <a:t>Voxel value = 0 </a:t>
              </a:r>
              <a:r>
                <a:rPr lang="en-US" sz="2000" dirty="0">
                  <a:solidFill>
                    <a:srgbClr val="FF0000"/>
                  </a:solidFill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r>
                <a:rPr lang="en-US" sz="2000" dirty="0">
                  <a:solidFill>
                    <a:srgbClr val="0000FF"/>
                  </a:solidFill>
                </a:rPr>
                <a:t> treated it as missing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flipV="1">
              <a:off x="5650441" y="5166167"/>
              <a:ext cx="914400" cy="914400"/>
            </a:xfrm>
            <a:prstGeom prst="straightConnector1">
              <a:avLst/>
            </a:prstGeom>
            <a:solidFill>
              <a:schemeClr val="accent1"/>
            </a:solidFill>
            <a:ln w="38100" cap="flat" cmpd="dbl" algn="ctr">
              <a:solidFill>
                <a:srgbClr val="FF0000"/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6940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Font typeface="Helvetica" charset="0"/>
              <a:buNone/>
              <a:defRPr/>
            </a:pPr>
            <a:r>
              <a:rPr lang="en-US" sz="2800" b="1" u="sng" dirty="0">
                <a:solidFill>
                  <a:srgbClr val="1402FF"/>
                </a:solidFill>
                <a:latin typeface="Garamond" charset="0"/>
                <a:ea typeface="Dotum" charset="0"/>
                <a:cs typeface="Dotum" charset="0"/>
              </a:rPr>
              <a:t>Paired comparison</a:t>
            </a:r>
            <a:r>
              <a:rPr lang="en-US" sz="2800" dirty="0">
                <a:latin typeface="Dotum" charset="0"/>
                <a:ea typeface="Dotum" charset="0"/>
                <a:cs typeface="Dotum" charset="0"/>
              </a:rPr>
              <a:t>: Example</a:t>
            </a:r>
            <a:endParaRPr lang="en-US" sz="900" b="1" dirty="0">
              <a:latin typeface="Courier New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sz="2400" b="1" dirty="0">
                <a:solidFill>
                  <a:srgbClr val="000000"/>
                </a:solidFill>
                <a:latin typeface="Palatino" charset="0"/>
                <a:ea typeface="ＭＳ Ｐゴシック" charset="0"/>
                <a:cs typeface="Palatino" charset="0"/>
              </a:rPr>
              <a:t>3dttest++</a:t>
            </a:r>
            <a:r>
              <a:rPr lang="en-US" sz="2400" dirty="0">
                <a:solidFill>
                  <a:srgbClr val="000000"/>
                </a:solidFill>
                <a:latin typeface="Palatino" charset="0"/>
                <a:ea typeface="ＭＳ Ｐゴシック" charset="0"/>
                <a:cs typeface="Palatino" charset="0"/>
              </a:rPr>
              <a:t>: comparing two conditions</a:t>
            </a:r>
          </a:p>
          <a:p>
            <a:pPr eaLnBrk="1" hangingPunct="1">
              <a:defRPr/>
            </a:pPr>
            <a:endParaRPr lang="en-US" sz="900" b="1" dirty="0"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buFont typeface="Helvetica" charset="0"/>
              <a:buNone/>
              <a:defRPr/>
            </a:pPr>
            <a:r>
              <a:rPr lang="en-US" b="1" dirty="0">
                <a:latin typeface="Courier New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3dttest++ –prefix </a:t>
            </a:r>
            <a:r>
              <a:rPr lang="en-US" sz="24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Vis_Aud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\</a:t>
            </a:r>
          </a:p>
          <a:p>
            <a:pPr>
              <a:buFont typeface="Helvetica" charset="0"/>
              <a:buNone/>
              <a:defRPr/>
            </a:pP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-mask </a:t>
            </a:r>
            <a:r>
              <a:rPr lang="en-US" sz="24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mask+tlrc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–paired </a:t>
            </a:r>
            <a:r>
              <a:rPr lang="en-US" sz="2400" b="1" dirty="0">
                <a:solidFill>
                  <a:srgbClr val="00B05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-</a:t>
            </a:r>
            <a:r>
              <a:rPr lang="en-US" sz="2400" b="1" dirty="0" err="1">
                <a:solidFill>
                  <a:srgbClr val="00B05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zskip</a:t>
            </a:r>
            <a:r>
              <a:rPr lang="en-US" sz="2400" b="1" dirty="0">
                <a:solidFill>
                  <a:srgbClr val="FF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\                                   </a:t>
            </a:r>
          </a:p>
          <a:p>
            <a:pPr>
              <a:buFont typeface="Helvetica" charset="0"/>
              <a:buNone/>
              <a:defRPr/>
            </a:pP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-</a:t>
            </a:r>
            <a:r>
              <a:rPr lang="en-US" sz="24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setA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’</a:t>
            </a:r>
            <a:r>
              <a:rPr lang="en-US" sz="24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FP+tlrc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[Vrel#0_Coef]</a:t>
            </a:r>
            <a:r>
              <a:rPr lang="ja-JP" alt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	\</a:t>
            </a:r>
          </a:p>
          <a:p>
            <a:pPr>
              <a:buFont typeface="Helvetica" charset="0"/>
              <a:buNone/>
              <a:defRPr/>
            </a:pP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 ’</a:t>
            </a:r>
            <a:r>
              <a:rPr lang="en-US" sz="24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FR+tlrc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[Vrel#0_Coef]</a:t>
            </a:r>
            <a:r>
              <a:rPr lang="ja-JP" alt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	\</a:t>
            </a:r>
          </a:p>
          <a:p>
            <a:pPr>
              <a:buFont typeface="Helvetica" charset="0"/>
              <a:buNone/>
              <a:defRPr/>
            </a:pP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 ……</a:t>
            </a:r>
          </a:p>
          <a:p>
            <a:pPr>
              <a:buFont typeface="Helvetica" charset="0"/>
              <a:buNone/>
              <a:defRPr/>
            </a:pP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 ’</a:t>
            </a:r>
            <a:r>
              <a:rPr lang="en-US" sz="24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GM+tlrc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[Vrel#0_Coef]’ 	\</a:t>
            </a:r>
          </a:p>
          <a:p>
            <a:pPr>
              <a:buFont typeface="Helvetica" charset="0"/>
              <a:buNone/>
              <a:defRPr/>
            </a:pP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-</a:t>
            </a:r>
            <a:r>
              <a:rPr lang="en-US" sz="24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setB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’</a:t>
            </a:r>
            <a:r>
              <a:rPr lang="en-US" sz="24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FP+tlrc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[Arel#0_Coef]</a:t>
            </a:r>
            <a:r>
              <a:rPr lang="ja-JP" alt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	\</a:t>
            </a:r>
          </a:p>
          <a:p>
            <a:pPr>
              <a:buFont typeface="Helvetica" charset="0"/>
              <a:buNone/>
              <a:defRPr/>
            </a:pP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 ’</a:t>
            </a:r>
            <a:r>
              <a:rPr lang="en-US" sz="24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FR+tlrc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[Arel#0_Coef]</a:t>
            </a:r>
            <a:r>
              <a:rPr lang="ja-JP" alt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	\</a:t>
            </a:r>
          </a:p>
          <a:p>
            <a:pPr>
              <a:buFont typeface="Helvetica" charset="0"/>
              <a:buNone/>
              <a:defRPr/>
            </a:pP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 ……</a:t>
            </a:r>
          </a:p>
          <a:p>
            <a:pPr>
              <a:buFont typeface="Helvetica" charset="0"/>
              <a:buNone/>
              <a:defRPr/>
            </a:pP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 ’</a:t>
            </a:r>
            <a:r>
              <a:rPr lang="en-US" sz="24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GM+tlrc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[Arel#0_Coef]’</a:t>
            </a:r>
          </a:p>
          <a:p>
            <a:pPr>
              <a:buFont typeface="Helvetica" charset="0"/>
              <a:buNone/>
              <a:defRPr/>
            </a:pPr>
            <a:endParaRPr lang="en-US" sz="2400" b="1" dirty="0"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6" name="TextBox 26"/>
          <p:cNvSpPr txBox="1">
            <a:spLocks noChangeArrowheads="1"/>
          </p:cNvSpPr>
          <p:nvPr/>
        </p:nvSpPr>
        <p:spPr bwMode="auto">
          <a:xfrm>
            <a:off x="9296400" y="54864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77733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Font typeface="Helvetica" charset="0"/>
              <a:buNone/>
              <a:defRPr/>
            </a:pPr>
            <a:r>
              <a:rPr lang="en-US" sz="2800" b="1" u="sng" dirty="0">
                <a:solidFill>
                  <a:srgbClr val="1402FF"/>
                </a:solidFill>
                <a:latin typeface="Garamond" charset="0"/>
                <a:ea typeface="Dotum" charset="0"/>
                <a:cs typeface="Dotum" charset="0"/>
              </a:rPr>
              <a:t>Paired Comparison</a:t>
            </a:r>
            <a:r>
              <a:rPr lang="en-US" sz="2800" dirty="0">
                <a:latin typeface="Dotum" charset="0"/>
                <a:ea typeface="Dotum" charset="0"/>
                <a:cs typeface="Dotum" charset="0"/>
              </a:rPr>
              <a:t>: Example</a:t>
            </a:r>
            <a:endParaRPr lang="en-US" sz="900" b="1" dirty="0">
              <a:latin typeface="Courier New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Palatino" charset="0"/>
                <a:ea typeface="ＭＳ Ｐゴシック" charset="0"/>
                <a:cs typeface="Palatino" charset="0"/>
              </a:rPr>
              <a:t>3dMEMA: accounting for differential accuracy</a:t>
            </a:r>
          </a:p>
          <a:p>
            <a:pPr lvl="1" eaLnBrk="1" hangingPunct="1">
              <a:buFont typeface="Courier New"/>
              <a:buChar char="o"/>
              <a:defRPr/>
            </a:pPr>
            <a:r>
              <a:rPr lang="en-US" sz="2200" dirty="0">
                <a:solidFill>
                  <a:srgbClr val="000000"/>
                </a:solidFill>
                <a:latin typeface="Palatino" charset="0"/>
                <a:ea typeface="ＭＳ Ｐゴシック" charset="0"/>
                <a:cs typeface="Palatino" charset="0"/>
              </a:rPr>
              <a:t>Contrast as input </a:t>
            </a:r>
          </a:p>
          <a:p>
            <a:pPr marL="61913" indent="0" eaLnBrk="1" hangingPunct="1">
              <a:buNone/>
              <a:defRPr/>
            </a:pPr>
            <a:r>
              <a:rPr lang="en-US" sz="22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3dMEMA –prefix </a:t>
            </a:r>
            <a:r>
              <a:rPr lang="en-US" sz="22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Vis_Aud_MEMA</a:t>
            </a:r>
            <a:r>
              <a:rPr lang="en-US" sz="22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	        	        \</a:t>
            </a:r>
          </a:p>
          <a:p>
            <a:pPr>
              <a:buFont typeface="Helvetica" charset="0"/>
              <a:buNone/>
              <a:defRPr/>
            </a:pPr>
            <a:r>
              <a:rPr lang="en-US" sz="22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-mask </a:t>
            </a:r>
            <a:r>
              <a:rPr lang="en-US" sz="22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mask+tlrc</a:t>
            </a:r>
            <a:r>
              <a:rPr lang="en-US" sz="22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200" b="1" dirty="0">
                <a:solidFill>
                  <a:srgbClr val="FF161C"/>
                </a:solidFill>
                <a:latin typeface="Courier New" charset="0"/>
                <a:ea typeface="ＭＳ Ｐゴシック" charset="0"/>
                <a:cs typeface="ＭＳ Ｐゴシック" charset="0"/>
              </a:rPr>
              <a:t>-</a:t>
            </a:r>
            <a:r>
              <a:rPr lang="en-US" sz="2200" b="1" dirty="0" err="1">
                <a:solidFill>
                  <a:srgbClr val="FF161C"/>
                </a:solidFill>
                <a:latin typeface="Courier New" charset="0"/>
                <a:ea typeface="ＭＳ Ｐゴシック" charset="0"/>
                <a:cs typeface="ＭＳ Ｐゴシック" charset="0"/>
              </a:rPr>
              <a:t>missing_data</a:t>
            </a:r>
            <a:r>
              <a:rPr lang="en-US" sz="2200" b="1" dirty="0">
                <a:solidFill>
                  <a:srgbClr val="FF161C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0 </a:t>
            </a:r>
            <a:r>
              <a:rPr lang="en-US" sz="22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		        \                                   </a:t>
            </a:r>
          </a:p>
          <a:p>
            <a:pPr>
              <a:buFont typeface="Helvetica" charset="0"/>
              <a:buNone/>
              <a:defRPr/>
            </a:pPr>
            <a:r>
              <a:rPr lang="en-US" sz="22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-</a:t>
            </a:r>
            <a:r>
              <a:rPr lang="en-US" sz="22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setA</a:t>
            </a:r>
            <a:r>
              <a:rPr lang="en-US" sz="22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Vis-</a:t>
            </a:r>
            <a:r>
              <a:rPr lang="en-US" sz="22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Aud</a:t>
            </a:r>
            <a:r>
              <a:rPr lang="en-US" sz="22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					        \</a:t>
            </a:r>
          </a:p>
          <a:p>
            <a:pPr>
              <a:buFont typeface="Helvetica" charset="0"/>
              <a:buNone/>
              <a:defRPr/>
            </a:pPr>
            <a:r>
              <a:rPr lang="en-US" sz="19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FP ’</a:t>
            </a:r>
            <a:r>
              <a:rPr lang="en-US" sz="19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FP+tlrc</a:t>
            </a:r>
            <a:r>
              <a:rPr lang="en-US" sz="19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[Vrel-Arel#0_Coef]</a:t>
            </a:r>
            <a:r>
              <a:rPr lang="ja-JP" altLang="en-US" sz="19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19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’</a:t>
            </a:r>
            <a:r>
              <a:rPr lang="en-US" altLang="ja-JP" sz="19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FP+tlrc</a:t>
            </a:r>
            <a:r>
              <a:rPr lang="en-US" altLang="ja-JP" sz="19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[Vrel-Arel#0_Tstat]</a:t>
            </a:r>
            <a:r>
              <a:rPr lang="ja-JP" altLang="en-US" sz="19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19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\ </a:t>
            </a:r>
          </a:p>
          <a:p>
            <a:pPr>
              <a:buFont typeface="Helvetica" charset="0"/>
              <a:buNone/>
              <a:defRPr/>
            </a:pPr>
            <a:r>
              <a:rPr lang="en-US" sz="19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FR ’</a:t>
            </a:r>
            <a:r>
              <a:rPr lang="en-US" sz="19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FR+tlrc</a:t>
            </a:r>
            <a:r>
              <a:rPr lang="en-US" sz="19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[Vrel-Arel#0_Coef]</a:t>
            </a:r>
            <a:r>
              <a:rPr lang="ja-JP" altLang="en-US" sz="19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19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’</a:t>
            </a:r>
            <a:r>
              <a:rPr lang="en-US" altLang="ja-JP" sz="19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FR+tlrc</a:t>
            </a:r>
            <a:r>
              <a:rPr lang="en-US" altLang="ja-JP" sz="19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[Vrel-Arel#0_Tstat]</a:t>
            </a:r>
            <a:r>
              <a:rPr lang="ja-JP" altLang="en-US" sz="19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sz="19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\</a:t>
            </a:r>
          </a:p>
          <a:p>
            <a:pPr>
              <a:buFont typeface="Helvetica" charset="0"/>
              <a:buNone/>
              <a:defRPr/>
            </a:pPr>
            <a:r>
              <a:rPr lang="en-US" sz="19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……</a:t>
            </a:r>
          </a:p>
          <a:p>
            <a:pPr>
              <a:buFont typeface="Helvetica" charset="0"/>
              <a:buNone/>
              <a:defRPr/>
            </a:pPr>
            <a:r>
              <a:rPr lang="en-US" sz="19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GM ’</a:t>
            </a:r>
            <a:r>
              <a:rPr lang="en-US" sz="19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GM+tlrc</a:t>
            </a:r>
            <a:r>
              <a:rPr lang="en-US" sz="19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[Vrel-Arel#0_Coef]’’</a:t>
            </a:r>
            <a:r>
              <a:rPr lang="en-US" sz="1900" b="1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GM+tlrc</a:t>
            </a:r>
            <a:r>
              <a:rPr lang="en-US" sz="1900" b="1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[Vrel-Arel#0_Tstat]’ </a:t>
            </a:r>
            <a:r>
              <a:rPr lang="en-US" sz="2200" b="1" dirty="0">
                <a:latin typeface="Courier New" charset="0"/>
                <a:ea typeface="ＭＳ Ｐゴシック" charset="0"/>
                <a:cs typeface="ＭＳ Ｐゴシック" charset="0"/>
              </a:rPr>
              <a:t>	</a:t>
            </a:r>
          </a:p>
          <a:p>
            <a:pPr>
              <a:buFont typeface="Helvetica" charset="0"/>
              <a:buNone/>
              <a:defRPr/>
            </a:pPr>
            <a:r>
              <a:rPr lang="en-US" sz="1800" b="1" dirty="0">
                <a:latin typeface="Courier New" charset="0"/>
                <a:ea typeface="ＭＳ Ｐゴシック" charset="0"/>
                <a:cs typeface="ＭＳ Ｐゴシック" charset="0"/>
              </a:rPr>
              <a:t>  </a:t>
            </a:r>
          </a:p>
        </p:txBody>
      </p:sp>
      <p:sp>
        <p:nvSpPr>
          <p:cNvPr id="44034" name="TextBox 26"/>
          <p:cNvSpPr txBox="1">
            <a:spLocks noChangeArrowheads="1"/>
          </p:cNvSpPr>
          <p:nvPr/>
        </p:nvSpPr>
        <p:spPr bwMode="auto">
          <a:xfrm>
            <a:off x="9296400" y="54864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80761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0177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10000"/>
                  </a:lnSpc>
                  <a:buFont typeface="Helvetica" charset="0"/>
                  <a:buNone/>
                  <a:defRPr/>
                </a:pPr>
                <a:r>
                  <a:rPr lang="en-US" sz="3200" b="1" u="sng" dirty="0">
                    <a:solidFill>
                      <a:srgbClr val="1402FF"/>
                    </a:solidFill>
                    <a:latin typeface="Palatino Linotype" charset="0"/>
                    <a:ea typeface="ＭＳ Ｐゴシック" charset="0"/>
                    <a:cs typeface="Palatino Linotype" charset="0"/>
                  </a:rPr>
                  <a:t>Improvement 2: more accurate HDR</a:t>
                </a:r>
                <a:endParaRPr lang="en-US" sz="3200" dirty="0">
                  <a:latin typeface="Palatino Linotype" charset="0"/>
                  <a:ea typeface="ＭＳ Ｐゴシック" charset="0"/>
                  <a:cs typeface="Palatino Linotype" charset="0"/>
                </a:endParaRPr>
              </a:p>
              <a:p>
                <a:pPr eaLnBrk="1" hangingPunct="1">
                  <a:lnSpc>
                    <a:spcPct val="110000"/>
                  </a:lnSpc>
                  <a:defRPr/>
                </a:pPr>
                <a:r>
                  <a:rPr lang="en-US" sz="2400" dirty="0">
                    <a:latin typeface="Palatino Linotype" charset="0"/>
                    <a:ea typeface="ＭＳ Ｐゴシック" charset="0"/>
                    <a:cs typeface="Palatino Linotype" charset="0"/>
                  </a:rPr>
                  <a:t>Conventional approach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ＭＳ Ｐゴシック" charset="0"/>
                        <a:cs typeface="Palatino Linotype" charset="0"/>
                      </a:rPr>
                      <m:t>𝑓</m:t>
                    </m:r>
                    <m:r>
                      <a:rPr lang="en-US" sz="2400" b="0" i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ＭＳ Ｐゴシック" charset="0"/>
                        <a:cs typeface="Palatino Linotype" charset="0"/>
                      </a:rPr>
                      <m:t>(</m:t>
                    </m:r>
                    <m:r>
                      <a:rPr lang="en-US" sz="2400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ＭＳ Ｐゴシック" charset="0"/>
                        <a:cs typeface="Palatino Linotype" charset="0"/>
                      </a:rPr>
                      <m:t>𝑡</m:t>
                    </m:r>
                    <m:r>
                      <a:rPr lang="en-US" sz="2400" b="0" i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ＭＳ Ｐゴシック" charset="0"/>
                        <a:cs typeface="Palatino Linotype" charset="0"/>
                      </a:rPr>
                      <m:t>)</m:t>
                    </m:r>
                    <m:r>
                      <a:rPr lang="en-US" sz="240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ＭＳ Ｐゴシック" charset="0"/>
                        <a:cs typeface="Palatino Linotype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ＭＳ Ｐゴシック" charset="0"/>
                            <a:cs typeface="Palatino Linotype" charset="0"/>
                          </a:rPr>
                        </m:ctrlPr>
                      </m:sSupPr>
                      <m:e>
                        <m:r>
                          <a:rPr lang="en-US" sz="24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ＭＳ Ｐゴシック" charset="0"/>
                            <a:cs typeface="Palatino Linotype" charset="0"/>
                          </a:rPr>
                          <m:t>𝑡</m:t>
                        </m:r>
                      </m:e>
                      <m:sup>
                        <m:r>
                          <a:rPr lang="en-US" sz="24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ＭＳ Ｐゴシック" charset="0"/>
                            <a:cs typeface="Palatino Linotype" charset="0"/>
                          </a:rPr>
                          <m:t>𝑞</m:t>
                        </m:r>
                      </m:sup>
                    </m:sSup>
                    <m:sSup>
                      <m:sSupPr>
                        <m:ctrlPr>
                          <a:rPr lang="en-US" sz="240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ＭＳ Ｐゴシック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ＭＳ Ｐゴシック" charset="0"/>
                          </a:rPr>
                          <m:t>−</m:t>
                        </m:r>
                        <m:r>
                          <a:rPr lang="en-US" sz="24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ＭＳ Ｐゴシック" charset="0"/>
                          </a:rPr>
                          <m:t>𝑡</m:t>
                        </m:r>
                      </m:sup>
                    </m:sSup>
                    <m:r>
                      <a:rPr lang="en-US" sz="2400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ＭＳ Ｐゴシック" charset="0"/>
                      </a:rPr>
                      <m:t>/</m:t>
                    </m:r>
                    <m:sSup>
                      <m:sSupPr>
                        <m:ctrlPr>
                          <a:rPr lang="en-US" sz="24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ＭＳ Ｐゴシック" charset="0"/>
                          </a:rPr>
                          <m:t>(</m:t>
                        </m:r>
                        <m:r>
                          <a:rPr lang="en-US" sz="24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ＭＳ Ｐゴシック" charset="0"/>
                          </a:rPr>
                          <m:t>𝑞</m:t>
                        </m:r>
                      </m:e>
                      <m:sup>
                        <m:r>
                          <a:rPr lang="en-US" sz="24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ＭＳ Ｐゴシック" charset="0"/>
                          </a:rPr>
                          <m:t>𝑞</m:t>
                        </m:r>
                      </m:sup>
                    </m:sSup>
                    <m:sSup>
                      <m:sSupPr>
                        <m:ctrlPr>
                          <a:rPr lang="el-GR" sz="240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ＭＳ Ｐゴシック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ＭＳ Ｐゴシック" charset="0"/>
                          </a:rPr>
                          <m:t>−</m:t>
                        </m:r>
                        <m:r>
                          <a:rPr lang="en-US" sz="24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ＭＳ Ｐゴシック" charset="0"/>
                          </a:rPr>
                          <m:t>𝑞</m:t>
                        </m:r>
                      </m:sup>
                    </m:sSup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Palatino Linotype" charset="0"/>
                    <a:ea typeface="ＭＳ Ｐゴシック" charset="0"/>
                    <a:cs typeface="Palatino Linotype" charset="0"/>
                  </a:rPr>
                  <a:t>) (</a:t>
                </a:r>
                <a:r>
                  <a:rPr lang="en-US" sz="2400" i="1" dirty="0">
                    <a:highlight>
                      <a:srgbClr val="FFFF00"/>
                    </a:highlight>
                    <a:latin typeface="Palatino Linotype" charset="0"/>
                    <a:ea typeface="ＭＳ Ｐゴシック" charset="0"/>
                    <a:cs typeface="Palatino Linotype" charset="0"/>
                  </a:rPr>
                  <a:t>q</a:t>
                </a:r>
                <a:r>
                  <a:rPr lang="en-US" sz="2400" dirty="0">
                    <a:highlight>
                      <a:srgbClr val="FFFF00"/>
                    </a:highlight>
                    <a:latin typeface="Palatino Linotype" charset="0"/>
                    <a:ea typeface="ＭＳ Ｐゴシック" charset="0"/>
                    <a:cs typeface="Palatino Linotype" charset="0"/>
                  </a:rPr>
                  <a:t>=4)</a:t>
                </a:r>
              </a:p>
              <a:p>
                <a:pPr lvl="1" eaLnBrk="1" hangingPunct="1">
                  <a:lnSpc>
                    <a:spcPct val="110000"/>
                  </a:lnSpc>
                  <a:buFont typeface="Courier New" panose="02070309020205020404" pitchFamily="49" charset="0"/>
                  <a:buChar char="o"/>
                  <a:defRPr/>
                </a:pPr>
                <a:r>
                  <a:rPr lang="en-US" sz="2000" dirty="0">
                    <a:latin typeface="Palatino Linotype" charset="0"/>
                    <a:ea typeface="ＭＳ Ｐゴシック" charset="0"/>
                    <a:cs typeface="Palatino Linotype" charset="0"/>
                  </a:rPr>
                  <a:t>Presumed curve (empirical and approximate): BLOCK(d,1)</a:t>
                </a:r>
              </a:p>
              <a:p>
                <a:pPr lvl="1" eaLnBrk="1" hangingPunct="1">
                  <a:lnSpc>
                    <a:spcPct val="110000"/>
                  </a:lnSpc>
                  <a:buFont typeface="Courier New" panose="02070309020205020404" pitchFamily="49" charset="0"/>
                  <a:buChar char="o"/>
                  <a:defRPr/>
                </a:pPr>
                <a:r>
                  <a:rPr lang="en-US" sz="2000" dirty="0">
                    <a:latin typeface="Palatino Linotype" charset="0"/>
                    <a:ea typeface="ＭＳ Ｐゴシック" charset="0"/>
                    <a:cs typeface="Palatino Linotype" charset="0"/>
                  </a:rPr>
                  <a:t>Fixing HDR shape and capturing magnitude with one number</a:t>
                </a:r>
              </a:p>
              <a:p>
                <a:pPr lvl="1" eaLnBrk="1" hangingPunct="1">
                  <a:lnSpc>
                    <a:spcPct val="110000"/>
                  </a:lnSpc>
                  <a:buFont typeface="Courier New" panose="02070309020205020404" pitchFamily="49" charset="0"/>
                  <a:buChar char="o"/>
                  <a:defRPr/>
                </a:pPr>
                <a:r>
                  <a:rPr lang="en-US" sz="2000" dirty="0">
                    <a:latin typeface="Palatino Linotype" charset="0"/>
                    <a:ea typeface="ＭＳ Ｐゴシック" charset="0"/>
                    <a:cs typeface="Palatino Linotype" charset="0"/>
                  </a:rPr>
                  <a:t>Simple and straightforward: one </a:t>
                </a:r>
                <a:r>
                  <a:rPr lang="en-US" sz="2000" b="1" i="1" dirty="0">
                    <a:solidFill>
                      <a:srgbClr val="0000FF"/>
                    </a:solidFill>
                    <a:latin typeface="Palatino Linotype" charset="0"/>
                    <a:ea typeface="ＭＳ Ｐゴシック" charset="0"/>
                    <a:cs typeface="Palatino Linotype" charset="0"/>
                  </a:rPr>
                  <a:t>β</a:t>
                </a:r>
                <a:r>
                  <a:rPr lang="en-US" sz="2000" dirty="0">
                    <a:latin typeface="Palatino Linotype" charset="0"/>
                    <a:ea typeface="ＭＳ Ｐゴシック" charset="0"/>
                    <a:cs typeface="Palatino Linotype" charset="0"/>
                  </a:rPr>
                  <a:t> per effect</a:t>
                </a:r>
              </a:p>
              <a:p>
                <a:pPr lvl="1" eaLnBrk="1" hangingPunct="1">
                  <a:lnSpc>
                    <a:spcPct val="110000"/>
                  </a:lnSpc>
                  <a:buFont typeface="Courier New" panose="02070309020205020404" pitchFamily="49" charset="0"/>
                  <a:buChar char="o"/>
                  <a:defRPr/>
                </a:pPr>
                <a:r>
                  <a:rPr lang="en-US" sz="2000" dirty="0">
                    <a:latin typeface="Palatino Linotype" charset="0"/>
                    <a:ea typeface="ＭＳ Ｐゴシック" charset="0"/>
                    <a:cs typeface="Palatino Linotype" charset="0"/>
                  </a:rPr>
                  <a:t>Not ideal: HDR varies across regions, tasks/conditions, groups, subjects</a:t>
                </a:r>
              </a:p>
              <a:p>
                <a:pPr lvl="1" eaLnBrk="1" hangingPunct="1">
                  <a:lnSpc>
                    <a:spcPct val="110000"/>
                  </a:lnSpc>
                  <a:buFont typeface="Courier New" panose="02070309020205020404" pitchFamily="49" charset="0"/>
                  <a:buChar char="o"/>
                  <a:defRPr/>
                </a:pPr>
                <a:endParaRPr lang="en-US" sz="800" dirty="0">
                  <a:latin typeface="Palatino Linotype" charset="0"/>
                  <a:ea typeface="ＭＳ Ｐゴシック" charset="0"/>
                  <a:cs typeface="Palatino Linotype" charset="0"/>
                </a:endParaRPr>
              </a:p>
              <a:p>
                <a:pPr eaLnBrk="1" hangingPunct="1">
                  <a:lnSpc>
                    <a:spcPct val="110000"/>
                  </a:lnSpc>
                  <a:defRPr/>
                </a:pPr>
                <a:r>
                  <a:rPr lang="en-US" sz="2400" dirty="0">
                    <a:latin typeface="Palatino Linotype" charset="0"/>
                    <a:ea typeface="ＭＳ Ｐゴシック" charset="0"/>
                    <a:cs typeface="Palatino Linotype" charset="0"/>
                  </a:rPr>
                  <a:t>More accurate HDR modeling</a:t>
                </a:r>
              </a:p>
              <a:p>
                <a:pPr lvl="1" eaLnBrk="1" hangingPunct="1">
                  <a:lnSpc>
                    <a:spcPct val="110000"/>
                  </a:lnSpc>
                  <a:buFont typeface="Courier New"/>
                  <a:buChar char="o"/>
                  <a:defRPr/>
                </a:pPr>
                <a:r>
                  <a:rPr lang="en-US" sz="2000" dirty="0">
                    <a:latin typeface="Palatino Linotype" charset="0"/>
                    <a:ea typeface="ＭＳ Ｐゴシック" charset="0"/>
                    <a:cs typeface="Palatino Linotype" charset="0"/>
                  </a:rPr>
                  <a:t>Data driven (no assumptions about HDR shape): </a:t>
                </a:r>
                <a:r>
                  <a:rPr lang="en-US" sz="2000" dirty="0" err="1">
                    <a:latin typeface="Palatino Linotype" charset="0"/>
                    <a:ea typeface="ＭＳ Ｐゴシック" charset="0"/>
                    <a:cs typeface="Palatino Linotype" charset="0"/>
                  </a:rPr>
                  <a:t>TENTzero</a:t>
                </a:r>
                <a:r>
                  <a:rPr lang="en-US" sz="2000" dirty="0">
                    <a:latin typeface="Palatino Linotype" charset="0"/>
                    <a:ea typeface="ＭＳ Ｐゴシック" charset="0"/>
                    <a:cs typeface="Palatino Linotype" charset="0"/>
                  </a:rPr>
                  <a:t>, </a:t>
                </a:r>
                <a:r>
                  <a:rPr lang="en-US" sz="2000" dirty="0" err="1">
                    <a:latin typeface="Palatino Linotype" charset="0"/>
                    <a:ea typeface="ＭＳ Ｐゴシック" charset="0"/>
                    <a:cs typeface="Palatino Linotype" charset="0"/>
                  </a:rPr>
                  <a:t>CSPLINzero</a:t>
                </a:r>
                <a:endParaRPr lang="en-US" sz="2000" dirty="0">
                  <a:latin typeface="Palatino Linotype" charset="0"/>
                  <a:ea typeface="ＭＳ Ｐゴシック" charset="0"/>
                  <a:cs typeface="Palatino Linotype" charset="0"/>
                </a:endParaRPr>
              </a:p>
              <a:p>
                <a:pPr lvl="1" eaLnBrk="1" hangingPunct="1">
                  <a:lnSpc>
                    <a:spcPct val="110000"/>
                  </a:lnSpc>
                  <a:buFont typeface="Courier New"/>
                  <a:buChar char="o"/>
                  <a:defRPr/>
                </a:pPr>
                <a:r>
                  <a:rPr lang="en-US" sz="2000" dirty="0">
                    <a:latin typeface="Palatino Linotype" charset="0"/>
                    <a:ea typeface="ＭＳ Ｐゴシック" charset="0"/>
                    <a:cs typeface="Palatino Linotype" charset="0"/>
                  </a:rPr>
                  <a:t>Estimating both shape and magnitude with multiple effect estimates</a:t>
                </a:r>
              </a:p>
              <a:p>
                <a:pPr lvl="1" eaLnBrk="1" hangingPunct="1">
                  <a:lnSpc>
                    <a:spcPct val="110000"/>
                  </a:lnSpc>
                  <a:buFont typeface="Courier New"/>
                  <a:buChar char="o"/>
                  <a:defRPr/>
                </a:pPr>
                <a:r>
                  <a:rPr lang="en-US" sz="2000" dirty="0">
                    <a:latin typeface="Palatino Linotype" charset="0"/>
                    <a:ea typeface="ＭＳ Ｐゴシック" charset="0"/>
                    <a:cs typeface="Palatino Linotype" charset="0"/>
                  </a:rPr>
                  <a:t>More complicated: multiple </a:t>
                </a:r>
                <a:r>
                  <a:rPr lang="en-US" sz="2000" b="1" i="1" dirty="0">
                    <a:solidFill>
                      <a:srgbClr val="0000FF"/>
                    </a:solidFill>
                    <a:latin typeface="Palatino Linotype" charset="0"/>
                    <a:ea typeface="ＭＳ Ｐゴシック" charset="0"/>
                    <a:cs typeface="Palatino Linotype" charset="0"/>
                  </a:rPr>
                  <a:t>β</a:t>
                </a:r>
                <a:r>
                  <a:rPr lang="en-US" sz="2000" dirty="0">
                    <a:latin typeface="Palatino Linotype" charset="0"/>
                    <a:ea typeface="ＭＳ Ｐゴシック" charset="0"/>
                    <a:cs typeface="Palatino Linotype" charset="0"/>
                  </a:rPr>
                  <a:t>s per task/condition</a:t>
                </a:r>
              </a:p>
              <a:p>
                <a:pPr lvl="1" eaLnBrk="1" hangingPunct="1">
                  <a:lnSpc>
                    <a:spcPct val="110000"/>
                  </a:lnSpc>
                  <a:buFont typeface="Courier New"/>
                  <a:buChar char="o"/>
                  <a:defRPr/>
                </a:pPr>
                <a:r>
                  <a:rPr lang="en-US" sz="2000" dirty="0">
                    <a:latin typeface="Palatino Linotype" charset="0"/>
                    <a:ea typeface="ＭＳ Ｐゴシック" charset="0"/>
                    <a:cs typeface="Palatino Linotype" charset="0"/>
                  </a:rPr>
                  <a:t>More challenging: how to make inferences? </a:t>
                </a:r>
                <a:r>
                  <a:rPr lang="en-US" sz="2000" i="1" dirty="0">
                    <a:latin typeface="Palatino Linotype" charset="0"/>
                    <a:ea typeface="ＭＳ Ｐゴシック" charset="0"/>
                    <a:cs typeface="Palatino Linotype" charset="0"/>
                  </a:rPr>
                  <a:t>H</a:t>
                </a:r>
                <a:r>
                  <a:rPr lang="en-US" sz="2000" baseline="-25000" dirty="0">
                    <a:latin typeface="Palatino Linotype" charset="0"/>
                    <a:ea typeface="ＭＳ Ｐゴシック" charset="0"/>
                    <a:cs typeface="Palatino Linotype" charset="0"/>
                  </a:rPr>
                  <a:t>0</a:t>
                </a:r>
                <a:r>
                  <a:rPr lang="en-US" sz="2000" dirty="0">
                    <a:latin typeface="Palatino Linotype" charset="0"/>
                    <a:ea typeface="ＭＳ Ｐゴシック" charset="0"/>
                    <a:cs typeface="Palatino Linotype" charset="0"/>
                  </a:rPr>
                  <a:t>: </a:t>
                </a:r>
                <a:r>
                  <a:rPr lang="en-US" sz="2000" i="1" dirty="0">
                    <a:latin typeface="Palatino Linotype" charset="0"/>
                    <a:ea typeface="ＭＳ Ｐゴシック" charset="0"/>
                    <a:cs typeface="Palatino Linotype" charset="0"/>
                  </a:rPr>
                  <a:t>β</a:t>
                </a:r>
                <a:r>
                  <a:rPr lang="en-US" sz="2000" baseline="-25000" dirty="0">
                    <a:latin typeface="Palatino Linotype" charset="0"/>
                    <a:ea typeface="ＭＳ Ｐゴシック" charset="0"/>
                    <a:cs typeface="Palatino Linotype" charset="0"/>
                  </a:rPr>
                  <a:t>1</a:t>
                </a:r>
                <a:r>
                  <a:rPr lang="en-US" sz="2000" dirty="0">
                    <a:latin typeface="Palatino Linotype" charset="0"/>
                    <a:ea typeface="ＭＳ Ｐゴシック" charset="0"/>
                    <a:cs typeface="Palatino Linotype" charset="0"/>
                  </a:rPr>
                  <a:t>=0, </a:t>
                </a:r>
                <a:r>
                  <a:rPr lang="en-US" sz="2000" i="1" dirty="0">
                    <a:latin typeface="Palatino Linotype" charset="0"/>
                    <a:ea typeface="ＭＳ Ｐゴシック" charset="0"/>
                    <a:cs typeface="Palatino Linotype" charset="0"/>
                  </a:rPr>
                  <a:t>β</a:t>
                </a:r>
                <a:r>
                  <a:rPr lang="en-US" sz="2000" baseline="-25000" dirty="0">
                    <a:latin typeface="Palatino Linotype" charset="0"/>
                    <a:ea typeface="ＭＳ Ｐゴシック" charset="0"/>
                    <a:cs typeface="Palatino Linotype" charset="0"/>
                  </a:rPr>
                  <a:t>2</a:t>
                </a:r>
                <a:r>
                  <a:rPr lang="en-US" sz="2000" dirty="0">
                    <a:latin typeface="Palatino Linotype" charset="0"/>
                    <a:ea typeface="ＭＳ Ｐゴシック" charset="0"/>
                    <a:cs typeface="Palatino Linotype" charset="0"/>
                  </a:rPr>
                  <a:t>=0, …, </a:t>
                </a:r>
                <a:r>
                  <a:rPr lang="en-US" sz="2000" i="1" dirty="0">
                    <a:latin typeface="Palatino Linotype" charset="0"/>
                    <a:ea typeface="ＭＳ Ｐゴシック" charset="0"/>
                    <a:cs typeface="Palatino Linotype" charset="0"/>
                  </a:rPr>
                  <a:t>β</a:t>
                </a:r>
                <a:r>
                  <a:rPr lang="en-US" sz="2000" i="1" baseline="-25000" dirty="0">
                    <a:latin typeface="Palatino Linotype" charset="0"/>
                    <a:ea typeface="ＭＳ Ｐゴシック" charset="0"/>
                    <a:cs typeface="Palatino Linotype" charset="0"/>
                  </a:rPr>
                  <a:t>k</a:t>
                </a:r>
                <a:r>
                  <a:rPr lang="en-US" sz="2000" dirty="0">
                    <a:latin typeface="Palatino Linotype" charset="0"/>
                    <a:ea typeface="ＭＳ Ｐゴシック" charset="0"/>
                    <a:cs typeface="Palatino Linotype" charset="0"/>
                  </a:rPr>
                  <a:t>=0</a:t>
                </a:r>
              </a:p>
              <a:p>
                <a:pPr lvl="1" eaLnBrk="1" hangingPunct="1">
                  <a:lnSpc>
                    <a:spcPct val="110000"/>
                  </a:lnSpc>
                  <a:buFont typeface="Courier New"/>
                  <a:buChar char="o"/>
                  <a:defRPr/>
                </a:pPr>
                <a:endParaRPr lang="en-US" sz="800" dirty="0">
                  <a:latin typeface="Palatino Linotype" charset="0"/>
                  <a:ea typeface="ＭＳ Ｐゴシック" charset="0"/>
                  <a:cs typeface="Palatino Linotype" charset="0"/>
                </a:endParaRPr>
              </a:p>
              <a:p>
                <a:pPr eaLnBrk="1" hangingPunct="1">
                  <a:lnSpc>
                    <a:spcPct val="110000"/>
                  </a:lnSpc>
                  <a:defRPr/>
                </a:pPr>
                <a:r>
                  <a:rPr lang="en-US" sz="2400" dirty="0">
                    <a:latin typeface="Palatino Linotype" charset="0"/>
                    <a:ea typeface="ＭＳ Ｐゴシック" charset="0"/>
                    <a:cs typeface="Palatino Linotype" charset="0"/>
                  </a:rPr>
                  <a:t>Middle</a:t>
                </a:r>
              </a:p>
              <a:p>
                <a:pPr lvl="1" eaLnBrk="1" hangingPunct="1">
                  <a:lnSpc>
                    <a:spcPct val="110000"/>
                  </a:lnSpc>
                  <a:buFont typeface="Courier New"/>
                  <a:buChar char="o"/>
                  <a:defRPr/>
                </a:pPr>
                <a:r>
                  <a:rPr lang="en-US" sz="2000" dirty="0">
                    <a:latin typeface="Palatino Linotype" charset="0"/>
                    <a:ea typeface="ＭＳ Ｐゴシック" charset="0"/>
                    <a:cs typeface="Palatino Linotype" charset="0"/>
                  </a:rPr>
                  <a:t>Adjust major HDR curve with 2/3 auxiliary functions: SPMG2/3</a:t>
                </a:r>
              </a:p>
              <a:p>
                <a:pPr lvl="1" eaLnBrk="1" hangingPunct="1">
                  <a:lnSpc>
                    <a:spcPct val="110000"/>
                  </a:lnSpc>
                  <a:buFont typeface="Courier New"/>
                  <a:buChar char="o"/>
                  <a:defRPr/>
                </a:pPr>
                <a:r>
                  <a:rPr lang="en-US" sz="2000" dirty="0">
                    <a:latin typeface="Palatino Linotype" charset="0"/>
                    <a:ea typeface="ＭＳ Ｐゴシック" charset="0"/>
                    <a:cs typeface="Palatino Linotype" charset="0"/>
                  </a:rPr>
                  <a:t>Focus: magnitude (</a:t>
                </a:r>
                <a:r>
                  <a:rPr lang="en-US" sz="2000" b="1" i="1" dirty="0">
                    <a:solidFill>
                      <a:srgbClr val="0000FF"/>
                    </a:solidFill>
                    <a:latin typeface="Palatino Linotype" charset="0"/>
                    <a:ea typeface="ＭＳ Ｐゴシック" charset="0"/>
                    <a:cs typeface="Palatino Linotype" charset="0"/>
                  </a:rPr>
                  <a:t>β</a:t>
                </a:r>
                <a:r>
                  <a:rPr lang="en-US" sz="2000" dirty="0">
                    <a:latin typeface="Palatino Linotype" charset="0"/>
                    <a:ea typeface="ＭＳ Ｐゴシック" charset="0"/>
                    <a:cs typeface="Palatino Linotype" charset="0"/>
                  </a:rPr>
                  <a:t>) associated with major HDR curve</a:t>
                </a:r>
              </a:p>
              <a:p>
                <a:pPr lvl="1" eaLnBrk="1" hangingPunct="1">
                  <a:lnSpc>
                    <a:spcPct val="110000"/>
                  </a:lnSpc>
                  <a:buFont typeface="Courier New"/>
                  <a:buChar char="o"/>
                  <a:defRPr/>
                </a:pPr>
                <a:endParaRPr lang="en-US" sz="2000" dirty="0">
                  <a:latin typeface="Palatino Linotype" charset="0"/>
                  <a:ea typeface="ＭＳ Ｐゴシック" charset="0"/>
                  <a:cs typeface="Palatino Linotype" charset="0"/>
                </a:endParaRPr>
              </a:p>
              <a:p>
                <a:pPr lvl="1" eaLnBrk="1" hangingPunct="1">
                  <a:lnSpc>
                    <a:spcPct val="110000"/>
                  </a:lnSpc>
                  <a:buFont typeface="Courier New"/>
                  <a:buChar char="o"/>
                  <a:defRPr/>
                </a:pPr>
                <a:endParaRPr lang="en-US" sz="2000" dirty="0">
                  <a:latin typeface="Palatino Linotype" charset="0"/>
                  <a:ea typeface="ＭＳ Ｐゴシック" charset="0"/>
                  <a:cs typeface="Palatino Linotype" charset="0"/>
                </a:endParaRPr>
              </a:p>
              <a:p>
                <a:pPr lvl="1" eaLnBrk="1" hangingPunct="1">
                  <a:lnSpc>
                    <a:spcPct val="110000"/>
                  </a:lnSpc>
                  <a:buFont typeface="Courier New"/>
                  <a:buChar char="o"/>
                  <a:defRPr/>
                </a:pPr>
                <a:endParaRPr lang="en-US" sz="2000" dirty="0">
                  <a:latin typeface="Palatino Linotype" charset="0"/>
                  <a:ea typeface="ＭＳ Ｐゴシック" charset="0"/>
                  <a:cs typeface="Palatino Linotype" charset="0"/>
                </a:endParaRPr>
              </a:p>
              <a:p>
                <a:pPr lvl="1" eaLnBrk="1" hangingPunct="1">
                  <a:lnSpc>
                    <a:spcPct val="110000"/>
                  </a:lnSpc>
                  <a:buFont typeface="Courier New"/>
                  <a:buChar char="o"/>
                  <a:defRPr/>
                </a:pPr>
                <a:endParaRPr lang="en-US" sz="2400" dirty="0">
                  <a:solidFill>
                    <a:srgbClr val="FF0000"/>
                  </a:solidFill>
                  <a:latin typeface="Palatino Linotype" charset="0"/>
                  <a:ea typeface="ＭＳ Ｐゴシック" charset="0"/>
                  <a:cs typeface="Palatino Linotype" charset="0"/>
                </a:endParaRPr>
              </a:p>
            </p:txBody>
          </p:sp>
        </mc:Choice>
        <mc:Fallback xmlns="">
          <p:sp>
            <p:nvSpPr>
              <p:cNvPr id="5017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0"/>
                <a:ext cx="9144000" cy="6858000"/>
              </a:xfrm>
              <a:blipFill>
                <a:blip r:embed="rId3"/>
                <a:stretch>
                  <a:fillRect l="-1667" t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5303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Helvetica" charset="0"/>
              <a:buNone/>
              <a:defRPr/>
            </a:pPr>
            <a:r>
              <a:rPr lang="en-US" sz="3200" b="1" u="sng" dirty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Improvement 2: more accurate HDR</a:t>
            </a:r>
            <a:endParaRPr lang="en-US" sz="32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Group analysis with HDR estimates: </a:t>
            </a:r>
            <a:r>
              <a:rPr lang="en-US" sz="2400" dirty="0" err="1">
                <a:latin typeface="Palatino Linotype" charset="0"/>
                <a:ea typeface="ＭＳ Ｐゴシック" charset="0"/>
                <a:cs typeface="Palatino Linotype" charset="0"/>
              </a:rPr>
              <a:t>TENTzero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, </a:t>
            </a:r>
            <a:r>
              <a:rPr lang="en-US" sz="2400" dirty="0" err="1">
                <a:latin typeface="Palatino Linotype" charset="0"/>
                <a:ea typeface="ＭＳ Ｐゴシック" charset="0"/>
                <a:cs typeface="Palatino Linotype" charset="0"/>
              </a:rPr>
              <a:t>CSPLINzero</a:t>
            </a: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NHST: </a:t>
            </a:r>
            <a:r>
              <a:rPr lang="en-US" sz="2400" i="1" dirty="0">
                <a:latin typeface="Palatino Linotype" charset="0"/>
                <a:ea typeface="ＭＳ Ｐゴシック" charset="0"/>
                <a:cs typeface="Palatino Linotype" charset="0"/>
              </a:rPr>
              <a:t>H</a:t>
            </a:r>
            <a:r>
              <a:rPr lang="en-US" sz="2400" baseline="-25000" dirty="0">
                <a:latin typeface="Palatino Linotype" charset="0"/>
                <a:ea typeface="ＭＳ Ｐゴシック" charset="0"/>
                <a:cs typeface="Palatino Linotype" charset="0"/>
              </a:rPr>
              <a:t>0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: </a:t>
            </a:r>
            <a:r>
              <a:rPr lang="en-US" sz="2400" i="1" dirty="0">
                <a:latin typeface="Palatino Linotype" charset="0"/>
                <a:ea typeface="ＭＳ Ｐゴシック" charset="0"/>
                <a:cs typeface="Palatino Linotype" charset="0"/>
              </a:rPr>
              <a:t>β</a:t>
            </a:r>
            <a:r>
              <a:rPr lang="en-US" sz="2400" baseline="-25000" dirty="0">
                <a:latin typeface="Palatino Linotype" charset="0"/>
                <a:ea typeface="ＭＳ Ｐゴシック" charset="0"/>
                <a:cs typeface="Palatino Linotype" charset="0"/>
              </a:rPr>
              <a:t>1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=0, </a:t>
            </a:r>
            <a:r>
              <a:rPr lang="en-US" sz="2400" i="1" dirty="0">
                <a:latin typeface="Palatino Linotype" charset="0"/>
                <a:ea typeface="ＭＳ Ｐゴシック" charset="0"/>
                <a:cs typeface="Palatino Linotype" charset="0"/>
              </a:rPr>
              <a:t>β</a:t>
            </a:r>
            <a:r>
              <a:rPr lang="en-US" sz="2400" baseline="-25000" dirty="0">
                <a:latin typeface="Palatino Linotype" charset="0"/>
                <a:ea typeface="ＭＳ Ｐゴシック" charset="0"/>
                <a:cs typeface="Palatino Linotype" charset="0"/>
              </a:rPr>
              <a:t>2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=0, …, </a:t>
            </a:r>
            <a:r>
              <a:rPr lang="en-US" sz="2400" i="1" dirty="0">
                <a:latin typeface="Palatino Linotype" charset="0"/>
                <a:ea typeface="ＭＳ Ｐゴシック" charset="0"/>
                <a:cs typeface="Palatino Linotype" charset="0"/>
              </a:rPr>
              <a:t>β</a:t>
            </a:r>
            <a:r>
              <a:rPr lang="en-US" sz="2400" i="1" baseline="-25000" dirty="0">
                <a:latin typeface="Palatino Linotype" charset="0"/>
                <a:ea typeface="ＭＳ Ｐゴシック" charset="0"/>
                <a:cs typeface="Palatino Linotype" charset="0"/>
              </a:rPr>
              <a:t>k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=0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Area under curve (AUC) approach</a:t>
            </a:r>
            <a:endParaRPr lang="en-US" sz="2400" dirty="0">
              <a:solidFill>
                <a:srgbClr val="FF0000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2" eaLnBrk="1" hangingPunct="1"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Reduce to one number: use area as magnitude approximation</a:t>
            </a:r>
          </a:p>
          <a:p>
            <a:pPr lvl="2" eaLnBrk="1" hangingPunct="1"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Ignore </a:t>
            </a:r>
            <a:r>
              <a:rPr lang="en-US" sz="2000" b="1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shape</a:t>
            </a:r>
            <a:r>
              <a:rPr lang="en-US" sz="20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subtleties</a:t>
            </a:r>
          </a:p>
          <a:p>
            <a:pPr lvl="2" eaLnBrk="1" hangingPunct="1"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Shape information loss: (undershoot, peak location/width)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Better approach: maintaining shape integrity</a:t>
            </a:r>
          </a:p>
          <a:p>
            <a:pPr lvl="2" eaLnBrk="1" hangingPunct="1"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Take individual </a:t>
            </a:r>
            <a:r>
              <a:rPr lang="en-US" sz="2400" b="1" i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β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s to group analysis (MVM)</a:t>
            </a:r>
          </a:p>
          <a:p>
            <a:pPr lvl="2" eaLnBrk="1" hangingPunct="1"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One group with one condition: </a:t>
            </a:r>
            <a:r>
              <a:rPr lang="en-US" sz="2000" dirty="0">
                <a:solidFill>
                  <a:srgbClr val="000000"/>
                </a:solidFill>
                <a:highlight>
                  <a:srgbClr val="FFFF00"/>
                </a:highlight>
                <a:latin typeface="Palatino Linotype" charset="0"/>
                <a:ea typeface="ＭＳ Ｐゴシック" charset="0"/>
                <a:cs typeface="Palatino Linotype" charset="0"/>
              </a:rPr>
              <a:t>3dLME</a:t>
            </a:r>
          </a:p>
          <a:p>
            <a:pPr lvl="2" eaLnBrk="1" hangingPunct="1"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Other scenarios: treat </a:t>
            </a:r>
            <a:r>
              <a:rPr lang="en-US" sz="2000" b="1" i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β</a:t>
            </a:r>
            <a:r>
              <a:rPr lang="en-US" sz="2000" dirty="0">
                <a:latin typeface="Palatino Linotype" charset="0"/>
                <a:ea typeface="ＭＳ Ｐゴシック" charset="0"/>
                <a:cs typeface="Palatino Linotype" charset="0"/>
              </a:rPr>
              <a:t>s as levels of a factor (e.g., Time) - </a:t>
            </a:r>
            <a:r>
              <a:rPr lang="en-US" sz="2000" dirty="0">
                <a:highlight>
                  <a:srgbClr val="FFFF00"/>
                </a:highlight>
                <a:latin typeface="Palatino Linotype" charset="0"/>
                <a:ea typeface="ＭＳ Ｐゴシック" charset="0"/>
                <a:cs typeface="Palatino Linotype" charset="0"/>
              </a:rPr>
              <a:t>3dMVM</a:t>
            </a:r>
            <a:endParaRPr lang="en-US" sz="20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marL="684213" lvl="2" indent="0" eaLnBrk="1" hangingPunct="1">
              <a:lnSpc>
                <a:spcPct val="110000"/>
              </a:lnSpc>
              <a:buNone/>
              <a:defRPr/>
            </a:pPr>
            <a:r>
              <a:rPr lang="en-US" sz="2000" dirty="0">
                <a:latin typeface="Palatino Linotype" charset="0"/>
                <a:ea typeface="ＭＳ Ｐゴシック" charset="0"/>
                <a:cs typeface="Palatino Linotype" charset="0"/>
              </a:rPr>
              <a:t>  </a:t>
            </a:r>
            <a:r>
              <a:rPr lang="en-US" sz="20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** Task or group effect: </a:t>
            </a:r>
            <a:r>
              <a:rPr lang="en-US" sz="2000" i="1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F</a:t>
            </a:r>
            <a:r>
              <a:rPr lang="en-US" sz="20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-stat for interaction between task group and Time, complemented with main effect for task/group (AUC)</a:t>
            </a:r>
            <a:br>
              <a:rPr lang="en-US" sz="20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</a:br>
            <a:endParaRPr lang="en-US" sz="2000" dirty="0">
              <a:solidFill>
                <a:srgbClr val="000000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Chen et al. (2015). Detecting the subtle shape differences in hemodynamic responses at the group level. Front. </a:t>
            </a:r>
            <a:r>
              <a:rPr lang="en-US" dirty="0" err="1">
                <a:highlight>
                  <a:srgbClr val="FFFF00"/>
                </a:highlight>
              </a:rPr>
              <a:t>Neurosci</a:t>
            </a:r>
            <a:r>
              <a:rPr lang="en-US" dirty="0">
                <a:highlight>
                  <a:srgbClr val="FFFF00"/>
                </a:highlight>
              </a:rPr>
              <a:t>., 26 October 2015.</a:t>
            </a:r>
          </a:p>
          <a:p>
            <a:pPr marL="684213" lvl="2" indent="0" eaLnBrk="1" hangingPunct="1">
              <a:lnSpc>
                <a:spcPct val="110000"/>
              </a:lnSpc>
              <a:buNone/>
              <a:defRPr/>
            </a:pPr>
            <a:endParaRPr lang="en-US" sz="2000" dirty="0">
              <a:solidFill>
                <a:srgbClr val="FF0000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2" eaLnBrk="1" hangingPunct="1">
              <a:lnSpc>
                <a:spcPct val="110000"/>
              </a:lnSpc>
              <a:buFont typeface="Wingdings" charset="2"/>
              <a:buChar char="§"/>
              <a:defRPr/>
            </a:pPr>
            <a:endParaRPr lang="en-US" sz="2000" dirty="0">
              <a:solidFill>
                <a:srgbClr val="000000"/>
              </a:solidFill>
              <a:highlight>
                <a:srgbClr val="FFFF00"/>
              </a:highlight>
              <a:latin typeface="Palatino Linotype" charset="0"/>
              <a:ea typeface="ＭＳ Ｐゴシック" charset="0"/>
              <a:cs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54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Clr>
                <a:schemeClr val="tx1"/>
              </a:buClr>
              <a:buNone/>
              <a:defRPr/>
            </a:pPr>
            <a:r>
              <a:rPr lang="en-US" sz="3200" b="1" u="sng" dirty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Improvement 2: more accurate HDR</a:t>
            </a:r>
            <a:endParaRPr lang="en-US" sz="32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2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2 groups (children, adults), 2 conditions (congruent, incongruent), 1 quantitative covariate (age)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22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2 methods: HRF modeled by 10 (tents) and 3 (SPMG3) bases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22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Effect of interaction: interaction </a:t>
            </a:r>
            <a:r>
              <a:rPr lang="en-US" sz="2200" dirty="0" err="1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group:condition</a:t>
            </a:r>
            <a:r>
              <a:rPr lang="en-US" sz="22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– </a:t>
            </a:r>
            <a:r>
              <a:rPr lang="en-US" sz="2200" dirty="0">
                <a:solidFill>
                  <a:srgbClr val="000000"/>
                </a:solidFill>
                <a:highlight>
                  <a:srgbClr val="FFFF00"/>
                </a:highlight>
                <a:latin typeface="Palatino Linotype" charset="0"/>
                <a:ea typeface="ＭＳ Ｐゴシック" charset="0"/>
                <a:cs typeface="Palatino Linotype" charset="0"/>
              </a:rPr>
              <a:t>3dMVM</a:t>
            </a:r>
          </a:p>
          <a:p>
            <a:pPr eaLnBrk="1" hangingPunct="1">
              <a:lnSpc>
                <a:spcPct val="110000"/>
              </a:lnSpc>
              <a:defRPr/>
            </a:pPr>
            <a:endParaRPr lang="en-US" sz="2200" dirty="0">
              <a:solidFill>
                <a:srgbClr val="000000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</p:txBody>
      </p:sp>
      <p:pic>
        <p:nvPicPr>
          <p:cNvPr id="3" name="Picture 2" descr="Screen Shot 2015-10-07 at 3.07.1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3" y="2449078"/>
            <a:ext cx="8519368" cy="4408922"/>
          </a:xfrm>
          <a:prstGeom prst="rect">
            <a:avLst/>
          </a:prstGeom>
          <a:solidFill>
            <a:srgbClr val="0000FF"/>
          </a:solidFill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0FEB417-B802-2A42-8ED2-F6384B4C833A}"/>
              </a:ext>
            </a:extLst>
          </p:cNvPr>
          <p:cNvCxnSpPr>
            <a:cxnSpLocks/>
          </p:cNvCxnSpPr>
          <p:nvPr/>
        </p:nvCxnSpPr>
        <p:spPr bwMode="auto">
          <a:xfrm>
            <a:off x="3276600" y="4343400"/>
            <a:ext cx="3695701" cy="990600"/>
          </a:xfrm>
          <a:prstGeom prst="straightConnector1">
            <a:avLst/>
          </a:prstGeom>
          <a:ln>
            <a:solidFill>
              <a:srgbClr val="0000FF"/>
            </a:solidFill>
            <a:headEnd type="arrow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5663AB3-20E7-6540-9CC9-53404DA60D56}"/>
              </a:ext>
            </a:extLst>
          </p:cNvPr>
          <p:cNvCxnSpPr>
            <a:cxnSpLocks/>
          </p:cNvCxnSpPr>
          <p:nvPr/>
        </p:nvCxnSpPr>
        <p:spPr bwMode="auto">
          <a:xfrm>
            <a:off x="3124200" y="2895600"/>
            <a:ext cx="762000" cy="0"/>
          </a:xfrm>
          <a:prstGeom prst="straightConnector1">
            <a:avLst/>
          </a:prstGeom>
          <a:ln>
            <a:solidFill>
              <a:srgbClr val="0000FF"/>
            </a:solidFill>
            <a:headEnd type="arrow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08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Clr>
                <a:schemeClr val="tx1"/>
              </a:buClr>
              <a:buNone/>
              <a:defRPr/>
            </a:pPr>
            <a:r>
              <a:rPr lang="en-US" sz="3200" b="1" u="sng" dirty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Improvement 2: more accurate HDR</a:t>
            </a:r>
            <a:endParaRPr lang="en-US" sz="32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2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Advantages of ESM over FSM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More likely to detect HDR shape subtleties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Visual verification of HDR signature shape (vs. relying significance testing: </a:t>
            </a:r>
            <a:r>
              <a:rPr lang="en-US" sz="2200" i="1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p</a:t>
            </a:r>
            <a:r>
              <a:rPr lang="en-US" sz="22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-values)</a:t>
            </a:r>
          </a:p>
          <a:p>
            <a:pPr marL="0" indent="0" eaLnBrk="1" hangingPunct="1">
              <a:lnSpc>
                <a:spcPct val="110000"/>
              </a:lnSpc>
              <a:buNone/>
              <a:defRPr/>
            </a:pPr>
            <a:r>
              <a:rPr lang="en-US" sz="22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  Study: Adults/Children with Congruent/Incongruent stimuli (2×2)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endParaRPr lang="en-US" sz="2200" dirty="0">
              <a:solidFill>
                <a:srgbClr val="000000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</p:txBody>
      </p:sp>
      <p:pic>
        <p:nvPicPr>
          <p:cNvPr id="2" name="Picture 1" descr="Screen Shot 2015-10-07 at 3.08.1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048000"/>
            <a:ext cx="9030464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359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 typeface="Helvetica" charset="0"/>
              <a:buNone/>
              <a:defRPr/>
            </a:pPr>
            <a:r>
              <a:rPr lang="en-US" sz="3200" b="1" u="sng" dirty="0">
                <a:solidFill>
                  <a:srgbClr val="1402FF"/>
                </a:solidFill>
                <a:latin typeface="Palatino" charset="0"/>
                <a:ea typeface="Dotum" charset="0"/>
                <a:cs typeface="Dotum" charset="0"/>
              </a:rPr>
              <a:t>Improvement 3</a:t>
            </a:r>
            <a:r>
              <a:rPr lang="en-US" sz="3200" b="1" dirty="0">
                <a:latin typeface="Palatino" charset="0"/>
                <a:ea typeface="Dotum" charset="0"/>
                <a:cs typeface="Dotum" charset="0"/>
              </a:rPr>
              <a:t>: complex situations - LME</a:t>
            </a:r>
            <a:endParaRPr lang="en-US" sz="3200" dirty="0">
              <a:latin typeface="Palatino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00000"/>
              </a:lnSpc>
              <a:defRPr/>
            </a:pPr>
            <a:endParaRPr lang="en-US" sz="800" dirty="0">
              <a:latin typeface="Palatino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00000"/>
              </a:lnSpc>
              <a:defRPr/>
            </a:pP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Missing data</a:t>
            </a:r>
            <a:endParaRPr lang="en-US" altLang="ja-JP" sz="2400" dirty="0">
              <a:latin typeface="Palatino" charset="0"/>
              <a:ea typeface="Dotum" charset="0"/>
              <a:cs typeface="Dotum" charset="0"/>
            </a:endParaRPr>
          </a:p>
          <a:p>
            <a:pPr lvl="1" eaLnBrk="1" hangingPunct="1">
              <a:lnSpc>
                <a:spcPct val="100000"/>
              </a:lnSpc>
              <a:buFont typeface="Courier New"/>
              <a:buChar char="o"/>
              <a:defRPr/>
            </a:pPr>
            <a:r>
              <a:rPr lang="en-US" sz="23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Missing at subject level:  </a:t>
            </a:r>
            <a:r>
              <a:rPr lang="en-US" sz="20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Longitudinal study</a:t>
            </a:r>
          </a:p>
          <a:p>
            <a:pPr lvl="1" eaLnBrk="1" hangingPunct="1">
              <a:lnSpc>
                <a:spcPct val="100000"/>
              </a:lnSpc>
              <a:buFont typeface="Courier New"/>
              <a:buChar char="o"/>
              <a:defRPr/>
            </a:pPr>
            <a:r>
              <a:rPr lang="en-US" sz="2300" dirty="0">
                <a:latin typeface="Palatino" charset="0"/>
                <a:ea typeface="Dotum" charset="0"/>
                <a:cs typeface="Dotum" charset="0"/>
              </a:rPr>
              <a:t>Missing at random: unrelated to effect of interest</a:t>
            </a:r>
          </a:p>
          <a:p>
            <a:pPr lvl="1" eaLnBrk="1" hangingPunct="1">
              <a:lnSpc>
                <a:spcPct val="100000"/>
              </a:lnSpc>
              <a:buFont typeface="Courier New"/>
              <a:buChar char="o"/>
              <a:defRPr/>
            </a:pPr>
            <a:r>
              <a:rPr lang="en-US" sz="2300" dirty="0">
                <a:latin typeface="Palatino" charset="0"/>
                <a:ea typeface="Dotum" charset="0"/>
                <a:cs typeface="Dotum" charset="0"/>
              </a:rPr>
              <a:t>GLM would not work</a:t>
            </a:r>
          </a:p>
          <a:p>
            <a:pPr lvl="1" eaLnBrk="1" hangingPunct="1">
              <a:lnSpc>
                <a:spcPct val="100000"/>
              </a:lnSpc>
              <a:buFont typeface="Courier New"/>
              <a:buChar char="o"/>
              <a:defRPr/>
            </a:pPr>
            <a:endParaRPr lang="en-US" sz="800" dirty="0">
              <a:latin typeface="Palatino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00000"/>
              </a:lnSpc>
              <a:defRPr/>
            </a:pP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Within-subject covariate: random slope</a:t>
            </a:r>
          </a:p>
          <a:p>
            <a:pPr lvl="1" eaLnBrk="1" hangingPunct="1">
              <a:lnSpc>
                <a:spcPct val="100000"/>
              </a:lnSpc>
              <a:buFont typeface="Courier New"/>
              <a:buChar char="o"/>
              <a:defRPr/>
            </a:pPr>
            <a:r>
              <a:rPr lang="en-US" sz="23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Reaction time across multiple conditions</a:t>
            </a:r>
          </a:p>
          <a:p>
            <a:pPr lvl="1" eaLnBrk="1" hangingPunct="1">
              <a:lnSpc>
                <a:spcPct val="100000"/>
              </a:lnSpc>
              <a:buFont typeface="Courier New"/>
              <a:buChar char="o"/>
              <a:defRPr/>
            </a:pPr>
            <a:r>
              <a:rPr lang="en-US" sz="23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Age in longitudinal study</a:t>
            </a:r>
          </a:p>
          <a:p>
            <a:pPr lvl="1" eaLnBrk="1" hangingPunct="1">
              <a:lnSpc>
                <a:spcPct val="100000"/>
              </a:lnSpc>
              <a:buFont typeface="Courier New"/>
              <a:buChar char="o"/>
              <a:defRPr/>
            </a:pPr>
            <a:r>
              <a:rPr lang="en-US" sz="23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Random slope: varying covariate effect across subjects</a:t>
            </a:r>
          </a:p>
          <a:p>
            <a:pPr lvl="1" eaLnBrk="1" hangingPunct="1">
              <a:lnSpc>
                <a:spcPct val="100000"/>
              </a:lnSpc>
              <a:buFont typeface="Courier New"/>
              <a:buChar char="o"/>
              <a:defRPr/>
            </a:pPr>
            <a:endParaRPr lang="en-US" sz="800" dirty="0">
              <a:solidFill>
                <a:srgbClr val="000000"/>
              </a:solidFill>
              <a:latin typeface="Palatino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00000"/>
              </a:lnSpc>
              <a:buFont typeface="Arial" charset="0"/>
              <a:buChar char="•"/>
              <a:defRPr/>
            </a:pPr>
            <a:r>
              <a:rPr lang="en-US" sz="23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Hierarchical data</a:t>
            </a:r>
          </a:p>
          <a:p>
            <a:pPr lvl="1" eaLnBrk="1" hangingPunct="1">
              <a:lnSpc>
                <a:spcPct val="100000"/>
              </a:lnSpc>
              <a:buFont typeface="Courier New"/>
              <a:buChar char="o"/>
              <a:defRPr/>
            </a:pPr>
            <a:r>
              <a:rPr lang="en-US" sz="23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Subjects, families, groups</a:t>
            </a:r>
          </a:p>
          <a:p>
            <a:pPr lvl="1" eaLnBrk="1" hangingPunct="1">
              <a:lnSpc>
                <a:spcPct val="100000"/>
              </a:lnSpc>
              <a:buFont typeface="Courier New"/>
              <a:buChar char="o"/>
              <a:defRPr/>
            </a:pPr>
            <a:r>
              <a:rPr lang="en-US" sz="23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Subjects are genetically related in multilevel structure</a:t>
            </a:r>
          </a:p>
          <a:p>
            <a:pPr lvl="1" eaLnBrk="1" hangingPunct="1">
              <a:lnSpc>
                <a:spcPct val="100000"/>
              </a:lnSpc>
              <a:buFont typeface="Courier New"/>
              <a:buChar char="o"/>
              <a:defRPr/>
            </a:pPr>
            <a:r>
              <a:rPr lang="en-US" sz="23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Adolescent Brain Cognitive Development (ABCD) Study</a:t>
            </a:r>
          </a:p>
          <a:p>
            <a:pPr marL="0" indent="0">
              <a:buNone/>
            </a:pPr>
            <a:r>
              <a:rPr lang="en-US" dirty="0"/>
              <a:t>Chen et al. (2013). Linear Mixed-Effects Modeling Approach to FMRI Group Analysis. </a:t>
            </a:r>
            <a:r>
              <a:rPr lang="en-US" dirty="0" err="1"/>
              <a:t>NeuroImage</a:t>
            </a:r>
            <a:r>
              <a:rPr lang="en-US" dirty="0"/>
              <a:t> 73:176-190.</a:t>
            </a:r>
          </a:p>
          <a:p>
            <a:pPr lvl="1" eaLnBrk="1" hangingPunct="1">
              <a:lnSpc>
                <a:spcPct val="100000"/>
              </a:lnSpc>
              <a:buFont typeface="Courier New"/>
              <a:buChar char="o"/>
              <a:defRPr/>
            </a:pPr>
            <a:endParaRPr lang="en-US" sz="2300" dirty="0">
              <a:solidFill>
                <a:srgbClr val="000000"/>
              </a:solidFill>
              <a:latin typeface="Palatino" charset="0"/>
              <a:ea typeface="Dotum" charset="0"/>
              <a:cs typeface="Dot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51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Helvetica" charset="0"/>
              <a:buNone/>
              <a:defRPr/>
            </a:pPr>
            <a:r>
              <a:rPr lang="en-US" sz="3200" b="1" u="sng" dirty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Dealing with quantitative variables</a:t>
            </a:r>
            <a:endParaRPr lang="en-US" sz="22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defRPr/>
            </a:pPr>
            <a:endParaRPr lang="en-US" sz="8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Reasons to consider a covariate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000" dirty="0">
                <a:latin typeface="Palatino Linotype" charset="0"/>
                <a:ea typeface="ＭＳ Ｐゴシック" charset="0"/>
                <a:cs typeface="Palatino Linotype" charset="0"/>
              </a:rPr>
              <a:t>Effect of interest 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000" dirty="0">
                <a:latin typeface="Palatino Linotype" charset="0"/>
                <a:ea typeface="ＭＳ Ｐゴシック" charset="0"/>
                <a:cs typeface="Palatino Linotype" charset="0"/>
              </a:rPr>
              <a:t>Model improvement: accounting for data variability 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endParaRPr lang="en-US" sz="8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Frameworks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000" dirty="0">
                <a:latin typeface="Palatino Linotype" charset="0"/>
                <a:ea typeface="ＭＳ Ｐゴシック" charset="0"/>
                <a:cs typeface="Palatino Linotype" charset="0"/>
              </a:rPr>
              <a:t>ANCOVA: between-subjects factor (e.g., group) + quantitative variable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000" dirty="0">
                <a:latin typeface="Palatino Linotype" charset="0"/>
                <a:ea typeface="ＭＳ Ｐゴシック" charset="0"/>
                <a:cs typeface="Palatino Linotype" charset="0"/>
              </a:rPr>
              <a:t>Broader frameworks: regression, GLM, MVM, LME, BML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000" dirty="0">
                <a:latin typeface="Palatino Linotype" charset="0"/>
                <a:ea typeface="ＭＳ Ｐゴシック" charset="0"/>
                <a:cs typeface="Palatino Linotype" charset="0"/>
              </a:rPr>
              <a:t>Assumptions: linearity, homogeneity of slopes (interaction)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endParaRPr lang="en-US" sz="8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0" eaLnBrk="1" hangingPunct="1">
              <a:lnSpc>
                <a:spcPct val="11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Interpretations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0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Effect of interest: slope, rate, marginal effect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0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Regress/covariate out </a:t>
            </a:r>
            <a:r>
              <a:rPr lang="en-US" sz="2000" i="1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x</a:t>
            </a:r>
            <a:r>
              <a:rPr lang="en-US" sz="20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? </a:t>
            </a:r>
            <a:r>
              <a:rPr lang="en-US" sz="200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Head </a:t>
            </a:r>
            <a:r>
              <a:rPr lang="en-US" sz="20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motion at individual level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0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“Controlling </a:t>
            </a:r>
            <a:r>
              <a:rPr lang="en-US" sz="2000" i="1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x</a:t>
            </a:r>
            <a:r>
              <a:rPr lang="en-US" sz="20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at …”, “holding </a:t>
            </a:r>
            <a:r>
              <a:rPr lang="en-US" sz="2000" i="1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x</a:t>
            </a:r>
            <a:r>
              <a:rPr lang="en-US" sz="20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constant”: centering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eaLnBrk="1" hangingPunct="1">
              <a:buFont typeface="Helvetica" charset="0"/>
              <a:buNone/>
              <a:defRPr/>
            </a:pPr>
            <a:r>
              <a:rPr lang="en-US" sz="3200" b="1" u="sng" dirty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Program List</a:t>
            </a:r>
            <a:endParaRPr lang="en-US" sz="2000" b="1" dirty="0">
              <a:solidFill>
                <a:srgbClr val="0000FF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Arial" charset="0"/>
              <a:buChar char="•"/>
              <a:defRPr/>
            </a:pPr>
            <a:endParaRPr lang="en-US" sz="1200" b="1" dirty="0">
              <a:solidFill>
                <a:srgbClr val="0000FF"/>
              </a:solidFill>
              <a:highlight>
                <a:srgbClr val="FFFF00"/>
              </a:highlight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highlight>
                  <a:srgbClr val="00FF00"/>
                </a:highlight>
                <a:latin typeface="Palatino Linotype" charset="0"/>
                <a:ea typeface="ＭＳ Ｐゴシック" charset="0"/>
                <a:cs typeface="Palatino Linotype" charset="0"/>
              </a:rPr>
              <a:t>3dttest++</a:t>
            </a:r>
            <a:r>
              <a:rPr lang="en-US" sz="2400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(</a:t>
            </a:r>
            <a:r>
              <a:rPr lang="en-US" sz="2000" dirty="0">
                <a:latin typeface="Palatino Linotype" charset="0"/>
                <a:ea typeface="ＭＳ Ｐゴシック" charset="0"/>
                <a:cs typeface="Palatino Linotype" charset="0"/>
              </a:rPr>
              <a:t>GLM: one-, two-sample, paired </a:t>
            </a:r>
            <a:r>
              <a:rPr lang="en-US" sz="2000" i="1" dirty="0">
                <a:latin typeface="Palatino Linotype" charset="0"/>
                <a:ea typeface="ＭＳ Ｐゴシック" charset="0"/>
                <a:cs typeface="Palatino Linotype" charset="0"/>
              </a:rPr>
              <a:t>t</a:t>
            </a:r>
            <a:r>
              <a:rPr lang="en-US" sz="2000" dirty="0">
                <a:latin typeface="Palatino Linotype" charset="0"/>
                <a:ea typeface="ＭＳ Ｐゴシック" charset="0"/>
                <a:cs typeface="Palatino Linotype" charset="0"/>
              </a:rPr>
              <a:t>, between-subjects variables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)</a:t>
            </a:r>
            <a:endParaRPr lang="en-US" sz="2200" b="1" dirty="0">
              <a:solidFill>
                <a:srgbClr val="0000FF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highlight>
                  <a:srgbClr val="00FF00"/>
                </a:highlight>
                <a:latin typeface="Palatino Linotype" charset="0"/>
                <a:ea typeface="ＭＳ Ｐゴシック" charset="0"/>
                <a:cs typeface="Palatino Linotype" charset="0"/>
              </a:rPr>
              <a:t>3dMVM</a:t>
            </a:r>
            <a:r>
              <a:rPr lang="en-US" sz="2400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(generic AN(C)OVA)</a:t>
            </a:r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highlight>
                  <a:srgbClr val="FFFF00"/>
                </a:highlight>
                <a:latin typeface="Palatino Linotype" charset="0"/>
                <a:ea typeface="ＭＳ Ｐゴシック" charset="0"/>
                <a:cs typeface="Palatino Linotype" charset="0"/>
              </a:rPr>
              <a:t>3dLME, 3dLMEr</a:t>
            </a:r>
            <a:r>
              <a:rPr lang="en-US" sz="2400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(</a:t>
            </a:r>
            <a:r>
              <a:rPr lang="en-US" sz="2000" dirty="0">
                <a:latin typeface="Palatino Linotype" charset="0"/>
                <a:ea typeface="ＭＳ Ｐゴシック" charset="0"/>
                <a:cs typeface="Palatino Linotype" charset="0"/>
              </a:rPr>
              <a:t>sophisticated random-effects structure, missing data, within-subject covariates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)</a:t>
            </a:r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highlight>
                  <a:srgbClr val="FFFF00"/>
                </a:highlight>
                <a:latin typeface="Palatino Linotype" charset="0"/>
                <a:ea typeface="ＭＳ Ｐゴシック" charset="0"/>
                <a:cs typeface="Palatino Linotype" charset="0"/>
              </a:rPr>
              <a:t>3dMEMA</a:t>
            </a:r>
            <a:r>
              <a:rPr lang="en-US" sz="2400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(similar to 3dttest++: measurement errors)</a:t>
            </a:r>
            <a:endParaRPr lang="en-US" sz="2400" b="1" dirty="0">
              <a:solidFill>
                <a:srgbClr val="0000FF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highlight>
                  <a:srgbClr val="00FFFF"/>
                </a:highlight>
                <a:latin typeface="Palatino Linotype" charset="0"/>
                <a:ea typeface="ＭＳ Ｐゴシック" charset="0"/>
                <a:cs typeface="Palatino Linotype" charset="0"/>
              </a:rPr>
              <a:t>3dICC</a:t>
            </a:r>
            <a:r>
              <a:rPr lang="en-US" sz="2400" b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(intraclass correlation)</a:t>
            </a:r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highlight>
                  <a:srgbClr val="00FFFF"/>
                </a:highlight>
                <a:latin typeface="Palatino Linotype" charset="0"/>
                <a:ea typeface="ＭＳ Ｐゴシック" charset="0"/>
                <a:cs typeface="Palatino Linotype" charset="0"/>
              </a:rPr>
              <a:t>3dISC</a:t>
            </a:r>
            <a:r>
              <a:rPr lang="en-US" sz="2400" b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(inter-subject correlation)</a:t>
            </a:r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400" dirty="0">
                <a:highlight>
                  <a:srgbClr val="C0C0C0"/>
                </a:highlight>
                <a:latin typeface="Palatino Linotype" charset="0"/>
                <a:ea typeface="ＭＳ Ｐゴシック" charset="0"/>
                <a:cs typeface="Palatino Linotype" charset="0"/>
              </a:rPr>
              <a:t>RBA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 (region-based analysis)</a:t>
            </a:r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400" dirty="0">
                <a:highlight>
                  <a:srgbClr val="C0C0C0"/>
                </a:highlight>
                <a:latin typeface="Palatino Linotype" charset="0"/>
                <a:ea typeface="ＭＳ Ｐゴシック" charset="0"/>
                <a:cs typeface="Palatino Linotype" charset="0"/>
              </a:rPr>
              <a:t>MBA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 (matrix-based analysis)</a:t>
            </a:r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3dANOVA 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(one-way between-subject)</a:t>
            </a:r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3dANOVA2 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(one-way within-subject, 2-way between-subjects)</a:t>
            </a:r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3dANOVA3 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(</a:t>
            </a:r>
            <a:r>
              <a:rPr lang="en-US" sz="2000" dirty="0">
                <a:latin typeface="Palatino Linotype" charset="0"/>
                <a:ea typeface="ＭＳ Ｐゴシック" charset="0"/>
                <a:cs typeface="Palatino Linotype" charset="0"/>
              </a:rPr>
              <a:t>2-way within-subject and mixed, 3-way between-subjects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635101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Helvetica" charset="0"/>
              <a:buNone/>
              <a:defRPr/>
            </a:pPr>
            <a:r>
              <a:rPr lang="en-US" sz="3200" b="1" u="sng" dirty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Quantitative variables: centering</a:t>
            </a:r>
            <a:endParaRPr lang="en-US" sz="22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800" dirty="0">
                <a:latin typeface="Palatino Linotype" charset="0"/>
                <a:ea typeface="ＭＳ Ｐゴシック" charset="0"/>
                <a:cs typeface="Palatino Linotype" charset="0"/>
              </a:rPr>
              <a:t>Model</a:t>
            </a: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endParaRPr lang="en-US" sz="28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2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800" dirty="0"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α</a:t>
            </a:r>
            <a:r>
              <a:rPr lang="en-US" sz="2400" baseline="-25000" dirty="0">
                <a:latin typeface="Palatino Linotype" charset="0"/>
                <a:ea typeface="ＭＳ Ｐゴシック" charset="0"/>
                <a:cs typeface="Palatino Linotype" charset="0"/>
              </a:rPr>
              <a:t>1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, α</a:t>
            </a:r>
            <a:r>
              <a:rPr lang="en-US" sz="2400" baseline="-25000" dirty="0">
                <a:latin typeface="Palatino Linotype" charset="0"/>
                <a:ea typeface="ＭＳ Ｐゴシック" charset="0"/>
                <a:cs typeface="Palatino Linotype" charset="0"/>
              </a:rPr>
              <a:t>2 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- slope</a:t>
            </a:r>
            <a:endParaRPr lang="en-US" sz="2400" i="1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2" eaLnBrk="1" hangingPunct="1">
              <a:lnSpc>
                <a:spcPct val="90000"/>
              </a:lnSpc>
              <a:buFont typeface="Courier New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Palatino Linotype"/>
                <a:ea typeface="ＭＳ Ｐゴシック" charset="0"/>
                <a:cs typeface="Palatino Linotype"/>
              </a:rPr>
              <a:t> α</a:t>
            </a:r>
            <a:r>
              <a:rPr lang="en-US" sz="2400" baseline="-25000" dirty="0">
                <a:solidFill>
                  <a:srgbClr val="000000"/>
                </a:solidFill>
                <a:latin typeface="Palatino Linotype"/>
                <a:ea typeface="ＭＳ Ｐゴシック" charset="0"/>
                <a:cs typeface="Palatino Linotype"/>
              </a:rPr>
              <a:t>0</a:t>
            </a:r>
            <a:r>
              <a:rPr lang="en-US" sz="2400" dirty="0">
                <a:solidFill>
                  <a:srgbClr val="000000"/>
                </a:solidFill>
                <a:latin typeface="Palatino Linotype"/>
                <a:ea typeface="ＭＳ Ｐゴシック" charset="0"/>
                <a:cs typeface="Palatino Linotype"/>
              </a:rPr>
              <a:t> – intercept: group effect when </a:t>
            </a:r>
            <a:r>
              <a:rPr lang="en-US" sz="2400" b="1" i="1" dirty="0">
                <a:solidFill>
                  <a:srgbClr val="FF0000"/>
                </a:solidFill>
                <a:latin typeface="Palatino Linotype"/>
                <a:ea typeface="ＭＳ Ｐゴシック" charset="0"/>
                <a:cs typeface="Palatino Linotype"/>
              </a:rPr>
              <a:t>x </a:t>
            </a:r>
            <a:r>
              <a:rPr lang="en-US" sz="2400" b="1" dirty="0">
                <a:solidFill>
                  <a:srgbClr val="FF0000"/>
                </a:solidFill>
                <a:latin typeface="Palatino Linotype"/>
                <a:ea typeface="ＭＳ Ｐゴシック" charset="0"/>
                <a:cs typeface="Palatino Linotype"/>
              </a:rPr>
              <a:t>= 0</a:t>
            </a:r>
          </a:p>
          <a:p>
            <a:pPr lvl="3"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Palatino Linotype"/>
                <a:ea typeface="ＭＳ Ｐゴシック" charset="0"/>
                <a:cs typeface="Palatino Linotype"/>
              </a:rPr>
              <a:t>Not necessarily meaningful</a:t>
            </a:r>
          </a:p>
          <a:p>
            <a:pPr lvl="3"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Palatino Linotype"/>
                <a:ea typeface="ＭＳ Ｐゴシック" charset="0"/>
                <a:cs typeface="Palatino Linotype"/>
              </a:rPr>
              <a:t>Linearity may not hold</a:t>
            </a:r>
          </a:p>
          <a:p>
            <a:pPr lvl="3"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Palatino Linotype"/>
                <a:ea typeface="ＭＳ Ｐゴシック" charset="0"/>
                <a:cs typeface="Palatino Linotype"/>
              </a:rPr>
              <a:t>Centering for interpretability</a:t>
            </a:r>
          </a:p>
          <a:p>
            <a:pPr lvl="3"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Palatino Linotype"/>
                <a:ea typeface="ＭＳ Ｐゴシック" charset="0"/>
                <a:cs typeface="Palatino Linotype"/>
              </a:rPr>
              <a:t>Centering around: mean, median, </a:t>
            </a:r>
          </a:p>
          <a:p>
            <a:pPr marL="969962" lvl="3" indent="0" eaLnBrk="1" hangingPunct="1">
              <a:lnSpc>
                <a:spcPct val="90000"/>
              </a:lnSpc>
              <a:buNone/>
              <a:defRPr/>
            </a:pPr>
            <a:r>
              <a:rPr lang="en-US" sz="2000" dirty="0">
                <a:solidFill>
                  <a:srgbClr val="000000"/>
                </a:solidFill>
                <a:latin typeface="Palatino Linotype"/>
                <a:ea typeface="ＭＳ Ｐゴシック" charset="0"/>
                <a:cs typeface="Palatino Linotype"/>
              </a:rPr>
              <a:t>   or something else</a:t>
            </a:r>
          </a:p>
          <a:p>
            <a:pPr lvl="3" eaLnBrk="1" hangingPunct="1">
              <a:lnSpc>
                <a:spcPct val="90000"/>
              </a:lnSpc>
              <a:buFont typeface="Wingdings" charset="2"/>
              <a:buChar char="§"/>
              <a:defRPr/>
            </a:pPr>
            <a:endParaRPr lang="en-US" sz="800" dirty="0">
              <a:solidFill>
                <a:srgbClr val="000000"/>
              </a:solidFill>
              <a:latin typeface="Palatino Linotype"/>
              <a:ea typeface="ＭＳ Ｐゴシック" charset="0"/>
              <a:cs typeface="Palatino Linotype"/>
            </a:endParaRPr>
          </a:p>
        </p:txBody>
      </p:sp>
      <p:pic>
        <p:nvPicPr>
          <p:cNvPr id="78850" name="Picture 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831" y="1058404"/>
            <a:ext cx="5595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Picture 4" descr="XEff10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76600"/>
            <a:ext cx="3581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9062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Helvetica" charset="0"/>
              <a:buNone/>
              <a:defRPr/>
            </a:pPr>
            <a:r>
              <a:rPr lang="en-US" sz="3200" b="1" u="sng" dirty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Quantitative variables: centering</a:t>
            </a:r>
            <a:endParaRPr lang="en-US" sz="22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3" eaLnBrk="1" hangingPunct="1">
              <a:lnSpc>
                <a:spcPct val="90000"/>
              </a:lnSpc>
              <a:buFont typeface="Wingdings" charset="2"/>
              <a:buChar char="§"/>
              <a:defRPr/>
            </a:pPr>
            <a:endParaRPr lang="en-US" sz="800" dirty="0">
              <a:solidFill>
                <a:srgbClr val="000000"/>
              </a:solidFill>
              <a:latin typeface="Palatino Linotype"/>
              <a:ea typeface="ＭＳ Ｐゴシック" charset="0"/>
              <a:cs typeface="Palatino Linotype"/>
            </a:endParaRPr>
          </a:p>
          <a:p>
            <a:pPr lvl="0" eaLnBrk="1" hangingPunct="1">
              <a:lnSpc>
                <a:spcPct val="110000"/>
              </a:lnSpc>
              <a:defRPr/>
            </a:pPr>
            <a:r>
              <a:rPr lang="en-US" sz="28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When a factor is involved</a:t>
            </a:r>
          </a:p>
          <a:p>
            <a:pPr lvl="2" eaLnBrk="1" hangingPunct="1">
              <a:lnSpc>
                <a:spcPct val="100000"/>
              </a:lnSpc>
              <a:buFont typeface="Courier New"/>
              <a:buChar char="o"/>
              <a:defRPr/>
            </a:pP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  <a:r>
              <a:rPr lang="en-US" sz="2000" dirty="0">
                <a:latin typeface="Palatino Linotype" charset="0"/>
                <a:ea typeface="ＭＳ Ｐゴシック" charset="0"/>
                <a:cs typeface="Palatino Linotype" charset="0"/>
              </a:rPr>
              <a:t>Complicated: within-level or</a:t>
            </a:r>
          </a:p>
          <a:p>
            <a:pPr marL="684213" lvl="2" indent="0" eaLnBrk="1" hangingPunct="1">
              <a:lnSpc>
                <a:spcPct val="100000"/>
              </a:lnSpc>
              <a:buNone/>
              <a:defRPr/>
            </a:pPr>
            <a:r>
              <a:rPr lang="en-US" sz="2000" dirty="0">
                <a:solidFill>
                  <a:srgbClr val="000000"/>
                </a:solidFill>
                <a:latin typeface="Palatino Linotype"/>
                <a:ea typeface="ＭＳ Ｐゴシック" charset="0"/>
                <a:cs typeface="Palatino Linotype"/>
              </a:rPr>
              <a:t>   grand centering</a:t>
            </a:r>
          </a:p>
          <a:p>
            <a:pPr marL="684213" lvl="2" indent="0" eaLnBrk="1" hangingPunct="1">
              <a:lnSpc>
                <a:spcPct val="100000"/>
              </a:lnSpc>
              <a:buNone/>
              <a:defRPr/>
            </a:pPr>
            <a:endParaRPr lang="en-US" sz="2000" dirty="0">
              <a:solidFill>
                <a:srgbClr val="000000"/>
              </a:solidFill>
              <a:latin typeface="Palatino Linotype"/>
              <a:ea typeface="ＭＳ Ｐゴシック" charset="0"/>
              <a:cs typeface="Palatino Linotype"/>
            </a:endParaRPr>
          </a:p>
          <a:p>
            <a:pPr marL="684213" lvl="2" indent="0" eaLnBrk="1" hangingPunct="1">
              <a:lnSpc>
                <a:spcPct val="100000"/>
              </a:lnSpc>
              <a:buNone/>
              <a:defRPr/>
            </a:pPr>
            <a:endParaRPr lang="en-US" sz="2000" dirty="0">
              <a:solidFill>
                <a:srgbClr val="000000"/>
              </a:solidFill>
              <a:latin typeface="Palatino Linotype"/>
              <a:ea typeface="ＭＳ Ｐゴシック" charset="0"/>
              <a:cs typeface="Palatino Linotype"/>
            </a:endParaRPr>
          </a:p>
          <a:p>
            <a:pPr marL="684213" lvl="2" indent="0" eaLnBrk="1" hangingPunct="1">
              <a:lnSpc>
                <a:spcPct val="100000"/>
              </a:lnSpc>
              <a:buNone/>
              <a:defRPr/>
            </a:pPr>
            <a:endParaRPr lang="en-US" sz="2000" dirty="0">
              <a:solidFill>
                <a:srgbClr val="000000"/>
              </a:solidFill>
              <a:latin typeface="Palatino Linotype"/>
              <a:ea typeface="ＭＳ Ｐゴシック" charset="0"/>
              <a:cs typeface="Palatino Linotype"/>
            </a:endParaRPr>
          </a:p>
          <a:p>
            <a:pPr marL="684213" lvl="2" indent="0" eaLnBrk="1" hangingPunct="1">
              <a:lnSpc>
                <a:spcPct val="100000"/>
              </a:lnSpc>
              <a:buNone/>
              <a:defRPr/>
            </a:pPr>
            <a:endParaRPr lang="en-US" sz="2000" dirty="0">
              <a:solidFill>
                <a:srgbClr val="000000"/>
              </a:solidFill>
              <a:latin typeface="Palatino Linotype"/>
              <a:ea typeface="ＭＳ Ｐゴシック" charset="0"/>
              <a:cs typeface="Palatino Linotype"/>
            </a:endParaRPr>
          </a:p>
          <a:p>
            <a:pPr marL="684213" lvl="2" indent="0" eaLnBrk="1" hangingPunct="1">
              <a:lnSpc>
                <a:spcPct val="100000"/>
              </a:lnSpc>
              <a:buNone/>
              <a:defRPr/>
            </a:pPr>
            <a:endParaRPr lang="en-US" sz="2000" dirty="0">
              <a:solidFill>
                <a:srgbClr val="000000"/>
              </a:solidFill>
              <a:latin typeface="Palatino Linotype"/>
              <a:ea typeface="ＭＳ Ｐゴシック" charset="0"/>
              <a:cs typeface="Palatino Linotype"/>
            </a:endParaRPr>
          </a:p>
          <a:p>
            <a:pPr marL="684213" lvl="2" indent="0" eaLnBrk="1" hangingPunct="1">
              <a:lnSpc>
                <a:spcPct val="100000"/>
              </a:lnSpc>
              <a:buNone/>
              <a:defRPr/>
            </a:pPr>
            <a:endParaRPr lang="en-US" sz="2000" dirty="0">
              <a:solidFill>
                <a:srgbClr val="000000"/>
              </a:solidFill>
              <a:latin typeface="Palatino Linotype"/>
              <a:ea typeface="ＭＳ Ｐゴシック" charset="0"/>
              <a:cs typeface="Palatino Linotype"/>
            </a:endParaRPr>
          </a:p>
          <a:p>
            <a:pPr marL="684213" lvl="2" indent="0" eaLnBrk="1" hangingPunct="1">
              <a:lnSpc>
                <a:spcPct val="100000"/>
              </a:lnSpc>
              <a:buNone/>
              <a:defRPr/>
            </a:pPr>
            <a:endParaRPr lang="en-US" sz="2000" dirty="0">
              <a:solidFill>
                <a:srgbClr val="000000"/>
              </a:solidFill>
              <a:latin typeface="Palatino Linotype"/>
              <a:ea typeface="ＭＳ Ｐゴシック" charset="0"/>
              <a:cs typeface="Palatino Linotype"/>
            </a:endParaRPr>
          </a:p>
          <a:p>
            <a:pPr marL="684213" lvl="2" indent="0" eaLnBrk="1" hangingPunct="1">
              <a:lnSpc>
                <a:spcPct val="100000"/>
              </a:lnSpc>
              <a:buNone/>
              <a:defRPr/>
            </a:pPr>
            <a:endParaRPr lang="en-US" sz="2400" dirty="0">
              <a:solidFill>
                <a:srgbClr val="000000"/>
              </a:solidFill>
              <a:latin typeface="Palatino Linotype"/>
              <a:ea typeface="ＭＳ Ｐゴシック" charset="0"/>
              <a:cs typeface="Palatino Linotype"/>
            </a:endParaRPr>
          </a:p>
          <a:p>
            <a:pPr marL="684213" lvl="2" indent="0" eaLnBrk="1" hangingPunct="1">
              <a:lnSpc>
                <a:spcPct val="100000"/>
              </a:lnSpc>
              <a:buNone/>
              <a:defRPr/>
            </a:pPr>
            <a:endParaRPr lang="en-US" sz="2400" dirty="0">
              <a:solidFill>
                <a:srgbClr val="000000"/>
              </a:solidFill>
              <a:latin typeface="Palatino Linotype"/>
              <a:ea typeface="ＭＳ Ｐゴシック" charset="0"/>
              <a:cs typeface="Palatino Linotype"/>
            </a:endParaRPr>
          </a:p>
          <a:p>
            <a:pPr marL="684213" lvl="2" indent="0" eaLnBrk="1" hangingPunct="1">
              <a:lnSpc>
                <a:spcPct val="100000"/>
              </a:lnSpc>
              <a:buNone/>
              <a:defRPr/>
            </a:pPr>
            <a:endParaRPr lang="en-US" sz="2400" dirty="0">
              <a:solidFill>
                <a:srgbClr val="000000"/>
              </a:solidFill>
              <a:latin typeface="Palatino Linotype"/>
              <a:ea typeface="ＭＳ Ｐゴシック" charset="0"/>
              <a:cs typeface="Palatino Linotype"/>
            </a:endParaRPr>
          </a:p>
          <a:p>
            <a:pPr marL="969962" lvl="3" indent="0" eaLnBrk="1" hangingPunct="1">
              <a:lnSpc>
                <a:spcPct val="90000"/>
              </a:lnSpc>
              <a:buNone/>
              <a:defRPr/>
            </a:pPr>
            <a:endParaRPr lang="en-US" sz="2400" dirty="0">
              <a:solidFill>
                <a:srgbClr val="000000"/>
              </a:solidFill>
              <a:latin typeface="Palatino Linotype"/>
              <a:ea typeface="ＭＳ Ｐゴシック" charset="0"/>
              <a:cs typeface="Palatino Linotype"/>
            </a:endParaRPr>
          </a:p>
          <a:p>
            <a:pPr marL="63500" indent="0" eaLnBrk="1" hangingPunct="1">
              <a:lnSpc>
                <a:spcPct val="90000"/>
              </a:lnSpc>
              <a:buNone/>
              <a:defRPr/>
            </a:pPr>
            <a:r>
              <a:rPr lang="en-US" sz="1200" b="1" dirty="0">
                <a:solidFill>
                  <a:srgbClr val="0000FF"/>
                </a:solidFill>
                <a:latin typeface="Palatino Linotype"/>
                <a:ea typeface="ＭＳ Ｐゴシック" charset="0"/>
                <a:cs typeface="Palatino Linotype"/>
              </a:rPr>
              <a:t>https://</a:t>
            </a:r>
            <a:r>
              <a:rPr lang="en-US" sz="1200" b="1" dirty="0" err="1">
                <a:solidFill>
                  <a:srgbClr val="0000FF"/>
                </a:solidFill>
                <a:latin typeface="Palatino Linotype"/>
                <a:ea typeface="ＭＳ Ｐゴシック" charset="0"/>
                <a:cs typeface="Palatino Linotype"/>
              </a:rPr>
              <a:t>afni.nimh.nih.gov</a:t>
            </a:r>
            <a:r>
              <a:rPr lang="en-US" sz="1200" b="1" dirty="0">
                <a:solidFill>
                  <a:srgbClr val="0000FF"/>
                </a:solidFill>
                <a:latin typeface="Palatino Linotype"/>
                <a:ea typeface="ＭＳ Ｐゴシック" charset="0"/>
                <a:cs typeface="Palatino Linotype"/>
              </a:rPr>
              <a:t>/pub/</a:t>
            </a:r>
            <a:r>
              <a:rPr lang="en-US" sz="1200" b="1" dirty="0" err="1">
                <a:solidFill>
                  <a:srgbClr val="0000FF"/>
                </a:solidFill>
                <a:latin typeface="Palatino Linotype"/>
                <a:ea typeface="ＭＳ Ｐゴシック" charset="0"/>
                <a:cs typeface="Palatino Linotype"/>
              </a:rPr>
              <a:t>dist</a:t>
            </a:r>
            <a:r>
              <a:rPr lang="en-US" sz="1200" b="1" dirty="0">
                <a:solidFill>
                  <a:srgbClr val="0000FF"/>
                </a:solidFill>
                <a:latin typeface="Palatino Linotype"/>
                <a:ea typeface="ＭＳ Ｐゴシック" charset="0"/>
                <a:cs typeface="Palatino Linotype"/>
              </a:rPr>
              <a:t>/doc/</a:t>
            </a:r>
            <a:r>
              <a:rPr lang="en-US" sz="1200" b="1" dirty="0" err="1">
                <a:solidFill>
                  <a:srgbClr val="0000FF"/>
                </a:solidFill>
                <a:latin typeface="Palatino Linotype"/>
                <a:ea typeface="ＭＳ Ｐゴシック" charset="0"/>
                <a:cs typeface="Palatino Linotype"/>
              </a:rPr>
              <a:t>htmldoc</a:t>
            </a:r>
            <a:r>
              <a:rPr lang="en-US" sz="1200" b="1" dirty="0">
                <a:solidFill>
                  <a:srgbClr val="0000FF"/>
                </a:solidFill>
                <a:latin typeface="Palatino Linotype"/>
                <a:ea typeface="ＭＳ Ｐゴシック" charset="0"/>
                <a:cs typeface="Palatino Linotype"/>
              </a:rPr>
              <a:t>/STATISTICS/</a:t>
            </a:r>
            <a:r>
              <a:rPr lang="en-US" sz="1200" b="1" dirty="0" err="1">
                <a:solidFill>
                  <a:srgbClr val="0000FF"/>
                </a:solidFill>
                <a:latin typeface="Palatino Linotype"/>
                <a:ea typeface="ＭＳ Ｐゴシック" charset="0"/>
                <a:cs typeface="Palatino Linotype"/>
              </a:rPr>
              <a:t>center.html</a:t>
            </a:r>
            <a:endParaRPr lang="en-US" sz="1200" b="1" dirty="0">
              <a:solidFill>
                <a:srgbClr val="0000FF"/>
              </a:solidFill>
              <a:latin typeface="Palatino Linotype"/>
              <a:ea typeface="ＭＳ Ｐゴシック" charset="0"/>
              <a:cs typeface="Palatino Linotype"/>
            </a:endParaRPr>
          </a:p>
          <a:p>
            <a:pPr marL="969962" lvl="3" indent="0" eaLnBrk="1" hangingPunct="1">
              <a:lnSpc>
                <a:spcPct val="90000"/>
              </a:lnSpc>
              <a:buNone/>
              <a:defRPr/>
            </a:pPr>
            <a:r>
              <a:rPr lang="en-US" sz="2400" dirty="0">
                <a:solidFill>
                  <a:srgbClr val="000000"/>
                </a:solidFill>
                <a:latin typeface="Palatino Linotype"/>
                <a:ea typeface="ＭＳ Ｐゴシック" charset="0"/>
                <a:cs typeface="Palatino Linotype"/>
              </a:rPr>
              <a:t>  </a:t>
            </a:r>
            <a:endParaRPr lang="en-US" sz="2400" dirty="0">
              <a:latin typeface="Palatino Linotype" charset="0"/>
              <a:ea typeface="ＭＳ Ｐゴシック" charset="0"/>
              <a:cs typeface="Palatino Linotype" charset="0"/>
            </a:endParaRPr>
          </a:p>
        </p:txBody>
      </p:sp>
      <p:pic>
        <p:nvPicPr>
          <p:cNvPr id="5" name="Picture 3" descr="XEff3.pdf">
            <a:extLst>
              <a:ext uri="{FF2B5EF4-FFF2-40B4-BE49-F238E27FC236}">
                <a16:creationId xmlns:a16="http://schemas.microsoft.com/office/drawing/2014/main" id="{494F3E54-EC38-F044-A795-660E8C3FC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95400"/>
            <a:ext cx="5029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7818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10000"/>
              </a:lnSpc>
              <a:buFont typeface="Helvetica" charset="0"/>
              <a:buNone/>
              <a:defRPr/>
            </a:pPr>
            <a:r>
              <a:rPr lang="en-US" sz="3200" b="1" u="sng" dirty="0" err="1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IntraClass</a:t>
            </a:r>
            <a:r>
              <a:rPr lang="en-US" sz="3200" b="1" u="sng" dirty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Correlation (ICC)</a:t>
            </a:r>
            <a:endParaRPr lang="en-US" sz="22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Reliability (consistency, agreement/reproducibility) across two or more measurements of a condition/task </a:t>
            </a:r>
          </a:p>
          <a:p>
            <a:pPr lvl="1" eaLnBrk="1" hangingPunct="1">
              <a:lnSpc>
                <a:spcPct val="11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sessions, scanners, sites, studies, twins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000" dirty="0">
                <a:latin typeface="Palatino Linotype" charset="0"/>
                <a:ea typeface="ＭＳ Ｐゴシック" charset="0"/>
                <a:cs typeface="Palatino Linotype" charset="0"/>
              </a:rPr>
              <a:t>Classic example (</a:t>
            </a:r>
            <a:r>
              <a:rPr lang="en-US" sz="2000" dirty="0" err="1">
                <a:latin typeface="Palatino Linotype" charset="0"/>
                <a:ea typeface="ＭＳ Ｐゴシック" charset="0"/>
                <a:cs typeface="Palatino Linotype" charset="0"/>
              </a:rPr>
              <a:t>Shrout</a:t>
            </a:r>
            <a:r>
              <a:rPr lang="en-US" sz="2000" dirty="0">
                <a:latin typeface="Palatino Linotype" charset="0"/>
                <a:ea typeface="ＭＳ Ｐゴシック" charset="0"/>
                <a:cs typeface="Palatino Linotype" charset="0"/>
              </a:rPr>
              <a:t> and Fleiss, 1979): </a:t>
            </a:r>
            <a:r>
              <a:rPr lang="en-US" sz="2000" i="1" dirty="0">
                <a:latin typeface="Palatino Linotype" charset="0"/>
                <a:ea typeface="ＭＳ Ｐゴシック" charset="0"/>
                <a:cs typeface="Palatino Linotype" charset="0"/>
              </a:rPr>
              <a:t>n</a:t>
            </a:r>
            <a:r>
              <a:rPr lang="en-US" sz="2000" dirty="0">
                <a:latin typeface="Palatino Linotype" charset="0"/>
                <a:ea typeface="ＭＳ Ｐゴシック" charset="0"/>
                <a:cs typeface="Palatino Linotype" charset="0"/>
              </a:rPr>
              <a:t> targets are rated by </a:t>
            </a:r>
            <a:r>
              <a:rPr lang="en-US" sz="2000" i="1" dirty="0">
                <a:latin typeface="Palatino Linotype" charset="0"/>
                <a:ea typeface="ＭＳ Ｐゴシック" charset="0"/>
                <a:cs typeface="Palatino Linotype" charset="0"/>
              </a:rPr>
              <a:t>k</a:t>
            </a:r>
            <a:r>
              <a:rPr lang="en-US" sz="2000" dirty="0">
                <a:latin typeface="Palatino Linotype" charset="0"/>
                <a:ea typeface="ＭＳ Ｐゴシック" charset="0"/>
                <a:cs typeface="Palatino Linotype" charset="0"/>
              </a:rPr>
              <a:t> raters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000" dirty="0">
                <a:latin typeface="Palatino Linotype" charset="0"/>
                <a:ea typeface="ＭＳ Ｐゴシック" charset="0"/>
                <a:cs typeface="Palatino Linotype" charset="0"/>
              </a:rPr>
              <a:t>Relationship with Pearson correlation </a:t>
            </a:r>
          </a:p>
          <a:p>
            <a:pPr lvl="2" eaLnBrk="1" hangingPunct="1"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US" sz="1800" dirty="0">
                <a:latin typeface="Palatino Linotype" charset="0"/>
                <a:ea typeface="ＭＳ Ｐゴシック" charset="0"/>
                <a:cs typeface="Palatino Linotype" charset="0"/>
              </a:rPr>
              <a:t>Pearson correlation: two </a:t>
            </a:r>
            <a:r>
              <a:rPr lang="en-US" sz="1800" dirty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different</a:t>
            </a:r>
            <a:r>
              <a:rPr lang="en-US" sz="1800" dirty="0">
                <a:latin typeface="Palatino Linotype" charset="0"/>
                <a:ea typeface="ＭＳ Ｐゴシック" charset="0"/>
                <a:cs typeface="Palatino Linotype" charset="0"/>
              </a:rPr>
              <a:t> types of measure: e.g., BOLD response vs. RT</a:t>
            </a:r>
          </a:p>
          <a:p>
            <a:pPr lvl="2"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US" sz="1800" dirty="0">
                <a:latin typeface="Palatino Linotype" charset="0"/>
                <a:ea typeface="ＭＳ Ｐゴシック" charset="0"/>
                <a:cs typeface="Palatino Linotype" charset="0"/>
              </a:rPr>
              <a:t>ICC: </a:t>
            </a:r>
            <a:r>
              <a:rPr lang="en-US" sz="1800" b="1" dirty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same</a:t>
            </a:r>
            <a:r>
              <a:rPr lang="en-US" sz="1800" dirty="0">
                <a:latin typeface="Palatino Linotype" charset="0"/>
                <a:ea typeface="ＭＳ Ｐゴシック" charset="0"/>
                <a:cs typeface="Palatino Linotype" charset="0"/>
              </a:rPr>
              <a:t> measurement (intraclass)</a:t>
            </a:r>
            <a:endParaRPr lang="en-US" sz="2000" dirty="0">
              <a:solidFill>
                <a:srgbClr val="000000">
                  <a:lumMod val="85000"/>
                  <a:lumOff val="15000"/>
                </a:srgbClr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US" sz="2000" dirty="0">
                <a:latin typeface="Palatino Linotype" charset="0"/>
                <a:ea typeface="ＭＳ Ｐゴシック" charset="0"/>
                <a:cs typeface="Palatino Linotype" charset="0"/>
              </a:rPr>
              <a:t>Modeling frameworks: ANOVA, LME</a:t>
            </a:r>
          </a:p>
          <a:p>
            <a:pPr lvl="1">
              <a:lnSpc>
                <a:spcPct val="110000"/>
              </a:lnSpc>
              <a:buFont typeface="Wingdings" charset="2"/>
              <a:buChar char="§"/>
              <a:defRPr/>
            </a:pPr>
            <a:r>
              <a:rPr lang="en-US" sz="2000" dirty="0">
                <a:latin typeface="Palatino Linotype" charset="0"/>
                <a:ea typeface="ＭＳ Ｐゴシック" charset="0"/>
                <a:cs typeface="Palatino Linotype" charset="0"/>
              </a:rPr>
              <a:t>3 types ICC: ICC(1,1), </a:t>
            </a:r>
            <a:r>
              <a:rPr lang="en-US" sz="2000" b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ICC(2,1)</a:t>
            </a:r>
            <a:r>
              <a:rPr lang="en-US" sz="2000" dirty="0">
                <a:latin typeface="Palatino Linotype" charset="0"/>
                <a:ea typeface="ＭＳ Ｐゴシック" charset="0"/>
                <a:cs typeface="Palatino Linotype" charset="0"/>
              </a:rPr>
              <a:t>, </a:t>
            </a:r>
            <a:r>
              <a:rPr lang="en-US" sz="2000" b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ICC(3,1)</a:t>
            </a:r>
            <a:r>
              <a:rPr lang="en-US" sz="2000" dirty="0">
                <a:latin typeface="Palatino Linotype" charset="0"/>
                <a:ea typeface="ＭＳ Ｐゴシック" charset="0"/>
                <a:cs typeface="Palatino Linotype" charset="0"/>
              </a:rPr>
              <a:t> – one-, two-way random- and mixed-effects ANOVA </a:t>
            </a:r>
          </a:p>
          <a:p>
            <a:pPr lvl="1">
              <a:lnSpc>
                <a:spcPct val="110000"/>
              </a:lnSpc>
              <a:buFont typeface="Wingdings" charset="2"/>
              <a:buChar char="§"/>
              <a:defRPr/>
            </a:pPr>
            <a:endParaRPr lang="en-US" sz="800" dirty="0">
              <a:latin typeface="Palatino Linotype" charset="0"/>
              <a:ea typeface="ＭＳ Ｐゴシック" charset="0"/>
              <a:cs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3526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6321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0" y="0"/>
                <a:ext cx="8991600" cy="6781800"/>
              </a:xfrm>
            </p:spPr>
            <p:txBody>
              <a:bodyPr>
                <a:normAutofit lnSpcReduction="10000"/>
              </a:bodyPr>
              <a:lstStyle/>
              <a:p>
                <a:pPr marL="0" indent="0" eaLnBrk="1" hangingPunct="1">
                  <a:lnSpc>
                    <a:spcPct val="110000"/>
                  </a:lnSpc>
                  <a:buFont typeface="Helvetica" charset="0"/>
                  <a:buNone/>
                  <a:defRPr/>
                </a:pPr>
                <a:r>
                  <a:rPr lang="en-US" sz="3200" b="1" u="sng" dirty="0">
                    <a:solidFill>
                      <a:srgbClr val="1402FF"/>
                    </a:solidFill>
                    <a:latin typeface="Palatino Linotype" charset="0"/>
                    <a:ea typeface="ＭＳ Ｐゴシック" charset="0"/>
                    <a:cs typeface="Palatino Linotype" charset="0"/>
                  </a:rPr>
                  <a:t>ICC </a:t>
                </a:r>
                <a:r>
                  <a:rPr lang="en-US" sz="3200" b="1" u="sng" dirty="0" err="1">
                    <a:solidFill>
                      <a:srgbClr val="1402FF"/>
                    </a:solidFill>
                    <a:latin typeface="Palatino Linotype" charset="0"/>
                    <a:ea typeface="ＭＳ Ｐゴシック" charset="0"/>
                    <a:cs typeface="Palatino Linotype" charset="0"/>
                  </a:rPr>
                  <a:t>implemenations</a:t>
                </a:r>
                <a:endParaRPr lang="en-US" sz="2200" dirty="0">
                  <a:latin typeface="Palatino Linotype" charset="0"/>
                  <a:ea typeface="ＭＳ Ｐゴシック" charset="0"/>
                  <a:cs typeface="Palatino Linotype" charset="0"/>
                </a:endParaRPr>
              </a:p>
              <a:p>
                <a:pPr eaLnBrk="1" hangingPunct="1">
                  <a:lnSpc>
                    <a:spcPct val="110000"/>
                  </a:lnSpc>
                  <a:defRPr/>
                </a:pPr>
                <a:r>
                  <a:rPr lang="en-US" sz="2400" dirty="0">
                    <a:solidFill>
                      <a:srgbClr val="FF0000"/>
                    </a:solidFill>
                    <a:latin typeface="Palatino Linotype" charset="0"/>
                    <a:ea typeface="ＭＳ Ｐゴシック" charset="0"/>
                    <a:cs typeface="Palatino Linotype" charset="0"/>
                  </a:rPr>
                  <a:t>Traditional</a:t>
                </a:r>
                <a:r>
                  <a:rPr lang="en-US" sz="2400" dirty="0">
                    <a:latin typeface="Palatino Linotype" charset="0"/>
                    <a:ea typeface="ＭＳ Ｐゴシック" charset="0"/>
                    <a:cs typeface="Palatino Linotype" charset="0"/>
                  </a:rPr>
                  <a:t> definition: one-way random-effects ANOVA</a:t>
                </a:r>
              </a:p>
              <a:p>
                <a:pPr lvl="1" eaLnBrk="1" hangingPunct="1">
                  <a:lnSpc>
                    <a:spcPct val="110000"/>
                  </a:lnSpc>
                  <a:buFont typeface="Courier New"/>
                  <a:buChar char="o"/>
                  <a:defRPr/>
                </a:pPr>
                <a:endParaRPr lang="en-US" sz="2400" dirty="0">
                  <a:latin typeface="Palatino Linotype" charset="0"/>
                  <a:ea typeface="ＭＳ Ｐゴシック" charset="0"/>
                  <a:cs typeface="Palatino Linotype" charset="0"/>
                </a:endParaRPr>
              </a:p>
              <a:p>
                <a:pPr lvl="1">
                  <a:lnSpc>
                    <a:spcPct val="110000"/>
                  </a:lnSpc>
                  <a:buFont typeface="Courier New"/>
                  <a:buChar char="o"/>
                  <a:defRPr/>
                </a:pPr>
                <a:r>
                  <a:rPr lang="en-US" sz="2400" dirty="0">
                    <a:latin typeface="Palatino Linotype" charset="0"/>
                    <a:ea typeface="ＭＳ Ｐゴシック" charset="0"/>
                    <a:cs typeface="Palatino Linotype" charset="0"/>
                  </a:rPr>
                  <a:t>Assumptions: subject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𝛌</m:t>
                    </m:r>
                  </m:oMath>
                </a14:m>
                <a:r>
                  <a:rPr lang="en-US" sz="2400" b="1" i="1" baseline="-25000" dirty="0">
                    <a:latin typeface="Palatino Linotype" charset="0"/>
                    <a:ea typeface="ＭＳ Ｐゴシック" charset="0"/>
                    <a:cs typeface="Palatino Linotype" charset="0"/>
                  </a:rPr>
                  <a:t>j</a:t>
                </a:r>
                <a:r>
                  <a:rPr lang="en-US" sz="2400" dirty="0">
                    <a:latin typeface="Palatino Linotype" charset="0"/>
                    <a:ea typeface="ＭＳ Ｐゴシック" charset="0"/>
                    <a:cs typeface="Palatino Linotype" charset="0"/>
                  </a:rPr>
                  <a:t> ~ </a:t>
                </a:r>
                <a:r>
                  <a:rPr lang="en-US" sz="2400" b="1" i="1" dirty="0">
                    <a:latin typeface="Palatino Linotype" charset="0"/>
                    <a:ea typeface="ＭＳ Ｐゴシック" charset="0"/>
                    <a:cs typeface="Palatino Linotype" charset="0"/>
                  </a:rPr>
                  <a:t>G</a:t>
                </a:r>
                <a:r>
                  <a:rPr lang="en-US" sz="2400" dirty="0">
                    <a:latin typeface="Palatino Linotype" charset="0"/>
                    <a:ea typeface="ＭＳ Ｐゴシック" charset="0"/>
                    <a:cs typeface="Palatino Linotype" charset="0"/>
                  </a:rPr>
                  <a:t>(0, </a:t>
                </a:r>
                <a:r>
                  <a:rPr lang="en-US" sz="2400" i="1" dirty="0">
                    <a:latin typeface="Palatino Linotype" charset="0"/>
                    <a:ea typeface="ＭＳ Ｐゴシック" charset="0"/>
                    <a:cs typeface="Palatino Linotype" charset="0"/>
                  </a:rPr>
                  <a:t>σ</a:t>
                </a:r>
                <a14:m>
                  <m:oMath xmlns:m="http://schemas.openxmlformats.org/officeDocument/2006/math">
                    <m:r>
                      <a:rPr lang="en-US" sz="2400" b="1" i="0" baseline="-25000">
                        <a:latin typeface="Cambria Math" charset="0"/>
                        <a:ea typeface="Cambria Math" charset="0"/>
                        <a:cs typeface="Cambria Math" charset="0"/>
                      </a:rPr>
                      <m:t>𝛌</m:t>
                    </m:r>
                  </m:oMath>
                </a14:m>
                <a:r>
                  <a:rPr lang="en-US" sz="2400" baseline="30000" dirty="0">
                    <a:latin typeface="Palatino Linotype" charset="0"/>
                    <a:ea typeface="ＭＳ Ｐゴシック" charset="0"/>
                    <a:cs typeface="Palatino Linotype" charset="0"/>
                  </a:rPr>
                  <a:t>2</a:t>
                </a:r>
                <a:r>
                  <a:rPr lang="en-US" sz="2400" dirty="0">
                    <a:latin typeface="Palatino Linotype" charset="0"/>
                    <a:ea typeface="ＭＳ Ｐゴシック" charset="0"/>
                    <a:cs typeface="Palatino Linotype" charset="0"/>
                  </a:rPr>
                  <a:t>),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𝜀</m:t>
                    </m:r>
                  </m:oMath>
                </a14:m>
                <a:r>
                  <a:rPr lang="en-US" sz="2400" b="1" i="1" baseline="-25000" dirty="0" err="1">
                    <a:latin typeface="Palatino Linotype" charset="0"/>
                    <a:ea typeface="ＭＳ Ｐゴシック" charset="0"/>
                    <a:cs typeface="Palatino Linotype" charset="0"/>
                  </a:rPr>
                  <a:t>ij</a:t>
                </a:r>
                <a:r>
                  <a:rPr lang="en-US" sz="2400" dirty="0">
                    <a:latin typeface="Palatino Linotype" charset="0"/>
                    <a:ea typeface="ＭＳ Ｐゴシック" charset="0"/>
                    <a:cs typeface="Palatino Linotype" charset="0"/>
                  </a:rPr>
                  <a:t> ~ </a:t>
                </a:r>
                <a:r>
                  <a:rPr lang="en-US" sz="2400" b="1" i="1" dirty="0">
                    <a:latin typeface="Palatino Linotype" charset="0"/>
                    <a:ea typeface="ＭＳ Ｐゴシック" charset="0"/>
                    <a:cs typeface="Palatino Linotype" charset="0"/>
                  </a:rPr>
                  <a:t>G</a:t>
                </a:r>
                <a:r>
                  <a:rPr lang="en-US" sz="2400" dirty="0">
                    <a:latin typeface="Palatino Linotype" charset="0"/>
                    <a:ea typeface="ＭＳ Ｐゴシック" charset="0"/>
                    <a:cs typeface="Palatino Linotype" charset="0"/>
                  </a:rPr>
                  <a:t>(0, </a:t>
                </a:r>
                <a:r>
                  <a:rPr lang="en-US" sz="2400" i="1" dirty="0">
                    <a:latin typeface="Palatino Linotype" charset="0"/>
                    <a:ea typeface="ＭＳ Ｐゴシック" charset="0"/>
                    <a:cs typeface="Palatino Linotype" charset="0"/>
                  </a:rPr>
                  <a:t>σ</a:t>
                </a:r>
                <a14:m>
                  <m:oMath xmlns:m="http://schemas.openxmlformats.org/officeDocument/2006/math">
                    <m:r>
                      <a:rPr lang="en-US" sz="2400" i="1" baseline="-25000">
                        <a:latin typeface="Cambria Math" charset="0"/>
                        <a:ea typeface="Cambria Math" charset="0"/>
                        <a:cs typeface="Cambria Math" charset="0"/>
                      </a:rPr>
                      <m:t>𝜀</m:t>
                    </m:r>
                  </m:oMath>
                </a14:m>
                <a:r>
                  <a:rPr lang="en-US" sz="2400" baseline="30000" dirty="0">
                    <a:latin typeface="Palatino Linotype" charset="0"/>
                    <a:ea typeface="ＭＳ Ｐゴシック" charset="0"/>
                    <a:cs typeface="Palatino Linotype" charset="0"/>
                  </a:rPr>
                  <a:t>2</a:t>
                </a:r>
                <a:r>
                  <a:rPr lang="en-US" sz="2400" dirty="0">
                    <a:latin typeface="Palatino Linotype" charset="0"/>
                    <a:ea typeface="ＭＳ Ｐゴシック" charset="0"/>
                    <a:cs typeface="Palatino Linotype" charset="0"/>
                  </a:rPr>
                  <a:t>)</a:t>
                </a:r>
              </a:p>
              <a:p>
                <a:pPr lvl="1" eaLnBrk="1" hangingPunct="1">
                  <a:lnSpc>
                    <a:spcPct val="110000"/>
                  </a:lnSpc>
                  <a:buFont typeface="Courier New"/>
                  <a:buChar char="o"/>
                  <a:defRPr/>
                </a:pPr>
                <a:r>
                  <a:rPr lang="en-US" sz="2400" b="1" dirty="0">
                    <a:solidFill>
                      <a:srgbClr val="FF0000"/>
                    </a:solidFill>
                    <a:latin typeface="Palatino Linotype" charset="0"/>
                    <a:ea typeface="ＭＳ Ｐゴシック" charset="0"/>
                    <a:cs typeface="Palatino Linotype" charset="0"/>
                  </a:rPr>
                  <a:t>ICC(3,1)</a:t>
                </a:r>
                <a:r>
                  <a:rPr lang="en-US" sz="2400" dirty="0">
                    <a:latin typeface="Palatino Linotype" charset="0"/>
                    <a:ea typeface="ＭＳ Ｐゴシック" charset="0"/>
                    <a:cs typeface="Palatino Linotype" charset="0"/>
                  </a:rPr>
                  <a:t> estimated via ANOVA (</a:t>
                </a:r>
                <a:r>
                  <a:rPr lang="en-US" sz="2400" dirty="0" err="1">
                    <a:latin typeface="Palatino Linotype" charset="0"/>
                    <a:ea typeface="ＭＳ Ｐゴシック" charset="0"/>
                    <a:cs typeface="Palatino Linotype" charset="0"/>
                  </a:rPr>
                  <a:t>Shrout</a:t>
                </a:r>
                <a:r>
                  <a:rPr lang="en-US" sz="2400" dirty="0">
                    <a:latin typeface="Palatino Linotype" charset="0"/>
                    <a:ea typeface="ＭＳ Ｐゴシック" charset="0"/>
                    <a:cs typeface="Palatino Linotype" charset="0"/>
                  </a:rPr>
                  <a:t> &amp; </a:t>
                </a:r>
                <a:r>
                  <a:rPr lang="en-US" sz="2400" dirty="0" err="1">
                    <a:latin typeface="Palatino Linotype" charset="0"/>
                    <a:ea typeface="ＭＳ Ｐゴシック" charset="0"/>
                    <a:cs typeface="Palatino Linotype" charset="0"/>
                  </a:rPr>
                  <a:t>Fleis</a:t>
                </a:r>
                <a:r>
                  <a:rPr lang="en-US" sz="2400" dirty="0">
                    <a:latin typeface="Palatino Linotype" charset="0"/>
                    <a:ea typeface="ＭＳ Ｐゴシック" charset="0"/>
                    <a:cs typeface="Palatino Linotype" charset="0"/>
                  </a:rPr>
                  <a:t>, 1979)</a:t>
                </a:r>
              </a:p>
              <a:p>
                <a:pPr lvl="1" eaLnBrk="1" hangingPunct="1">
                  <a:lnSpc>
                    <a:spcPct val="110000"/>
                  </a:lnSpc>
                  <a:buFont typeface="Courier New"/>
                  <a:buChar char="o"/>
                  <a:defRPr/>
                </a:pPr>
                <a:endParaRPr lang="en-US" sz="2400" dirty="0">
                  <a:latin typeface="Palatino Linotype" charset="0"/>
                  <a:ea typeface="ＭＳ Ｐゴシック" charset="0"/>
                  <a:cs typeface="Palatino Linotype" charset="0"/>
                </a:endParaRPr>
              </a:p>
              <a:p>
                <a:pPr lvl="1" eaLnBrk="1" hangingPunct="1">
                  <a:lnSpc>
                    <a:spcPct val="110000"/>
                  </a:lnSpc>
                  <a:buFont typeface="Courier New"/>
                  <a:buChar char="o"/>
                  <a:defRPr/>
                </a:pPr>
                <a:endParaRPr lang="en-US" sz="2400" dirty="0">
                  <a:latin typeface="Palatino Linotype" charset="0"/>
                  <a:ea typeface="ＭＳ Ｐゴシック" charset="0"/>
                  <a:cs typeface="Palatino Linotype" charset="0"/>
                </a:endParaRPr>
              </a:p>
              <a:p>
                <a:pPr lvl="1" eaLnBrk="1" hangingPunct="1">
                  <a:lnSpc>
                    <a:spcPct val="110000"/>
                  </a:lnSpc>
                  <a:buFont typeface="Courier New"/>
                  <a:buChar char="o"/>
                  <a:defRPr/>
                </a:pPr>
                <a:r>
                  <a:rPr lang="en-US" sz="2400" dirty="0">
                    <a:latin typeface="Palatino Linotype" charset="0"/>
                    <a:ea typeface="ＭＳ Ｐゴシック" charset="0"/>
                    <a:cs typeface="Palatino Linotype" charset="0"/>
                  </a:rPr>
                  <a:t>Conceptualized as an LME model</a:t>
                </a:r>
              </a:p>
              <a:p>
                <a:pPr lvl="1" eaLnBrk="1" hangingPunct="1">
                  <a:lnSpc>
                    <a:spcPct val="110000"/>
                  </a:lnSpc>
                  <a:buFont typeface="Courier New"/>
                  <a:buChar char="o"/>
                  <a:defRPr/>
                </a:pPr>
                <a:endParaRPr lang="en-US" sz="2400" dirty="0">
                  <a:latin typeface="Palatino Linotype" charset="0"/>
                  <a:ea typeface="ＭＳ Ｐゴシック" charset="0"/>
                  <a:cs typeface="Palatino Linotype" charset="0"/>
                </a:endParaRPr>
              </a:p>
              <a:p>
                <a:pPr eaLnBrk="1" hangingPunct="1">
                  <a:lnSpc>
                    <a:spcPct val="110000"/>
                  </a:lnSpc>
                  <a:defRPr/>
                </a:pPr>
                <a:r>
                  <a:rPr lang="en-US" sz="2400" dirty="0">
                    <a:latin typeface="Palatino Linotype" charset="0"/>
                    <a:ea typeface="ＭＳ Ｐゴシック" charset="0"/>
                    <a:cs typeface="Palatino Linotype" charset="0"/>
                  </a:rPr>
                  <a:t>Whole-brain voxel-level ICC</a:t>
                </a:r>
              </a:p>
              <a:p>
                <a:pPr lvl="1" eaLnBrk="1" hangingPunct="1">
                  <a:lnSpc>
                    <a:spcPct val="110000"/>
                  </a:lnSpc>
                  <a:buFont typeface="Courier New"/>
                  <a:buChar char="o"/>
                  <a:defRPr/>
                </a:pPr>
                <a:r>
                  <a:rPr lang="en-US" sz="2000" dirty="0">
                    <a:latin typeface="Palatino Linotype" charset="0"/>
                    <a:ea typeface="ＭＳ Ｐゴシック" charset="0"/>
                    <a:cs typeface="Palatino Linotype" charset="0"/>
                  </a:rPr>
                  <a:t>ICC(2,1): </a:t>
                </a:r>
                <a:r>
                  <a:rPr lang="en-US" sz="2000" dirty="0">
                    <a:highlight>
                      <a:srgbClr val="FFFF00"/>
                    </a:highlight>
                    <a:latin typeface="Palatino Linotype" charset="0"/>
                    <a:ea typeface="ＭＳ Ｐゴシック" charset="0"/>
                    <a:cs typeface="Palatino Linotype" charset="0"/>
                  </a:rPr>
                  <a:t>3dLME –ICC</a:t>
                </a:r>
                <a:r>
                  <a:rPr lang="en-US" sz="2000" dirty="0">
                    <a:latin typeface="Palatino Linotype" charset="0"/>
                    <a:ea typeface="ＭＳ Ｐゴシック" charset="0"/>
                    <a:cs typeface="Palatino Linotype" charset="0"/>
                  </a:rPr>
                  <a:t>  or </a:t>
                </a:r>
                <a:r>
                  <a:rPr lang="en-US" sz="2000" dirty="0">
                    <a:highlight>
                      <a:srgbClr val="FFFF00"/>
                    </a:highlight>
                    <a:latin typeface="Palatino Linotype" charset="0"/>
                    <a:ea typeface="ＭＳ Ｐゴシック" charset="0"/>
                    <a:cs typeface="Palatino Linotype" charset="0"/>
                  </a:rPr>
                  <a:t>3dLME –</a:t>
                </a:r>
                <a:r>
                  <a:rPr lang="en-US" sz="2000" dirty="0" err="1">
                    <a:highlight>
                      <a:srgbClr val="FFFF00"/>
                    </a:highlight>
                    <a:latin typeface="Palatino Linotype" charset="0"/>
                    <a:ea typeface="ＭＳ Ｐゴシック" charset="0"/>
                    <a:cs typeface="Palatino Linotype" charset="0"/>
                  </a:rPr>
                  <a:t>ICCb</a:t>
                </a:r>
                <a:endParaRPr lang="en-US" sz="2000" dirty="0">
                  <a:highlight>
                    <a:srgbClr val="FFFF00"/>
                  </a:highlight>
                  <a:latin typeface="Palatino Linotype" charset="0"/>
                  <a:ea typeface="ＭＳ Ｐゴシック" charset="0"/>
                  <a:cs typeface="Palatino Linotype" charset="0"/>
                </a:endParaRPr>
              </a:p>
              <a:p>
                <a:pPr lvl="1" eaLnBrk="1" hangingPunct="1">
                  <a:lnSpc>
                    <a:spcPct val="110000"/>
                  </a:lnSpc>
                  <a:buFont typeface="Courier New"/>
                  <a:buChar char="o"/>
                  <a:defRPr/>
                </a:pPr>
                <a:r>
                  <a:rPr lang="en-US" sz="2000" b="1" dirty="0">
                    <a:solidFill>
                      <a:srgbClr val="0000FF"/>
                    </a:solidFill>
                    <a:latin typeface="Palatino Linotype" charset="0"/>
                    <a:ea typeface="ＭＳ Ｐゴシック" charset="0"/>
                    <a:cs typeface="Palatino Linotype" charset="0"/>
                  </a:rPr>
                  <a:t>3dICC</a:t>
                </a:r>
                <a:r>
                  <a:rPr lang="en-US" sz="2000" dirty="0">
                    <a:latin typeface="Palatino Linotype" charset="0"/>
                    <a:ea typeface="ＭＳ Ｐゴシック" charset="0"/>
                    <a:cs typeface="Palatino Linotype" charset="0"/>
                  </a:rPr>
                  <a:t>: ICC(1,1), ICC(2,1) and ICC(3,1)</a:t>
                </a:r>
              </a:p>
              <a:p>
                <a:pPr lvl="2" eaLnBrk="1" hangingPunct="1">
                  <a:lnSpc>
                    <a:spcPct val="110000"/>
                  </a:lnSpc>
                  <a:buFont typeface="Wingdings" pitchFamily="2" charset="2"/>
                  <a:buChar char="§"/>
                  <a:defRPr/>
                </a:pPr>
                <a:r>
                  <a:rPr lang="en-US" sz="2000" dirty="0">
                    <a:latin typeface="Palatino Linotype" charset="0"/>
                    <a:ea typeface="ＭＳ Ｐゴシック" charset="0"/>
                    <a:cs typeface="Palatino Linotype" charset="0"/>
                  </a:rPr>
                  <a:t>Covariates can be incorporated</a:t>
                </a:r>
              </a:p>
              <a:p>
                <a:pPr lvl="1" eaLnBrk="1" hangingPunct="1">
                  <a:lnSpc>
                    <a:spcPct val="110000"/>
                  </a:lnSpc>
                  <a:buFont typeface="Courier New"/>
                  <a:buChar char="o"/>
                  <a:defRPr/>
                </a:pPr>
                <a:endParaRPr lang="en-US" sz="2400" dirty="0">
                  <a:latin typeface="Palatino Linotype" charset="0"/>
                  <a:ea typeface="ＭＳ Ｐゴシック" charset="0"/>
                  <a:cs typeface="Palatino Linotype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Palatino Linotype" charset="0"/>
                    <a:ea typeface="ＭＳ Ｐゴシック" charset="0"/>
                    <a:cs typeface="Palatino Linotype" charset="0"/>
                  </a:rPr>
                  <a:t>Chen et al. (2017), </a:t>
                </a:r>
                <a:r>
                  <a:rPr lang="en-US" dirty="0"/>
                  <a:t>Intraclass correlation: Improved modeling approaches and applications for neuroimaging. Human Brain Mapping 39(3): 1187-1206.</a:t>
                </a:r>
                <a:endParaRPr lang="en-US" sz="2400" dirty="0">
                  <a:latin typeface="Palatino Linotype" charset="0"/>
                  <a:ea typeface="ＭＳ Ｐゴシック" charset="0"/>
                  <a:cs typeface="Palatino Linotype" charset="0"/>
                </a:endParaRPr>
              </a:p>
              <a:p>
                <a:pPr lvl="1" eaLnBrk="1" hangingPunct="1">
                  <a:lnSpc>
                    <a:spcPct val="110000"/>
                  </a:lnSpc>
                  <a:defRPr/>
                </a:pPr>
                <a:endParaRPr lang="en-US" sz="2400" dirty="0">
                  <a:latin typeface="Palatino Linotype" charset="0"/>
                  <a:ea typeface="ＭＳ Ｐゴシック" charset="0"/>
                  <a:cs typeface="Palatino Linotype" charset="0"/>
                </a:endParaRPr>
              </a:p>
            </p:txBody>
          </p:sp>
        </mc:Choice>
        <mc:Fallback xmlns="">
          <p:sp>
            <p:nvSpPr>
              <p:cNvPr id="56321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8991600" cy="6781800"/>
              </a:xfrm>
              <a:blipFill>
                <a:blip r:embed="rId3"/>
                <a:stretch>
                  <a:fillRect l="-1695" t="-1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90600"/>
            <a:ext cx="4191000" cy="4786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394139"/>
            <a:ext cx="3662082" cy="8062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352800"/>
            <a:ext cx="1600200" cy="7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764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0" y="0"/>
            <a:ext cx="9143640" cy="68576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 u="sng" dirty="0">
                <a:solidFill>
                  <a:srgbClr val="0000FF"/>
                </a:solidFill>
                <a:latin typeface="Palatino Linotype"/>
                <a:ea typeface="Dotum"/>
              </a:rPr>
              <a:t>Naturalistic scanning</a:t>
            </a:r>
            <a:endParaRPr b="1" u="sng" dirty="0">
              <a:solidFill>
                <a:srgbClr val="0000FF"/>
              </a:solidFill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Palatino Linotype"/>
                <a:ea typeface="Dotum"/>
              </a:rPr>
              <a:t>Subjects view a natural scene during scanning</a:t>
            </a:r>
            <a:endParaRPr dirty="0"/>
          </a:p>
          <a:p>
            <a:pPr marL="800100" lvl="1"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200" dirty="0" err="1">
                <a:solidFill>
                  <a:srgbClr val="000000"/>
                </a:solidFill>
                <a:latin typeface="Palatino Linotype"/>
                <a:ea typeface="Dotum"/>
              </a:rPr>
              <a:t>Visuoauditory</a:t>
            </a:r>
            <a:r>
              <a:rPr lang="en-US" sz="2200" dirty="0">
                <a:solidFill>
                  <a:srgbClr val="000000"/>
                </a:solidFill>
                <a:latin typeface="Palatino Linotype"/>
                <a:ea typeface="Dotum"/>
              </a:rPr>
              <a:t> movie clip (e.g., </a:t>
            </a:r>
            <a:r>
              <a:rPr lang="en-US" sz="2200" dirty="0">
                <a:solidFill>
                  <a:srgbClr val="000000"/>
                </a:solidFill>
                <a:latin typeface="Palatino Linotype"/>
                <a:ea typeface="Dotum"/>
                <a:hlinkClick r:id="rId3"/>
              </a:rPr>
              <a:t>http://studyforrest.org/</a:t>
            </a:r>
            <a:r>
              <a:rPr lang="en-US" sz="2200" dirty="0">
                <a:solidFill>
                  <a:srgbClr val="000000"/>
                </a:solidFill>
                <a:latin typeface="Palatino Linotype"/>
                <a:ea typeface="Dotum"/>
              </a:rPr>
              <a:t>)</a:t>
            </a:r>
          </a:p>
          <a:p>
            <a:pPr marL="800100" lvl="1"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000000"/>
                </a:solidFill>
                <a:latin typeface="Palatino Linotype"/>
                <a:ea typeface="Dotum"/>
              </a:rPr>
              <a:t>Music, speech, games, …</a:t>
            </a:r>
            <a:endParaRPr dirty="0"/>
          </a:p>
          <a:p>
            <a:pPr marL="285750" indent="-285750">
              <a:buFont typeface="Courier New"/>
              <a:buChar char="o"/>
            </a:pPr>
            <a:endParaRPr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Palatino Linotype"/>
                <a:ea typeface="Dotum"/>
              </a:rPr>
              <a:t>Duration: a few minutes or more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Palatino Linotype"/>
                <a:ea typeface="Dotum"/>
              </a:rPr>
              <a:t>Close to naturalistic settings: minimally manipulated</a:t>
            </a:r>
            <a:endParaRPr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000000"/>
              </a:solidFill>
              <a:latin typeface="Palatino Linotype"/>
              <a:ea typeface="Dotum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Palatino Linotype"/>
                <a:ea typeface="Dotum"/>
              </a:rPr>
              <a:t>Effect of interest: inter-subject correlation (ISC) – 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Palatino Linotype"/>
                <a:ea typeface="Dotum"/>
              </a:rPr>
              <a:t>3dTcorrelate</a:t>
            </a:r>
            <a:endParaRPr sz="2400" dirty="0">
              <a:highlight>
                <a:srgbClr val="FFFF00"/>
              </a:highlight>
            </a:endParaRPr>
          </a:p>
          <a:p>
            <a:pPr marL="800100" lvl="1"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000000"/>
                </a:solidFill>
                <a:latin typeface="Palatino Linotype"/>
                <a:ea typeface="Dotum"/>
              </a:rPr>
              <a:t>Extent of </a:t>
            </a:r>
            <a:r>
              <a:rPr lang="en-US" sz="2200" dirty="0">
                <a:solidFill>
                  <a:srgbClr val="0000FF"/>
                </a:solidFill>
                <a:latin typeface="Palatino Linotype"/>
                <a:ea typeface="Dotum"/>
              </a:rPr>
              <a:t>synchronization/entrainment</a:t>
            </a:r>
            <a:endParaRPr lang="en-US" sz="2200" dirty="0">
              <a:latin typeface="Palatino Linotype"/>
              <a:ea typeface="Dotum"/>
            </a:endParaRPr>
          </a:p>
          <a:p>
            <a:pPr marL="342900" indent="-342900">
              <a:buFont typeface="Arial"/>
              <a:buChar char="•"/>
            </a:pPr>
            <a:endParaRPr lang="en-US" sz="800" dirty="0">
              <a:latin typeface="Palatino Linotype"/>
              <a:ea typeface="Dotum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Palatino Linotype"/>
                <a:ea typeface="Dotum"/>
              </a:rPr>
              <a:t>Whole-brain voxel-wise analysis: </a:t>
            </a:r>
            <a:r>
              <a:rPr lang="en-US" sz="2200" dirty="0">
                <a:highlight>
                  <a:srgbClr val="FFFF00"/>
                </a:highlight>
                <a:latin typeface="Palatino Linotype"/>
                <a:ea typeface="Dotum"/>
              </a:rPr>
              <a:t>3dISC</a:t>
            </a:r>
          </a:p>
          <a:p>
            <a:endParaRPr lang="en-US" sz="2000" dirty="0">
              <a:solidFill>
                <a:srgbClr val="0000FF"/>
              </a:solidFill>
              <a:latin typeface="Palatino Linotype"/>
              <a:ea typeface="Dotum"/>
            </a:endParaRPr>
          </a:p>
          <a:p>
            <a:endParaRPr lang="en-US" sz="2000" dirty="0">
              <a:solidFill>
                <a:srgbClr val="0000FF"/>
              </a:solidFill>
              <a:latin typeface="Palatino Linotype"/>
              <a:ea typeface="Dotum"/>
            </a:endParaRPr>
          </a:p>
          <a:p>
            <a:endParaRPr lang="en-US" sz="2000" dirty="0">
              <a:solidFill>
                <a:srgbClr val="0000FF"/>
              </a:solidFill>
              <a:latin typeface="Palatino Linotype"/>
              <a:ea typeface="Dotum"/>
            </a:endParaRPr>
          </a:p>
          <a:p>
            <a:endParaRPr lang="en-US" sz="2000" dirty="0">
              <a:solidFill>
                <a:srgbClr val="0000FF"/>
              </a:solidFill>
              <a:latin typeface="Palatino Linotype"/>
              <a:ea typeface="Dotum"/>
            </a:endParaRPr>
          </a:p>
          <a:p>
            <a:r>
              <a:rPr lang="en-US" sz="2000" dirty="0">
                <a:solidFill>
                  <a:srgbClr val="0000FF"/>
                </a:solidFill>
                <a:latin typeface="Palatino Linotype"/>
                <a:ea typeface="Dotum"/>
              </a:rPr>
              <a:t>Hasson et al., 2004. </a:t>
            </a:r>
            <a:r>
              <a:rPr lang="en-US" sz="2000" dirty="0" err="1">
                <a:latin typeface="Palatino Linotype"/>
                <a:ea typeface="Dotum"/>
              </a:rPr>
              <a:t>Intersubject</a:t>
            </a:r>
            <a:r>
              <a:rPr lang="en-US" sz="2000" dirty="0">
                <a:latin typeface="Palatino Linotype"/>
                <a:ea typeface="Dotum"/>
              </a:rPr>
              <a:t> synchronization of cortical activity during natural vision. Science 303:1634-1640.</a:t>
            </a:r>
          </a:p>
          <a:p>
            <a:pPr marL="800100" lvl="1" indent="-342900">
              <a:lnSpc>
                <a:spcPct val="100000"/>
              </a:lnSpc>
              <a:buFont typeface="Arial"/>
              <a:buChar char="•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68866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0" y="0"/>
            <a:ext cx="9143640" cy="68576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 u="sng" dirty="0">
                <a:solidFill>
                  <a:srgbClr val="0000FF"/>
                </a:solidFill>
                <a:latin typeface="Palatino Linotype"/>
                <a:ea typeface="Dotum"/>
              </a:rPr>
              <a:t>ISC group analysis</a:t>
            </a:r>
            <a:endParaRPr u="sng" dirty="0">
              <a:solidFill>
                <a:srgbClr val="0000FF"/>
              </a:solidFill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Palatino Linotype"/>
                <a:ea typeface="Dotum"/>
              </a:rPr>
              <a:t>Voxel-wise ISC matrix (usually Fisher-transformed)</a:t>
            </a:r>
            <a:endParaRPr dirty="0"/>
          </a:p>
          <a:p>
            <a:pPr marL="800100" lvl="1"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000000"/>
                </a:solidFill>
                <a:latin typeface="Palatino Linotype"/>
                <a:ea typeface="Dotum"/>
              </a:rPr>
              <a:t>One group</a:t>
            </a:r>
            <a:endParaRPr lang="en-US" sz="2200" dirty="0"/>
          </a:p>
          <a:p>
            <a:pPr marL="742950" lvl="1" indent="-285750">
              <a:lnSpc>
                <a:spcPct val="100000"/>
              </a:lnSpc>
              <a:buFont typeface="Courier New"/>
              <a:buChar char="o"/>
            </a:pPr>
            <a:endParaRPr dirty="0"/>
          </a:p>
          <a:p>
            <a:pPr marL="285750" indent="-285750">
              <a:buFont typeface="Courier New"/>
              <a:buChar char="o"/>
            </a:pPr>
            <a:endParaRPr dirty="0"/>
          </a:p>
          <a:p>
            <a:pPr marL="285750" indent="-285750">
              <a:buFont typeface="Courier New"/>
              <a:buChar char="o"/>
            </a:pPr>
            <a:endParaRPr dirty="0"/>
          </a:p>
          <a:p>
            <a:pPr marL="285750" indent="-285750">
              <a:buFont typeface="Courier New"/>
              <a:buChar char="o"/>
            </a:pPr>
            <a:endParaRPr dirty="0"/>
          </a:p>
          <a:p>
            <a:pPr marL="285750" indent="-285750">
              <a:buFont typeface="Courier New"/>
              <a:buChar char="o"/>
            </a:pPr>
            <a:endParaRPr dirty="0"/>
          </a:p>
          <a:p>
            <a:pPr marL="285750" indent="-285750">
              <a:buFont typeface="Courier New"/>
              <a:buChar char="o"/>
            </a:pPr>
            <a:endParaRPr dirty="0"/>
          </a:p>
          <a:p>
            <a:pPr marL="742950" lvl="1" indent="-285750">
              <a:lnSpc>
                <a:spcPct val="100000"/>
              </a:lnSpc>
              <a:buFont typeface="Courier New"/>
              <a:buChar char="o"/>
            </a:pPr>
            <a:endParaRPr lang="en-US" dirty="0">
              <a:solidFill>
                <a:srgbClr val="000000"/>
              </a:solidFill>
              <a:latin typeface="Palatino Linotype"/>
              <a:ea typeface="Dotum"/>
            </a:endParaRPr>
          </a:p>
          <a:p>
            <a:pPr marL="742950" lvl="1" indent="-285750">
              <a:lnSpc>
                <a:spcPct val="100000"/>
              </a:lnSpc>
              <a:buFont typeface="Courier New"/>
              <a:buChar char="o"/>
            </a:pPr>
            <a:endParaRPr lang="en-US" dirty="0">
              <a:solidFill>
                <a:srgbClr val="000000"/>
              </a:solidFill>
              <a:latin typeface="Palatino Linotype"/>
              <a:ea typeface="Dotum"/>
            </a:endParaRPr>
          </a:p>
          <a:p>
            <a:pPr marL="742950" lvl="1" indent="-285750">
              <a:lnSpc>
                <a:spcPct val="100000"/>
              </a:lnSpc>
              <a:buFont typeface="Courier New"/>
              <a:buChar char="o"/>
            </a:pPr>
            <a:endParaRPr lang="en-US" dirty="0">
              <a:solidFill>
                <a:srgbClr val="000000"/>
              </a:solidFill>
              <a:latin typeface="Palatino Linotype"/>
              <a:ea typeface="Dotum"/>
            </a:endParaRPr>
          </a:p>
          <a:p>
            <a:pPr marL="742950" lvl="1" indent="-285750">
              <a:lnSpc>
                <a:spcPct val="100000"/>
              </a:lnSpc>
              <a:buFont typeface="Courier New"/>
              <a:buChar char="o"/>
            </a:pPr>
            <a:endParaRPr lang="en-US" dirty="0">
              <a:solidFill>
                <a:srgbClr val="000000"/>
              </a:solidFill>
              <a:latin typeface="Palatino Linotype"/>
              <a:ea typeface="Dotum"/>
            </a:endParaRPr>
          </a:p>
          <a:p>
            <a:pPr marL="800100" lvl="1"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000000"/>
                </a:solidFill>
                <a:latin typeface="Palatino Linotype"/>
                <a:ea typeface="Dotum"/>
              </a:rPr>
              <a:t>Two groups</a:t>
            </a:r>
            <a:endParaRPr sz="2200" dirty="0"/>
          </a:p>
          <a:p>
            <a:pPr marL="1200150" lvl="2" indent="-285750">
              <a:lnSpc>
                <a:spcPct val="100000"/>
              </a:lnSpc>
              <a:buFont typeface="Wingdings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Palatino Linotype"/>
                <a:ea typeface="Dotum"/>
              </a:rPr>
              <a:t>Within-group ISC: R11, R22</a:t>
            </a:r>
            <a:endParaRPr sz="2000" dirty="0"/>
          </a:p>
          <a:p>
            <a:pPr marL="1200150" lvl="2" indent="-285750">
              <a:lnSpc>
                <a:spcPct val="100000"/>
              </a:lnSpc>
              <a:buFont typeface="Wingdings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Palatino Linotype"/>
                <a:ea typeface="Dotum"/>
              </a:rPr>
              <a:t>Inter-group ISC: R21</a:t>
            </a:r>
            <a:endParaRPr sz="2000" dirty="0"/>
          </a:p>
          <a:p>
            <a:pPr marL="1200150" lvl="2" indent="-285750">
              <a:lnSpc>
                <a:spcPct val="100000"/>
              </a:lnSpc>
              <a:buFont typeface="Wingdings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Palatino Linotype"/>
                <a:ea typeface="Dotum"/>
              </a:rPr>
              <a:t>3 group comparisons: </a:t>
            </a:r>
            <a:r>
              <a:rPr lang="en-US" sz="2000" dirty="0">
                <a:solidFill>
                  <a:srgbClr val="0000FF"/>
                </a:solidFill>
                <a:latin typeface="Palatino Linotype"/>
                <a:ea typeface="Dotum"/>
              </a:rPr>
              <a:t>R11 </a:t>
            </a:r>
            <a:r>
              <a:rPr lang="en-US" sz="2000" dirty="0" err="1">
                <a:solidFill>
                  <a:srgbClr val="0000FF"/>
                </a:solidFill>
                <a:latin typeface="Palatino Linotype"/>
                <a:ea typeface="Dotum"/>
              </a:rPr>
              <a:t>vs</a:t>
            </a:r>
            <a:r>
              <a:rPr lang="en-US" sz="2000" dirty="0">
                <a:solidFill>
                  <a:srgbClr val="0000FF"/>
                </a:solidFill>
                <a:latin typeface="Palatino Linotype"/>
                <a:ea typeface="Dotum"/>
              </a:rPr>
              <a:t> R22</a:t>
            </a:r>
            <a:r>
              <a:rPr lang="en-US" sz="2000" dirty="0">
                <a:solidFill>
                  <a:srgbClr val="000000"/>
                </a:solidFill>
                <a:latin typeface="Palatino Linotype"/>
                <a:ea typeface="Dotum"/>
              </a:rPr>
              <a:t>, </a:t>
            </a:r>
          </a:p>
          <a:p>
            <a:pPr lvl="2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Palatino Linotype"/>
                <a:ea typeface="Dotum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Palatino Linotype"/>
                <a:ea typeface="Dotum"/>
              </a:rPr>
              <a:t>R11 </a:t>
            </a:r>
            <a:r>
              <a:rPr lang="en-US" sz="2000" dirty="0" err="1">
                <a:solidFill>
                  <a:srgbClr val="0000FF"/>
                </a:solidFill>
                <a:latin typeface="Palatino Linotype"/>
                <a:ea typeface="Dotum"/>
              </a:rPr>
              <a:t>vs</a:t>
            </a:r>
            <a:r>
              <a:rPr lang="en-US" sz="2000" dirty="0">
                <a:solidFill>
                  <a:srgbClr val="0000FF"/>
                </a:solidFill>
                <a:latin typeface="Palatino Linotype"/>
                <a:ea typeface="Dotum"/>
              </a:rPr>
              <a:t> R21</a:t>
            </a:r>
            <a:r>
              <a:rPr lang="en-US" sz="2000" dirty="0">
                <a:solidFill>
                  <a:srgbClr val="000000"/>
                </a:solidFill>
                <a:latin typeface="Palatino Linotype"/>
                <a:ea typeface="Dotum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Palatino Linotype"/>
                <a:ea typeface="Dotum"/>
              </a:rPr>
              <a:t>R22 </a:t>
            </a:r>
            <a:r>
              <a:rPr lang="en-US" sz="2000" dirty="0" err="1">
                <a:solidFill>
                  <a:srgbClr val="0000FF"/>
                </a:solidFill>
                <a:latin typeface="Palatino Linotype"/>
                <a:ea typeface="Dotum"/>
              </a:rPr>
              <a:t>vs</a:t>
            </a:r>
            <a:r>
              <a:rPr lang="en-US" sz="2000" dirty="0">
                <a:solidFill>
                  <a:srgbClr val="0000FF"/>
                </a:solidFill>
                <a:latin typeface="Palatino Linotype"/>
                <a:ea typeface="Dotum"/>
              </a:rPr>
              <a:t> R21</a:t>
            </a:r>
            <a:endParaRPr sz="2000" dirty="0">
              <a:solidFill>
                <a:srgbClr val="0000FF"/>
              </a:solidFill>
            </a:endParaRPr>
          </a:p>
          <a:p>
            <a:endParaRPr dirty="0"/>
          </a:p>
          <a:p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endParaRPr dirty="0"/>
          </a:p>
        </p:txBody>
      </p:sp>
      <p:pic>
        <p:nvPicPr>
          <p:cNvPr id="97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5335200" y="3594240"/>
            <a:ext cx="3085920" cy="2989440"/>
          </a:xfrm>
          <a:prstGeom prst="rect">
            <a:avLst/>
          </a:prstGeom>
          <a:ln>
            <a:noFill/>
          </a:ln>
        </p:spPr>
      </p:pic>
      <p:pic>
        <p:nvPicPr>
          <p:cNvPr id="98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660240" y="23711040"/>
            <a:ext cx="15216840" cy="3252960"/>
          </a:xfrm>
          <a:prstGeom prst="rect">
            <a:avLst/>
          </a:prstGeom>
          <a:ln>
            <a:noFill/>
          </a:ln>
        </p:spPr>
      </p:pic>
      <p:pic>
        <p:nvPicPr>
          <p:cNvPr id="99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812880" y="23863320"/>
            <a:ext cx="15216840" cy="3252960"/>
          </a:xfrm>
          <a:prstGeom prst="rect">
            <a:avLst/>
          </a:prstGeom>
          <a:ln>
            <a:noFill/>
          </a:ln>
        </p:spPr>
      </p:pic>
      <p:pic>
        <p:nvPicPr>
          <p:cNvPr id="100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965160" y="24015600"/>
            <a:ext cx="15216840" cy="3252960"/>
          </a:xfrm>
          <a:prstGeom prst="rect">
            <a:avLst/>
          </a:prstGeom>
          <a:ln>
            <a:noFill/>
          </a:ln>
        </p:spPr>
      </p:pic>
      <p:pic>
        <p:nvPicPr>
          <p:cNvPr id="101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421200" y="1508051"/>
            <a:ext cx="8301240" cy="16416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10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0" y="0"/>
            <a:ext cx="9143640" cy="68576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 u="sng" dirty="0">
                <a:solidFill>
                  <a:srgbClr val="0000FF"/>
                </a:solidFill>
                <a:latin typeface="Palatino Linotype"/>
                <a:ea typeface="Dotum"/>
              </a:rPr>
              <a:t>Complexity of ISC analysis</a:t>
            </a:r>
            <a:endParaRPr u="sng" dirty="0">
              <a:solidFill>
                <a:srgbClr val="0000FF"/>
              </a:solidFill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Palatino Linotype"/>
                <a:ea typeface="Dotum"/>
              </a:rPr>
              <a:t>2 ISC values associated with a common subject are correlated with each other: 5 subjects, 10 ISC values</a:t>
            </a:r>
            <a:endParaRPr sz="24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i="1" dirty="0" err="1">
                <a:solidFill>
                  <a:srgbClr val="000000"/>
                </a:solidFill>
                <a:latin typeface="Palatino Linotype"/>
                <a:ea typeface="Dotum"/>
              </a:rPr>
              <a:t>ρ</a:t>
            </a:r>
            <a:r>
              <a:rPr lang="en-US" sz="2400" dirty="0">
                <a:solidFill>
                  <a:srgbClr val="000000"/>
                </a:solidFill>
                <a:latin typeface="Palatino Linotype"/>
                <a:ea typeface="Dotum"/>
              </a:rPr>
              <a:t> ≠ 0 characterizes non-independent relationship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Palatino Linotype"/>
              <a:ea typeface="Dotum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Palatino Linotype"/>
              <a:ea typeface="Dotum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Palatino Linotype"/>
              <a:ea typeface="Dotum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Palatino Linotype"/>
              <a:ea typeface="Dotum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Palatino Linotype"/>
              <a:ea typeface="Dotum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Palatino Linotype"/>
              <a:ea typeface="Dotum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Palatino Linotype"/>
              <a:ea typeface="Dotum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Palatino Linotype"/>
              <a:ea typeface="Dotum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Palatino Linotype"/>
              <a:ea typeface="Dotum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Palatino Linotype"/>
              <a:ea typeface="Dotum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Palatino Linotype"/>
              <a:ea typeface="Dotum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Palatino Linotype"/>
              <a:ea typeface="Dotum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Palatino Linotype"/>
                <a:ea typeface="Dotum"/>
              </a:rPr>
              <a:t>Challenge</a:t>
            </a:r>
            <a:r>
              <a:rPr lang="en-US" sz="2400" dirty="0">
                <a:solidFill>
                  <a:srgbClr val="000000"/>
                </a:solidFill>
                <a:latin typeface="Palatino Linotype"/>
                <a:ea typeface="Dotum"/>
              </a:rPr>
              <a:t>: how to handle this irregular correlation matrix?</a:t>
            </a:r>
            <a:endParaRPr sz="24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/>
          </a:p>
          <a:p>
            <a:endParaRPr dirty="0"/>
          </a:p>
        </p:txBody>
      </p:sp>
      <p:pic>
        <p:nvPicPr>
          <p:cNvPr id="10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1206360" y="1870452"/>
            <a:ext cx="5465160" cy="4114440"/>
          </a:xfrm>
          <a:prstGeom prst="rect">
            <a:avLst/>
          </a:prstGeom>
          <a:ln>
            <a:noFill/>
          </a:ln>
        </p:spPr>
      </p:pic>
      <p:sp>
        <p:nvSpPr>
          <p:cNvPr id="4" name="Frame 3"/>
          <p:cNvSpPr/>
          <p:nvPr/>
        </p:nvSpPr>
        <p:spPr>
          <a:xfrm>
            <a:off x="3211756" y="2987456"/>
            <a:ext cx="310709" cy="334917"/>
          </a:xfrm>
          <a:prstGeom prst="frame">
            <a:avLst>
              <a:gd name="adj1" fmla="val 8504"/>
            </a:avLst>
          </a:prstGeom>
          <a:solidFill>
            <a:srgbClr val="FF0000"/>
          </a:solidFill>
          <a:ln w="635">
            <a:solidFill>
              <a:srgbClr val="0000FF">
                <a:alpha val="0"/>
              </a:srgb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/>
            <a:endParaRPr lang="en-US" dirty="0">
              <a:ln w="3175" cmpd="sng">
                <a:solidFill>
                  <a:schemeClr val="tx1"/>
                </a:solidFill>
                <a:prstDash val="dot"/>
              </a:ln>
              <a:solidFill>
                <a:srgbClr val="FF0000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709862" y="4922909"/>
            <a:ext cx="310709" cy="334917"/>
          </a:xfrm>
          <a:prstGeom prst="frame">
            <a:avLst>
              <a:gd name="adj1" fmla="val 8504"/>
            </a:avLst>
          </a:prstGeom>
          <a:solidFill>
            <a:srgbClr val="0000FF"/>
          </a:solidFill>
          <a:ln w="635">
            <a:solidFill>
              <a:srgbClr val="0000FF">
                <a:alpha val="0"/>
              </a:srgb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/>
            <a:endParaRPr lang="en-US" dirty="0">
              <a:ln w="3175" cmpd="sng">
                <a:solidFill>
                  <a:schemeClr val="tx1"/>
                </a:solidFill>
                <a:prstDash val="dot"/>
              </a:ln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19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0" y="0"/>
            <a:ext cx="9143640" cy="68576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 u="sng" dirty="0">
                <a:solidFill>
                  <a:srgbClr val="0000FF"/>
                </a:solidFill>
                <a:latin typeface="Palatino Linotype"/>
                <a:ea typeface="Dotum"/>
              </a:rPr>
              <a:t>Previous methods</a:t>
            </a:r>
            <a:endParaRPr u="sng" dirty="0">
              <a:solidFill>
                <a:srgbClr val="0000FF"/>
              </a:solidFill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Student’s t-test </a:t>
            </a:r>
          </a:p>
          <a:p>
            <a:pPr marL="800100" lvl="1" indent="-3429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Independence violation acknowledged but not accounted for </a:t>
            </a:r>
          </a:p>
          <a:p>
            <a:pPr marL="800100" lvl="1" indent="-3429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Justification via observations that “null data” (generated by ISC values with randomly shifted time series) followed t(N-1) 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Various nonparametric methods </a:t>
            </a:r>
          </a:p>
          <a:p>
            <a:pPr marL="800100" lvl="1" indent="-3429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• Permutations: null distribution via randomization across space (voxels) and time (e.g., circularly shifting each subject’s time series by a random lag) </a:t>
            </a:r>
          </a:p>
          <a:p>
            <a:pPr marL="800100" lvl="1" indent="-3429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2400" dirty="0" err="1"/>
              <a:t>Matlab</a:t>
            </a:r>
            <a:r>
              <a:rPr lang="en-US" sz="2400" dirty="0"/>
              <a:t> package: ISC Toolbox (Kauppi et al, 2014) 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• Leave one out (LOO): Kauppi et al, 2010 </a:t>
            </a:r>
          </a:p>
          <a:p>
            <a:pPr marL="800100" lvl="1" indent="-3429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Compute ISC of a subject between a voxel’s BOLD time course in the subject and the average of that voxel’s time course in the remaining subjects </a:t>
            </a:r>
          </a:p>
          <a:p>
            <a:pPr marL="800100" lvl="1" indent="-3429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Perform Student t-test on the LOO ISC values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Palatino Linotype"/>
              <a:ea typeface="Dotum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40676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0" y="0"/>
            <a:ext cx="9143640" cy="68576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 u="sng" dirty="0">
                <a:solidFill>
                  <a:srgbClr val="0000FF"/>
                </a:solidFill>
                <a:latin typeface="Palatino Linotype"/>
                <a:ea typeface="Dotum"/>
              </a:rPr>
              <a:t>Nonparametric methods</a:t>
            </a:r>
            <a:endParaRPr u="sng" dirty="0">
              <a:solidFill>
                <a:srgbClr val="0000FF"/>
              </a:solidFill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Palatino Linotype"/>
                <a:ea typeface="Dotum"/>
              </a:rPr>
              <a:t>Subject-wise  bootstrapping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Palatino Linotype"/>
                <a:ea typeface="Dotum"/>
              </a:rPr>
              <a:t>Subject-wise permutations</a:t>
            </a:r>
            <a:endParaRPr lang="en-US" sz="2400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dirty="0">
                <a:highlight>
                  <a:srgbClr val="FFFF00"/>
                </a:highlight>
              </a:rPr>
              <a:t>Chen et al, 2016. Untangling the relatedness among correlations, part I: Nonparametric approaches to inter-subject correlation analysis at the group level. Neuroimage.</a:t>
            </a:r>
            <a:endParaRPr lang="en-US" sz="2400" dirty="0">
              <a:solidFill>
                <a:srgbClr val="000000"/>
              </a:solidFill>
              <a:highlight>
                <a:srgbClr val="FFFF00"/>
              </a:highlight>
              <a:latin typeface="Palatino Linotype"/>
              <a:ea typeface="Dotum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04815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0" y="0"/>
            <a:ext cx="9143640" cy="68576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 u="sng" dirty="0">
                <a:solidFill>
                  <a:srgbClr val="0000FF"/>
                </a:solidFill>
                <a:latin typeface="Palatino Linotype"/>
                <a:ea typeface="Dotum"/>
              </a:rPr>
              <a:t>ISC</a:t>
            </a:r>
            <a:r>
              <a:rPr lang="en-US" sz="3200" b="1" dirty="0">
                <a:latin typeface="Palatino Linotype"/>
                <a:ea typeface="Dotum"/>
              </a:rPr>
              <a:t>: LME approach</a:t>
            </a:r>
            <a:endParaRPr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Palatino Linotype"/>
                <a:ea typeface="Dotum"/>
              </a:rPr>
              <a:t>Modeling via effect partitioning: crossed random-effects LME</a:t>
            </a:r>
            <a:endParaRPr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Palatino Linotype"/>
              <a:ea typeface="Dotum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Palatino Linotype"/>
              <a:ea typeface="Dotum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Palatino Linotype"/>
              <a:ea typeface="Dotum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Palatino Linotype"/>
              <a:ea typeface="Dotum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Palatino Linotype"/>
                <a:ea typeface="Dotum"/>
              </a:rPr>
              <a:t>Charactering the relatedness among ISCs via LME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endParaRPr lang="en-US" sz="2400" dirty="0">
              <a:solidFill>
                <a:srgbClr val="000000"/>
              </a:solidFill>
              <a:latin typeface="Palatino Linotype"/>
              <a:ea typeface="Dotum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lang="en-US" sz="2400" dirty="0">
              <a:solidFill>
                <a:srgbClr val="000000"/>
              </a:solidFill>
              <a:latin typeface="Palatino Linotype"/>
              <a:ea typeface="Dotum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lang="en-US" sz="2400" dirty="0">
              <a:solidFill>
                <a:srgbClr val="000000"/>
              </a:solidFill>
              <a:latin typeface="Palatino Linotype"/>
              <a:ea typeface="Dotum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lang="en-US" sz="2400" dirty="0">
              <a:solidFill>
                <a:srgbClr val="000000"/>
              </a:solidFill>
              <a:latin typeface="Palatino Linotype"/>
              <a:ea typeface="Dotum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Palatino Linotype"/>
                <a:ea typeface="Dotum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Palatino Linotype"/>
                <a:ea typeface="Dotum"/>
              </a:rPr>
              <a:t>3dISC</a:t>
            </a:r>
          </a:p>
          <a:p>
            <a:endParaRPr dirty="0"/>
          </a:p>
        </p:txBody>
      </p:sp>
      <p:pic>
        <p:nvPicPr>
          <p:cNvPr id="121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435600" y="1293984"/>
            <a:ext cx="5916240" cy="700560"/>
          </a:xfrm>
          <a:prstGeom prst="rect">
            <a:avLst/>
          </a:prstGeom>
          <a:ln>
            <a:noFill/>
          </a:ln>
        </p:spPr>
      </p:pic>
      <p:pic>
        <p:nvPicPr>
          <p:cNvPr id="122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6788160" y="1347984"/>
            <a:ext cx="1328040" cy="646920"/>
          </a:xfrm>
          <a:prstGeom prst="rect">
            <a:avLst/>
          </a:prstGeom>
          <a:ln>
            <a:noFill/>
          </a:ln>
        </p:spPr>
      </p:pic>
      <p:pic>
        <p:nvPicPr>
          <p:cNvPr id="123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435600" y="3947136"/>
            <a:ext cx="7282440" cy="903960"/>
          </a:xfrm>
          <a:prstGeom prst="rect">
            <a:avLst/>
          </a:prstGeom>
          <a:ln>
            <a:noFill/>
          </a:ln>
        </p:spPr>
      </p:pic>
      <p:pic>
        <p:nvPicPr>
          <p:cNvPr id="124" name="Picture 6"/>
          <p:cNvPicPr/>
          <p:nvPr/>
        </p:nvPicPr>
        <p:blipFill>
          <a:blip r:embed="rId6"/>
          <a:stretch>
            <a:fillRect/>
          </a:stretch>
        </p:blipFill>
        <p:spPr>
          <a:xfrm>
            <a:off x="686520" y="2174268"/>
            <a:ext cx="6968160" cy="665640"/>
          </a:xfrm>
          <a:prstGeom prst="rect">
            <a:avLst/>
          </a:prstGeom>
          <a:ln>
            <a:noFill/>
          </a:ln>
        </p:spPr>
      </p:pic>
      <p:sp>
        <p:nvSpPr>
          <p:cNvPr id="126" name="CustomShape 2"/>
          <p:cNvSpPr/>
          <p:nvPr/>
        </p:nvSpPr>
        <p:spPr>
          <a:xfrm>
            <a:off x="283320" y="6273360"/>
            <a:ext cx="8706600" cy="819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</a:rPr>
              <a:t>Chen et al, 2017. Untangling the Relatedness among Correlations, Part II: Inter-Subject Correlation Group Analysis through Linear Mixed-Effects Modeling. Neuroimage. </a:t>
            </a:r>
            <a:r>
              <a:rPr lang="en-US" sz="1600" b="1" dirty="0" err="1">
                <a:solidFill>
                  <a:srgbClr val="0070C0"/>
                </a:solidFill>
                <a:highlight>
                  <a:srgbClr val="FFFF00"/>
                </a:highlight>
                <a:latin typeface="Calibri"/>
              </a:rPr>
              <a:t>NeuroImage</a:t>
            </a:r>
            <a:r>
              <a:rPr lang="en-US" sz="1600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 147:825-840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9" name="Frame 8"/>
          <p:cNvSpPr/>
          <p:nvPr/>
        </p:nvSpPr>
        <p:spPr>
          <a:xfrm>
            <a:off x="4785248" y="551430"/>
            <a:ext cx="3284269" cy="384992"/>
          </a:xfrm>
          <a:prstGeom prst="frame">
            <a:avLst>
              <a:gd name="adj1" fmla="val 15077"/>
            </a:avLst>
          </a:prstGeom>
          <a:solidFill>
            <a:srgbClr val="FF0000"/>
          </a:solidFill>
          <a:ln w="635">
            <a:solidFill>
              <a:srgbClr val="0000FF">
                <a:alpha val="0"/>
              </a:srgb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/>
            <a:endParaRPr lang="en-US" dirty="0">
              <a:ln w="3175" cmpd="sng">
                <a:solidFill>
                  <a:schemeClr val="tx1"/>
                </a:solidFill>
                <a:prstDash val="dot"/>
              </a:ln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451050" y="910766"/>
            <a:ext cx="3091798" cy="564417"/>
          </a:xfrm>
          <a:prstGeom prst="straightConnector1">
            <a:avLst/>
          </a:prstGeom>
          <a:ln w="666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631335" y="936422"/>
            <a:ext cx="1911512" cy="564417"/>
          </a:xfrm>
          <a:prstGeom prst="straightConnector1">
            <a:avLst/>
          </a:prstGeom>
          <a:ln w="666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86520" y="2921000"/>
            <a:ext cx="240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cross-subject</a:t>
            </a:r>
          </a:p>
        </p:txBody>
      </p:sp>
      <p:sp>
        <p:nvSpPr>
          <p:cNvPr id="40" name="Frame 39"/>
          <p:cNvSpPr/>
          <p:nvPr/>
        </p:nvSpPr>
        <p:spPr>
          <a:xfrm>
            <a:off x="686520" y="2883995"/>
            <a:ext cx="2325154" cy="544837"/>
          </a:xfrm>
          <a:prstGeom prst="frame">
            <a:avLst>
              <a:gd name="adj1" fmla="val 1748"/>
            </a:avLst>
          </a:prstGeom>
          <a:solidFill>
            <a:srgbClr val="FF0000"/>
          </a:solidFill>
          <a:ln w="635">
            <a:solidFill>
              <a:srgbClr val="0000FF">
                <a:alpha val="0"/>
              </a:srgb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/>
            <a:endParaRPr lang="en-US" dirty="0">
              <a:ln w="3175" cmpd="sng">
                <a:solidFill>
                  <a:schemeClr val="tx1"/>
                </a:solidFill>
                <a:prstDash val="dot"/>
              </a:ln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84181" y="2883995"/>
            <a:ext cx="2356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within-subject</a:t>
            </a:r>
          </a:p>
        </p:txBody>
      </p:sp>
      <p:sp>
        <p:nvSpPr>
          <p:cNvPr id="44" name="Frame 43"/>
          <p:cNvSpPr/>
          <p:nvPr/>
        </p:nvSpPr>
        <p:spPr>
          <a:xfrm>
            <a:off x="4384181" y="2885152"/>
            <a:ext cx="2376798" cy="460508"/>
          </a:xfrm>
          <a:prstGeom prst="frame">
            <a:avLst>
              <a:gd name="adj1" fmla="val 1748"/>
            </a:avLst>
          </a:prstGeom>
          <a:solidFill>
            <a:srgbClr val="FF0000"/>
          </a:solidFill>
          <a:ln w="635">
            <a:solidFill>
              <a:srgbClr val="0000FF">
                <a:alpha val="0"/>
              </a:srgb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/>
            <a:endParaRPr lang="en-US" dirty="0">
              <a:ln w="3175" cmpd="sng">
                <a:solidFill>
                  <a:schemeClr val="tx1"/>
                </a:solidFill>
                <a:prstDash val="dot"/>
              </a:ln>
              <a:solidFill>
                <a:srgbClr val="FF0000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3011674" y="2839908"/>
            <a:ext cx="439376" cy="363300"/>
          </a:xfrm>
          <a:prstGeom prst="straightConnector1">
            <a:avLst/>
          </a:prstGeom>
          <a:ln w="666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6760979" y="2839908"/>
            <a:ext cx="439376" cy="363300"/>
          </a:xfrm>
          <a:prstGeom prst="straightConnector1">
            <a:avLst/>
          </a:prstGeom>
          <a:ln w="666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7">
            <a:extLst>
              <a:ext uri="{FF2B5EF4-FFF2-40B4-BE49-F238E27FC236}">
                <a16:creationId xmlns:a16="http://schemas.microsoft.com/office/drawing/2014/main" id="{B5FE15D9-7039-5645-B0E4-9F2DC737BEA7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325934" y="4918344"/>
            <a:ext cx="3638358" cy="64425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836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9" grpId="0"/>
      <p:bldP spid="40" grpId="0" animBg="1"/>
      <p:bldP spid="43" grpId="0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Helvetica" charset="0"/>
              <a:buNone/>
              <a:defRPr/>
            </a:pPr>
            <a:r>
              <a:rPr lang="en-US" sz="3200" b="1" u="sng" dirty="0">
                <a:solidFill>
                  <a:srgbClr val="1402FF"/>
                </a:solidFill>
                <a:latin typeface="Palatino" charset="0"/>
                <a:ea typeface="Dotum" charset="0"/>
                <a:cs typeface="Dotum" charset="0"/>
              </a:rPr>
              <a:t>Why Group Analysis?</a:t>
            </a:r>
            <a:endParaRPr lang="en-US" sz="3200" dirty="0">
              <a:latin typeface="Palatino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Reproducibility and generalization</a:t>
            </a:r>
          </a:p>
          <a:p>
            <a:pPr lvl="1" eaLnBrk="1" hangingPunct="1">
              <a:lnSpc>
                <a:spcPct val="110000"/>
              </a:lnSpc>
              <a:buClr>
                <a:schemeClr val="tx1"/>
              </a:buClr>
              <a:buFont typeface="Courier New"/>
              <a:buChar char="o"/>
              <a:defRPr/>
            </a:pPr>
            <a:r>
              <a:rPr lang="en-US" sz="2200" dirty="0">
                <a:latin typeface="Palatino" charset="0"/>
                <a:ea typeface="Dotum" charset="0"/>
                <a:cs typeface="Dotum" charset="0"/>
              </a:rPr>
              <a:t>Summarization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>
                <a:latin typeface="Palatino" charset="0"/>
                <a:ea typeface="Dotum" charset="0"/>
                <a:cs typeface="Dotum" charset="0"/>
              </a:rPr>
              <a:t>Generalization: from current results to population level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>
                <a:latin typeface="Palatino" charset="0"/>
                <a:ea typeface="Dotum" charset="0"/>
                <a:cs typeface="Dotum" charset="0"/>
              </a:rPr>
              <a:t>Sample size: typically 10 or more subjects per group 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>
                <a:latin typeface="Palatino" charset="0"/>
                <a:ea typeface="Dotum" charset="0"/>
                <a:cs typeface="Dotum" charset="0"/>
              </a:rPr>
              <a:t>Individualized inferences: case studies, pre-surgical planning, lie detection, classifications, machine learning, …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endParaRPr lang="en-US" sz="2200" dirty="0">
              <a:latin typeface="Palatino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One model combining both steps?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+ Ideal: less information loss, more accurate inferences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- Historical 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>
                <a:solidFill>
                  <a:srgbClr val="000000"/>
                </a:solidFill>
                <a:latin typeface="Palatino" charset="0"/>
                <a:ea typeface="Dotum" charset="0"/>
                <a:cs typeface="Dotum" charset="0"/>
              </a:rPr>
              <a:t>- Computationally unmanageable, and very hard to set up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>
                <a:latin typeface="Palatino" charset="0"/>
                <a:ea typeface="Dotum" charset="0"/>
                <a:cs typeface="Dotum" charset="0"/>
              </a:rPr>
              <a:t>- Data quality check at individual level</a:t>
            </a:r>
          </a:p>
          <a:p>
            <a:pPr lvl="1" eaLnBrk="1" hangingPunct="1">
              <a:lnSpc>
                <a:spcPct val="110000"/>
              </a:lnSpc>
              <a:buFont typeface="Courier New"/>
              <a:buChar char="o"/>
              <a:defRPr/>
            </a:pPr>
            <a:r>
              <a:rPr lang="en-US" sz="2200" dirty="0">
                <a:latin typeface="Palatino" charset="0"/>
                <a:ea typeface="Dotum" charset="0"/>
                <a:cs typeface="Dotum" charset="0"/>
              </a:rPr>
              <a:t>- Flexible group-level model</a:t>
            </a:r>
          </a:p>
          <a:p>
            <a:pPr lvl="1" eaLnBrk="1" hangingPunct="1">
              <a:lnSpc>
                <a:spcPct val="110000"/>
              </a:lnSpc>
              <a:defRPr/>
            </a:pPr>
            <a:endParaRPr lang="en-US" sz="2200" dirty="0">
              <a:latin typeface="Palatino" charset="0"/>
              <a:ea typeface="Dotum" charset="0"/>
              <a:cs typeface="Dotum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2" name="Rectangle 3"/>
              <p:cNvSpPr>
                <a:spLocks noGrp="1" noChangeArrowheads="1"/>
              </p:cNvSpPr>
              <p:nvPr>
                <p:ph type="subTitle" idx="4294967295"/>
              </p:nvPr>
            </p:nvSpPr>
            <p:spPr>
              <a:xfrm>
                <a:off x="0" y="1562100"/>
                <a:ext cx="8924925" cy="4391025"/>
              </a:xfrm>
            </p:spPr>
            <p:txBody>
              <a:bodyPr>
                <a:normAutofit/>
              </a:bodyPr>
              <a:lstStyle/>
              <a:p>
                <a:pPr marL="475060" lvl="1" indent="-214313">
                  <a:spcBef>
                    <a:spcPts val="0"/>
                  </a:spcBef>
                  <a:buClr>
                    <a:srgbClr val="000000"/>
                  </a:buClr>
                  <a:buFont typeface="Courier New" panose="02070309020205020404" pitchFamily="49" charset="0"/>
                  <a:buChar char="o"/>
                  <a:defRPr/>
                </a:pPr>
                <a:r>
                  <a:rPr lang="en-US" sz="2100" dirty="0">
                    <a:solidFill>
                      <a:srgbClr val="00B05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One</a:t>
                </a:r>
                <a:r>
                  <a:rPr lang="en-US" sz="210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 model integrates all ROIs: BML</a:t>
                </a:r>
              </a:p>
              <a:p>
                <a:pPr marL="475060" lvl="1" indent="-214313">
                  <a:spcBef>
                    <a:spcPts val="0"/>
                  </a:spcBef>
                  <a:buClr>
                    <a:srgbClr val="000000"/>
                  </a:buClr>
                  <a:buFont typeface="Courier New" panose="02070309020205020404" pitchFamily="49" charset="0"/>
                  <a:buChar char="o"/>
                  <a:defRPr/>
                </a:pPr>
                <a:r>
                  <a:rPr lang="en-US" sz="210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ROIs loosely constrained instead of being unrelated</a:t>
                </a:r>
              </a:p>
              <a:p>
                <a:pPr marL="860822" lvl="2" indent="-257175">
                  <a:spcBef>
                    <a:spcPts val="0"/>
                  </a:spcBef>
                  <a:buClr>
                    <a:srgbClr val="000000"/>
                  </a:buClr>
                  <a:buFont typeface="Wingdings" pitchFamily="2" charset="2"/>
                  <a:buChar char="§"/>
                  <a:defRPr/>
                </a:pPr>
                <a:endParaRPr lang="en-US" sz="600" dirty="0">
                  <a:solidFill>
                    <a:srgbClr val="002060"/>
                  </a:solidFill>
                  <a:latin typeface="Constantia" panose="02030602050306030303" pitchFamily="18" charset="0"/>
                  <a:ea typeface="ＭＳ Ｐゴシック" charset="0"/>
                  <a:cs typeface="Palatino Linotype" charset="0"/>
                </a:endParaRPr>
              </a:p>
              <a:p>
                <a:pPr marL="475060" lvl="1" indent="-214313">
                  <a:spcBef>
                    <a:spcPts val="0"/>
                  </a:spcBef>
                  <a:buClr>
                    <a:srgbClr val="000000"/>
                  </a:buClr>
                  <a:buFont typeface="Courier New" panose="02070309020205020404" pitchFamily="49" charset="0"/>
                  <a:buChar char="o"/>
                  <a:defRPr/>
                </a:pPr>
                <a:r>
                  <a:rPr lang="en-US" sz="210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Effects of interest </a:t>
                </a:r>
              </a:p>
              <a:p>
                <a:pPr marL="860822" lvl="2" indent="-257175">
                  <a:spcBef>
                    <a:spcPts val="0"/>
                  </a:spcBef>
                  <a:buClr>
                    <a:srgbClr val="000000"/>
                  </a:buClr>
                  <a:buFont typeface="Wingdings" pitchFamily="2" charset="2"/>
                  <a:buChar char="§"/>
                  <a:defRPr/>
                </a:pPr>
                <a:r>
                  <a:rPr lang="en-US" kern="0" dirty="0">
                    <a:solidFill>
                      <a:srgbClr val="00B05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region</a:t>
                </a:r>
                <a:r>
                  <a:rPr lang="en-US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: </a:t>
                </a:r>
                <a:r>
                  <a:rPr lang="en-US" i="1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b</a:t>
                </a:r>
                <a:r>
                  <a:rPr lang="en-US" kern="0" baseline="-2500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0</a:t>
                </a:r>
                <a:r>
                  <a:rPr lang="en-US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Palatino Linotype" charset="0"/>
                      </a:rPr>
                      <m:t>𝜋</m:t>
                    </m:r>
                  </m:oMath>
                </a14:m>
                <a:r>
                  <a:rPr lang="en-US" i="1" kern="0" baseline="-2500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k</a:t>
                </a:r>
                <a:endParaRPr lang="en-US" kern="0" dirty="0">
                  <a:solidFill>
                    <a:srgbClr val="002060"/>
                  </a:solidFill>
                  <a:latin typeface="Constantia" panose="02030602050306030303" pitchFamily="18" charset="0"/>
                  <a:ea typeface="ＭＳ Ｐゴシック" charset="0"/>
                  <a:cs typeface="Palatino Linotype" charset="0"/>
                </a:endParaRPr>
              </a:p>
              <a:p>
                <a:pPr marL="860822" lvl="2" indent="-257175">
                  <a:spcBef>
                    <a:spcPts val="0"/>
                  </a:spcBef>
                  <a:buClr>
                    <a:srgbClr val="000000"/>
                  </a:buClr>
                  <a:buFont typeface="Wingdings" pitchFamily="2" charset="2"/>
                  <a:buChar char="§"/>
                  <a:defRPr/>
                </a:pPr>
                <a:r>
                  <a:rPr lang="en-US" dirty="0">
                    <a:solidFill>
                      <a:srgbClr val="00B05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subject</a:t>
                </a:r>
                <a:r>
                  <a:rPr lang="en-US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: </a:t>
                </a:r>
                <a:r>
                  <a:rPr lang="en-US" i="1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b</a:t>
                </a:r>
                <a:r>
                  <a:rPr lang="en-US" kern="0" baseline="-2500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0</a:t>
                </a:r>
                <a:r>
                  <a:rPr lang="en-US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Palatino Linotype" charset="0"/>
                      </a:rPr>
                      <m:t>𝜉</m:t>
                    </m:r>
                  </m:oMath>
                </a14:m>
                <a:r>
                  <a:rPr lang="en-US" i="1" kern="0" baseline="-2500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i</a:t>
                </a:r>
                <a:endParaRPr lang="en-US" kern="0" dirty="0">
                  <a:solidFill>
                    <a:srgbClr val="002060"/>
                  </a:solidFill>
                  <a:latin typeface="Constantia" panose="02030602050306030303" pitchFamily="18" charset="0"/>
                  <a:ea typeface="ＭＳ Ｐゴシック" charset="0"/>
                  <a:cs typeface="Palatino Linotype" charset="0"/>
                </a:endParaRPr>
              </a:p>
              <a:p>
                <a:pPr marL="860822" lvl="2" indent="-257175">
                  <a:spcBef>
                    <a:spcPts val="0"/>
                  </a:spcBef>
                  <a:buClr>
                    <a:srgbClr val="000000"/>
                  </a:buClr>
                  <a:buFont typeface="Wingdings" pitchFamily="2" charset="2"/>
                  <a:buChar char="§"/>
                  <a:defRPr/>
                </a:pPr>
                <a:endParaRPr lang="en-US" sz="600" dirty="0">
                  <a:solidFill>
                    <a:srgbClr val="002060"/>
                  </a:solidFill>
                  <a:latin typeface="Constantia" panose="02030602050306030303" pitchFamily="18" charset="0"/>
                  <a:ea typeface="ＭＳ Ｐゴシック" charset="0"/>
                  <a:cs typeface="Palatino Linotype" charset="0"/>
                </a:endParaRPr>
              </a:p>
            </p:txBody>
          </p:sp>
        </mc:Choice>
        <mc:Fallback xmlns="">
          <p:sp>
            <p:nvSpPr>
              <p:cNvPr id="512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0" y="1562100"/>
                <a:ext cx="8924925" cy="439102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708285" y="972812"/>
            <a:ext cx="7315200" cy="48006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14124">
                  <a:lumMod val="75000"/>
                </a:srgbClr>
              </a:buClr>
              <a:defRPr/>
            </a:pPr>
            <a:r>
              <a:rPr lang="en-US" sz="3000" b="1" dirty="0">
                <a:solidFill>
                  <a:srgbClr val="212745"/>
                </a:solidFill>
                <a:latin typeface="Constantia" panose="02030602050306030303" pitchFamily="18" charset="0"/>
                <a:cs typeface="Sana" pitchFamily="2" charset="-78"/>
              </a:rPr>
              <a:t>Region-based ISC analysis through </a:t>
            </a:r>
            <a:r>
              <a:rPr lang="en-US" sz="3000" b="1" dirty="0">
                <a:solidFill>
                  <a:srgbClr val="00B050"/>
                </a:solidFill>
                <a:latin typeface="Constantia" panose="02030602050306030303" pitchFamily="18" charset="0"/>
                <a:cs typeface="Sana" pitchFamily="2" charset="-78"/>
              </a:rPr>
              <a:t>BML</a:t>
            </a:r>
            <a:endParaRPr lang="en-US" sz="3000" b="1" dirty="0">
              <a:solidFill>
                <a:srgbClr val="00B050"/>
              </a:solidFill>
              <a:latin typeface="Constantia" panose="02030602050306030303" pitchFamily="18" charset="0"/>
              <a:ea typeface="ＭＳ Ｐゴシック" charset="0"/>
              <a:cs typeface="Sana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EC5A6D-9218-C045-8ECE-844FD734BB5F}"/>
              </a:ext>
            </a:extLst>
          </p:cNvPr>
          <p:cNvSpPr txBox="1"/>
          <p:nvPr/>
        </p:nvSpPr>
        <p:spPr>
          <a:xfrm>
            <a:off x="2811624" y="3663518"/>
            <a:ext cx="19993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srgbClr val="0000FF"/>
                </a:solidFill>
                <a:latin typeface="Trebuchet MS"/>
              </a:rPr>
              <a:t>o</a:t>
            </a:r>
            <a:r>
              <a:rPr lang="en-US" sz="1500" b="1" dirty="0">
                <a:solidFill>
                  <a:srgbClr val="0000FF"/>
                </a:solidFill>
                <a:latin typeface="Trebuchet MS"/>
                <a:ea typeface="+mn-ea"/>
                <a:cs typeface="+mn-cs"/>
              </a:rPr>
              <a:t>verall effect: shared by all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srgbClr val="0000FF"/>
                </a:solidFill>
                <a:latin typeface="Trebuchet MS"/>
                <a:ea typeface="+mn-ea"/>
                <a:cs typeface="+mn-cs"/>
              </a:rPr>
              <a:t>ROIs and subjects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A002893-DCB8-894A-9730-6F3F8EB9066B}"/>
              </a:ext>
            </a:extLst>
          </p:cNvPr>
          <p:cNvCxnSpPr>
            <a:cxnSpLocks/>
          </p:cNvCxnSpPr>
          <p:nvPr/>
        </p:nvCxnSpPr>
        <p:spPr>
          <a:xfrm>
            <a:off x="3871531" y="4411503"/>
            <a:ext cx="44122" cy="377465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9A5DB9A-B63A-7C47-B30E-7E187FC23C54}"/>
              </a:ext>
            </a:extLst>
          </p:cNvPr>
          <p:cNvSpPr txBox="1"/>
          <p:nvPr/>
        </p:nvSpPr>
        <p:spPr>
          <a:xfrm>
            <a:off x="7638458" y="3740091"/>
            <a:ext cx="122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B050"/>
                </a:solidFill>
                <a:latin typeface="Trebuchet MS"/>
              </a:rPr>
              <a:t>unique effect by </a:t>
            </a:r>
            <a:r>
              <a:rPr lang="en-US" sz="1200" b="1" i="1" dirty="0">
                <a:solidFill>
                  <a:srgbClr val="00B050"/>
                </a:solidFill>
                <a:latin typeface="Trebuchet MS"/>
              </a:rPr>
              <a:t>k</a:t>
            </a:r>
            <a:r>
              <a:rPr lang="en-US" sz="1200" b="1" dirty="0">
                <a:solidFill>
                  <a:srgbClr val="00B050"/>
                </a:solidFill>
                <a:latin typeface="Trebuchet MS"/>
              </a:rPr>
              <a:t>th region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517A7BC-787E-9241-A85F-8FF0216F67ED}"/>
              </a:ext>
            </a:extLst>
          </p:cNvPr>
          <p:cNvCxnSpPr>
            <a:cxnSpLocks/>
          </p:cNvCxnSpPr>
          <p:nvPr/>
        </p:nvCxnSpPr>
        <p:spPr>
          <a:xfrm flipH="1">
            <a:off x="7773488" y="4223686"/>
            <a:ext cx="369456" cy="534191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43A719B-C6FD-424E-A119-A36E55F33C49}"/>
              </a:ext>
            </a:extLst>
          </p:cNvPr>
          <p:cNvSpPr txBox="1"/>
          <p:nvPr/>
        </p:nvSpPr>
        <p:spPr>
          <a:xfrm>
            <a:off x="6625251" y="3207603"/>
            <a:ext cx="1224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latin typeface="Trebuchet MS"/>
              </a:rPr>
              <a:t>Unique effect at </a:t>
            </a:r>
            <a:r>
              <a:rPr lang="en-US" sz="1200" b="1" i="1" dirty="0" err="1">
                <a:latin typeface="Trebuchet MS"/>
              </a:rPr>
              <a:t>i</a:t>
            </a:r>
            <a:r>
              <a:rPr lang="en-US" sz="1200" b="1" dirty="0" err="1">
                <a:latin typeface="Trebuchet MS"/>
              </a:rPr>
              <a:t>th</a:t>
            </a:r>
            <a:r>
              <a:rPr lang="en-US" sz="1200" b="1" dirty="0">
                <a:latin typeface="Trebuchet MS"/>
              </a:rPr>
              <a:t> &amp; </a:t>
            </a:r>
            <a:r>
              <a:rPr lang="en-US" sz="1200" b="1" i="1" dirty="0" err="1">
                <a:latin typeface="Trebuchet MS"/>
              </a:rPr>
              <a:t>j</a:t>
            </a:r>
            <a:r>
              <a:rPr lang="en-US" sz="1200" b="1" dirty="0" err="1">
                <a:latin typeface="Trebuchet MS"/>
              </a:rPr>
              <a:t>th</a:t>
            </a:r>
            <a:r>
              <a:rPr lang="en-US" sz="1200" b="1" dirty="0">
                <a:latin typeface="Trebuchet MS"/>
              </a:rPr>
              <a:t> subject for </a:t>
            </a:r>
            <a:r>
              <a:rPr lang="en-US" sz="1200" b="1" i="1" dirty="0">
                <a:latin typeface="Trebuchet MS"/>
              </a:rPr>
              <a:t>k</a:t>
            </a:r>
            <a:r>
              <a:rPr lang="en-US" sz="1200" b="1" dirty="0">
                <a:latin typeface="Trebuchet MS"/>
              </a:rPr>
              <a:t>th region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2EE3E8F-FFC6-BB47-8002-71B28777F8BB}"/>
              </a:ext>
            </a:extLst>
          </p:cNvPr>
          <p:cNvCxnSpPr>
            <a:cxnSpLocks/>
          </p:cNvCxnSpPr>
          <p:nvPr/>
        </p:nvCxnSpPr>
        <p:spPr>
          <a:xfrm flipH="1">
            <a:off x="6320030" y="4111569"/>
            <a:ext cx="610443" cy="671360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CF4FF1A-91B3-2549-9D0A-57090FAE6E73}"/>
              </a:ext>
            </a:extLst>
          </p:cNvPr>
          <p:cNvSpPr txBox="1"/>
          <p:nvPr/>
        </p:nvSpPr>
        <p:spPr>
          <a:xfrm>
            <a:off x="4309448" y="2381071"/>
            <a:ext cx="1204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Unique effect at </a:t>
            </a:r>
            <a:r>
              <a:rPr lang="en-US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US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subject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C6D2475-85C6-DE48-B761-28088595905F}"/>
              </a:ext>
            </a:extLst>
          </p:cNvPr>
          <p:cNvCxnSpPr>
            <a:cxnSpLocks/>
          </p:cNvCxnSpPr>
          <p:nvPr/>
        </p:nvCxnSpPr>
        <p:spPr>
          <a:xfrm flipH="1">
            <a:off x="4509603" y="3524937"/>
            <a:ext cx="448626" cy="1257992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75F84D6-E516-3944-A6BF-E1950175B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0686" y="4741515"/>
            <a:ext cx="5602574" cy="3259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5432D7-34EC-F445-AA2C-2B6777ADD0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8888" y="5126330"/>
            <a:ext cx="6030749" cy="2815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9B4802-B42A-D94D-A926-0ACC838BFB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4008" y="5404503"/>
            <a:ext cx="3199258" cy="24557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6617840-D0A3-634F-B4E3-F9928F70BB6D}"/>
              </a:ext>
            </a:extLst>
          </p:cNvPr>
          <p:cNvSpPr txBox="1"/>
          <p:nvPr/>
        </p:nvSpPr>
        <p:spPr>
          <a:xfrm>
            <a:off x="5346477" y="3035406"/>
            <a:ext cx="133231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srgbClr val="7030A0"/>
                </a:solidFill>
                <a:latin typeface="Trebuchet MS"/>
              </a:rPr>
              <a:t>unique e</a:t>
            </a:r>
            <a:r>
              <a:rPr lang="en-US" sz="1500" b="1" dirty="0">
                <a:solidFill>
                  <a:srgbClr val="7030A0"/>
                </a:solidFill>
                <a:latin typeface="Trebuchet MS"/>
                <a:ea typeface="+mn-ea"/>
                <a:cs typeface="+mn-cs"/>
              </a:rPr>
              <a:t>ffect of subject pair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F6FD5FA-8AF3-6A4D-B386-3BFD1C93BAD3}"/>
              </a:ext>
            </a:extLst>
          </p:cNvPr>
          <p:cNvCxnSpPr>
            <a:cxnSpLocks/>
          </p:cNvCxnSpPr>
          <p:nvPr/>
        </p:nvCxnSpPr>
        <p:spPr>
          <a:xfrm flipH="1">
            <a:off x="5726560" y="3566321"/>
            <a:ext cx="173921" cy="1256959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A7D0C76-62F9-4144-8A02-F0659689899B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4911752" y="3581400"/>
            <a:ext cx="180506" cy="1162118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3D620CE-A472-5A46-A32C-265ADEE4F4FF}"/>
              </a:ext>
            </a:extLst>
          </p:cNvPr>
          <p:cNvCxnSpPr>
            <a:cxnSpLocks/>
          </p:cNvCxnSpPr>
          <p:nvPr/>
        </p:nvCxnSpPr>
        <p:spPr>
          <a:xfrm>
            <a:off x="7009386" y="4090862"/>
            <a:ext cx="110131" cy="692067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Frame 39">
            <a:extLst>
              <a:ext uri="{FF2B5EF4-FFF2-40B4-BE49-F238E27FC236}">
                <a16:creationId xmlns:a16="http://schemas.microsoft.com/office/drawing/2014/main" id="{3321B4BD-B5E7-EE44-96E6-CAEBD68B7B57}"/>
              </a:ext>
            </a:extLst>
          </p:cNvPr>
          <p:cNvSpPr/>
          <p:nvPr/>
        </p:nvSpPr>
        <p:spPr>
          <a:xfrm>
            <a:off x="2811624" y="3719799"/>
            <a:ext cx="1755615" cy="733864"/>
          </a:xfrm>
          <a:prstGeom prst="frame">
            <a:avLst>
              <a:gd name="adj1" fmla="val 0"/>
            </a:avLst>
          </a:prstGeom>
          <a:solidFill>
            <a:srgbClr val="FF0000"/>
          </a:solidFill>
          <a:ln w="635">
            <a:solidFill>
              <a:srgbClr val="0000FF">
                <a:alpha val="0"/>
              </a:srgb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rIns="6858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n w="3175" cmpd="sng">
                <a:solidFill>
                  <a:prstClr val="black"/>
                </a:solidFill>
                <a:prstDash val="dot"/>
              </a:ln>
              <a:solidFill>
                <a:srgbClr val="FF0000"/>
              </a:solidFill>
              <a:latin typeface="Trebuchet MS"/>
            </a:endParaRPr>
          </a:p>
        </p:txBody>
      </p:sp>
      <p:sp>
        <p:nvSpPr>
          <p:cNvPr id="41" name="Frame 40">
            <a:extLst>
              <a:ext uri="{FF2B5EF4-FFF2-40B4-BE49-F238E27FC236}">
                <a16:creationId xmlns:a16="http://schemas.microsoft.com/office/drawing/2014/main" id="{2C6AB90C-22E9-A248-8503-BA62CC940442}"/>
              </a:ext>
            </a:extLst>
          </p:cNvPr>
          <p:cNvSpPr/>
          <p:nvPr/>
        </p:nvSpPr>
        <p:spPr>
          <a:xfrm>
            <a:off x="6608754" y="3303655"/>
            <a:ext cx="1074111" cy="807914"/>
          </a:xfrm>
          <a:prstGeom prst="frame">
            <a:avLst>
              <a:gd name="adj1" fmla="val 1748"/>
            </a:avLst>
          </a:prstGeom>
          <a:solidFill>
            <a:srgbClr val="FF0000"/>
          </a:solidFill>
          <a:ln w="635">
            <a:solidFill>
              <a:srgbClr val="0000FF">
                <a:alpha val="0"/>
              </a:srgb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rIns="6858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n w="3175" cmpd="sng">
                <a:solidFill>
                  <a:prstClr val="black"/>
                </a:solidFill>
                <a:prstDash val="dot"/>
              </a:ln>
              <a:solidFill>
                <a:srgbClr val="FF0000"/>
              </a:solidFill>
              <a:latin typeface="Trebuchet MS"/>
            </a:endParaRPr>
          </a:p>
        </p:txBody>
      </p:sp>
      <p:sp>
        <p:nvSpPr>
          <p:cNvPr id="45" name="Frame 44">
            <a:extLst>
              <a:ext uri="{FF2B5EF4-FFF2-40B4-BE49-F238E27FC236}">
                <a16:creationId xmlns:a16="http://schemas.microsoft.com/office/drawing/2014/main" id="{9E32CBB1-36FB-AD4E-9703-1CCFDF5F0B73}"/>
              </a:ext>
            </a:extLst>
          </p:cNvPr>
          <p:cNvSpPr/>
          <p:nvPr/>
        </p:nvSpPr>
        <p:spPr>
          <a:xfrm>
            <a:off x="7576958" y="3663517"/>
            <a:ext cx="1205868" cy="573398"/>
          </a:xfrm>
          <a:prstGeom prst="frame">
            <a:avLst>
              <a:gd name="adj1" fmla="val 1748"/>
            </a:avLst>
          </a:prstGeom>
          <a:solidFill>
            <a:srgbClr val="FF0000"/>
          </a:solidFill>
          <a:ln w="635">
            <a:solidFill>
              <a:srgbClr val="0000FF">
                <a:alpha val="0"/>
              </a:srgb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rIns="6858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n w="3175" cmpd="sng">
                <a:solidFill>
                  <a:prstClr val="black"/>
                </a:solidFill>
                <a:prstDash val="dot"/>
              </a:ln>
              <a:solidFill>
                <a:srgbClr val="FF0000"/>
              </a:solidFill>
              <a:latin typeface="Trebuchet MS"/>
            </a:endParaRPr>
          </a:p>
        </p:txBody>
      </p:sp>
      <p:sp>
        <p:nvSpPr>
          <p:cNvPr id="48" name="Frame 47">
            <a:extLst>
              <a:ext uri="{FF2B5EF4-FFF2-40B4-BE49-F238E27FC236}">
                <a16:creationId xmlns:a16="http://schemas.microsoft.com/office/drawing/2014/main" id="{EECBC776-B23D-2E41-93ED-3B44B2A98B29}"/>
              </a:ext>
            </a:extLst>
          </p:cNvPr>
          <p:cNvSpPr/>
          <p:nvPr/>
        </p:nvSpPr>
        <p:spPr>
          <a:xfrm>
            <a:off x="4183671" y="2422089"/>
            <a:ext cx="1135412" cy="1108892"/>
          </a:xfrm>
          <a:prstGeom prst="frame">
            <a:avLst>
              <a:gd name="adj1" fmla="val 1748"/>
            </a:avLst>
          </a:prstGeom>
          <a:solidFill>
            <a:srgbClr val="FF0000"/>
          </a:solidFill>
          <a:ln w="635">
            <a:solidFill>
              <a:srgbClr val="0000FF">
                <a:alpha val="0"/>
              </a:srgb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rIns="6858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n w="3175" cmpd="sng">
                <a:solidFill>
                  <a:prstClr val="black"/>
                </a:solidFill>
                <a:prstDash val="dot"/>
              </a:ln>
              <a:solidFill>
                <a:srgbClr val="FF0000"/>
              </a:solidFill>
              <a:latin typeface="Trebuchet MS"/>
            </a:endParaRPr>
          </a:p>
        </p:txBody>
      </p:sp>
      <p:sp>
        <p:nvSpPr>
          <p:cNvPr id="49" name="Frame 48">
            <a:extLst>
              <a:ext uri="{FF2B5EF4-FFF2-40B4-BE49-F238E27FC236}">
                <a16:creationId xmlns:a16="http://schemas.microsoft.com/office/drawing/2014/main" id="{F7B68D60-AFD8-6243-B166-AE10E5A53BC3}"/>
              </a:ext>
            </a:extLst>
          </p:cNvPr>
          <p:cNvSpPr/>
          <p:nvPr/>
        </p:nvSpPr>
        <p:spPr>
          <a:xfrm>
            <a:off x="5366695" y="3059912"/>
            <a:ext cx="1214666" cy="710306"/>
          </a:xfrm>
          <a:prstGeom prst="frame">
            <a:avLst>
              <a:gd name="adj1" fmla="val 1748"/>
            </a:avLst>
          </a:prstGeom>
          <a:solidFill>
            <a:srgbClr val="FF0000"/>
          </a:solidFill>
          <a:ln w="635">
            <a:solidFill>
              <a:srgbClr val="0000FF">
                <a:alpha val="0"/>
              </a:srgb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rIns="6858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n w="3175" cmpd="sng">
                <a:solidFill>
                  <a:prstClr val="black"/>
                </a:solidFill>
                <a:prstDash val="dot"/>
              </a:ln>
              <a:solidFill>
                <a:srgbClr val="FF0000"/>
              </a:solidFill>
              <a:latin typeface="Trebuchet MS"/>
            </a:endParaRPr>
          </a:p>
        </p:txBody>
      </p:sp>
      <p:sp>
        <p:nvSpPr>
          <p:cNvPr id="51" name="Frame 50">
            <a:extLst>
              <a:ext uri="{FF2B5EF4-FFF2-40B4-BE49-F238E27FC236}">
                <a16:creationId xmlns:a16="http://schemas.microsoft.com/office/drawing/2014/main" id="{9129F42F-7A4C-1A4D-B644-D50AC2421025}"/>
              </a:ext>
            </a:extLst>
          </p:cNvPr>
          <p:cNvSpPr/>
          <p:nvPr/>
        </p:nvSpPr>
        <p:spPr>
          <a:xfrm>
            <a:off x="4383733" y="4703135"/>
            <a:ext cx="3561055" cy="423195"/>
          </a:xfrm>
          <a:prstGeom prst="frame">
            <a:avLst>
              <a:gd name="adj1" fmla="val 0"/>
            </a:avLst>
          </a:prstGeom>
          <a:solidFill>
            <a:srgbClr val="FF0000"/>
          </a:solidFill>
          <a:ln>
            <a:solidFill>
              <a:srgbClr val="FF1F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2AE279-C3A9-5F4E-BAED-5516919A75B7}"/>
              </a:ext>
            </a:extLst>
          </p:cNvPr>
          <p:cNvSpPr/>
          <p:nvPr/>
        </p:nvSpPr>
        <p:spPr>
          <a:xfrm>
            <a:off x="413880" y="6141943"/>
            <a:ext cx="80971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Clr>
                <a:srgbClr val="000000"/>
              </a:buClr>
              <a:buSzPct val="70000"/>
              <a:defRPr/>
            </a:pPr>
            <a:r>
              <a:rPr lang="en-US" sz="1200" dirty="0">
                <a:highlight>
                  <a:srgbClr val="FFFF00"/>
                </a:highlight>
                <a:latin typeface="Palatino Linotype"/>
                <a:ea typeface="Dotum"/>
              </a:rPr>
              <a:t>Chen, G. et al., 2019. Untangling the Relatedness among Correlations, Part III: Extending Model Capabilities of Inter-Subject Correlation Analysis for Naturalistic Scanning. In press</a:t>
            </a:r>
            <a:r>
              <a:rPr lang="en-US" sz="1200" dirty="0">
                <a:highlight>
                  <a:srgbClr val="FFFF00"/>
                </a:highligh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7793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eaLnBrk="1" hangingPunct="1">
              <a:buFont typeface="Helvetica" charset="0"/>
              <a:buNone/>
              <a:defRPr/>
            </a:pPr>
            <a:r>
              <a:rPr lang="en-US" sz="3200" b="1" u="sng" dirty="0">
                <a:solidFill>
                  <a:srgbClr val="1402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Program List</a:t>
            </a:r>
            <a:endParaRPr lang="en-US" sz="2000" b="1" dirty="0">
              <a:solidFill>
                <a:srgbClr val="0000FF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Arial" charset="0"/>
              <a:buChar char="•"/>
              <a:defRPr/>
            </a:pPr>
            <a:endParaRPr lang="en-US" sz="1200" b="1" dirty="0">
              <a:solidFill>
                <a:srgbClr val="0000FF"/>
              </a:solidFill>
              <a:highlight>
                <a:srgbClr val="FFFF00"/>
              </a:highlight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highlight>
                  <a:srgbClr val="00FF00"/>
                </a:highlight>
                <a:latin typeface="Palatino Linotype" charset="0"/>
                <a:ea typeface="ＭＳ Ｐゴシック" charset="0"/>
                <a:cs typeface="Palatino Linotype" charset="0"/>
              </a:rPr>
              <a:t>3dttest++</a:t>
            </a:r>
            <a:r>
              <a:rPr lang="en-US" sz="2400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(</a:t>
            </a:r>
            <a:r>
              <a:rPr lang="en-US" sz="2000" dirty="0">
                <a:latin typeface="Palatino Linotype" charset="0"/>
                <a:ea typeface="ＭＳ Ｐゴシック" charset="0"/>
                <a:cs typeface="Palatino Linotype" charset="0"/>
              </a:rPr>
              <a:t>GLM: one-, two-sample, paired </a:t>
            </a:r>
            <a:r>
              <a:rPr lang="en-US" sz="2000" i="1" dirty="0">
                <a:latin typeface="Palatino Linotype" charset="0"/>
                <a:ea typeface="ＭＳ Ｐゴシック" charset="0"/>
                <a:cs typeface="Palatino Linotype" charset="0"/>
              </a:rPr>
              <a:t>t</a:t>
            </a:r>
            <a:r>
              <a:rPr lang="en-US" sz="2000" dirty="0">
                <a:latin typeface="Palatino Linotype" charset="0"/>
                <a:ea typeface="ＭＳ Ｐゴシック" charset="0"/>
                <a:cs typeface="Palatino Linotype" charset="0"/>
              </a:rPr>
              <a:t>, between-subjects variables</a:t>
            </a:r>
            <a:r>
              <a:rPr lang="en-US" sz="2200" dirty="0">
                <a:latin typeface="Palatino Linotype" charset="0"/>
                <a:ea typeface="ＭＳ Ｐゴシック" charset="0"/>
                <a:cs typeface="Palatino Linotype" charset="0"/>
              </a:rPr>
              <a:t>)</a:t>
            </a:r>
            <a:endParaRPr lang="en-US" sz="2200" b="1" dirty="0">
              <a:solidFill>
                <a:srgbClr val="0000FF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highlight>
                  <a:srgbClr val="00FF00"/>
                </a:highlight>
                <a:latin typeface="Palatino Linotype" charset="0"/>
                <a:ea typeface="ＭＳ Ｐゴシック" charset="0"/>
                <a:cs typeface="Palatino Linotype" charset="0"/>
              </a:rPr>
              <a:t>3dMVM</a:t>
            </a:r>
            <a:r>
              <a:rPr lang="en-US" sz="2400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(generic AN(C)OVA)</a:t>
            </a:r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highlight>
                  <a:srgbClr val="FFFF00"/>
                </a:highlight>
                <a:latin typeface="Palatino Linotype" charset="0"/>
                <a:ea typeface="ＭＳ Ｐゴシック" charset="0"/>
                <a:cs typeface="Palatino Linotype" charset="0"/>
              </a:rPr>
              <a:t>3dLME</a:t>
            </a:r>
            <a:r>
              <a:rPr lang="en-US" sz="2400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(</a:t>
            </a:r>
            <a:r>
              <a:rPr lang="en-US" sz="2000" dirty="0">
                <a:latin typeface="Palatino Linotype" charset="0"/>
                <a:ea typeface="ＭＳ Ｐゴシック" charset="0"/>
                <a:cs typeface="Palatino Linotype" charset="0"/>
              </a:rPr>
              <a:t>sophisticated cases: missing data, within-subject covariates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)</a:t>
            </a:r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highlight>
                  <a:srgbClr val="FFFF00"/>
                </a:highlight>
                <a:latin typeface="Palatino Linotype" charset="0"/>
                <a:ea typeface="ＭＳ Ｐゴシック" charset="0"/>
                <a:cs typeface="Palatino Linotype" charset="0"/>
              </a:rPr>
              <a:t>3dMEMA</a:t>
            </a:r>
            <a:r>
              <a:rPr lang="en-US" sz="2400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(similar to 3dttest++: measurement errors)</a:t>
            </a:r>
            <a:endParaRPr lang="en-US" sz="2400" b="1" dirty="0">
              <a:solidFill>
                <a:srgbClr val="0000FF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highlight>
                  <a:srgbClr val="00FFFF"/>
                </a:highlight>
                <a:latin typeface="Palatino Linotype" charset="0"/>
                <a:ea typeface="ＭＳ Ｐゴシック" charset="0"/>
                <a:cs typeface="Palatino Linotype" charset="0"/>
              </a:rPr>
              <a:t>3dICC</a:t>
            </a:r>
            <a:r>
              <a:rPr lang="en-US" sz="2400" b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(intraclass correlation)</a:t>
            </a:r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highlight>
                  <a:srgbClr val="00FFFF"/>
                </a:highlight>
                <a:latin typeface="Palatino Linotype" charset="0"/>
                <a:ea typeface="ＭＳ Ｐゴシック" charset="0"/>
                <a:cs typeface="Palatino Linotype" charset="0"/>
              </a:rPr>
              <a:t>3dISC</a:t>
            </a:r>
            <a:r>
              <a:rPr lang="en-US" sz="2400" b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(inter-subject correlation)</a:t>
            </a:r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400" dirty="0">
                <a:highlight>
                  <a:srgbClr val="C0C0C0"/>
                </a:highlight>
                <a:latin typeface="Palatino Linotype" charset="0"/>
                <a:ea typeface="ＭＳ Ｐゴシック" charset="0"/>
                <a:cs typeface="Palatino Linotype" charset="0"/>
              </a:rPr>
              <a:t>RBA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 (region-based analysis)</a:t>
            </a:r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400" dirty="0">
                <a:highlight>
                  <a:srgbClr val="C0C0C0"/>
                </a:highlight>
                <a:latin typeface="Palatino Linotype" charset="0"/>
                <a:ea typeface="ＭＳ Ｐゴシック" charset="0"/>
                <a:cs typeface="Palatino Linotype" charset="0"/>
              </a:rPr>
              <a:t>MBA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 (matrix-based analysis)</a:t>
            </a:r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3dANOVA 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(one-way between-subject)</a:t>
            </a:r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3dANOVA2 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(one-way within-subject, 2-way between-subjects)</a:t>
            </a:r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3dANOVA3 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(</a:t>
            </a:r>
            <a:r>
              <a:rPr lang="en-US" sz="2000" dirty="0">
                <a:latin typeface="Palatino Linotype" charset="0"/>
                <a:ea typeface="ＭＳ Ｐゴシック" charset="0"/>
                <a:cs typeface="Palatino Linotype" charset="0"/>
              </a:rPr>
              <a:t>2-way within-subject and mixed, 3-way between-subjects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)</a:t>
            </a:r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1200" b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3dttest</a:t>
            </a:r>
            <a:r>
              <a:rPr lang="en-US" sz="1200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 </a:t>
            </a:r>
            <a:r>
              <a:rPr lang="en-US" sz="1200" dirty="0">
                <a:latin typeface="Palatino Linotype" charset="0"/>
                <a:ea typeface="ＭＳ Ｐゴシック" charset="0"/>
                <a:cs typeface="Palatino Linotype" charset="0"/>
              </a:rPr>
              <a:t>(</a:t>
            </a:r>
            <a:r>
              <a:rPr lang="en-US" sz="1200" dirty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obsolete</a:t>
            </a:r>
            <a:r>
              <a:rPr lang="en-US" sz="1200" dirty="0">
                <a:latin typeface="Palatino Linotype" charset="0"/>
                <a:ea typeface="ＭＳ Ｐゴシック" charset="0"/>
                <a:cs typeface="Palatino Linotype" charset="0"/>
              </a:rPr>
              <a:t>: one-sample, two-sample and paired </a:t>
            </a:r>
            <a:r>
              <a:rPr lang="en-US" sz="1200" i="1" dirty="0">
                <a:latin typeface="Palatino Linotype" charset="0"/>
                <a:ea typeface="ＭＳ Ｐゴシック" charset="0"/>
                <a:cs typeface="Palatino Linotype" charset="0"/>
              </a:rPr>
              <a:t>t</a:t>
            </a:r>
            <a:r>
              <a:rPr lang="en-US" sz="1200" dirty="0">
                <a:latin typeface="Palatino Linotype" charset="0"/>
                <a:ea typeface="ＭＳ Ｐゴシック" charset="0"/>
                <a:cs typeface="Palatino Linotype" charset="0"/>
              </a:rPr>
              <a:t>)</a:t>
            </a:r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1200" b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3dRegAna</a:t>
            </a:r>
            <a:r>
              <a:rPr lang="en-US" sz="1200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  <a:r>
              <a:rPr lang="en-US" sz="1200" dirty="0">
                <a:latin typeface="Palatino Linotype" charset="0"/>
                <a:ea typeface="ＭＳ Ｐゴシック" charset="0"/>
                <a:cs typeface="Palatino Linotype" charset="0"/>
              </a:rPr>
              <a:t>(</a:t>
            </a:r>
            <a:r>
              <a:rPr lang="en-US" sz="1200" dirty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obsolete</a:t>
            </a:r>
            <a:r>
              <a:rPr lang="en-US" sz="1200" dirty="0">
                <a:latin typeface="Palatino Linotype" charset="0"/>
                <a:ea typeface="ＭＳ Ｐゴシック" charset="0"/>
                <a:cs typeface="Palatino Linotype" charset="0"/>
              </a:rPr>
              <a:t>: regression/correlation, covariates)</a:t>
            </a:r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1200" b="1" dirty="0" err="1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GroupAna</a:t>
            </a:r>
            <a:r>
              <a:rPr lang="en-US" sz="1200" b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  <a:r>
              <a:rPr lang="en-US" sz="1200" dirty="0">
                <a:latin typeface="Palatino Linotype" charset="0"/>
                <a:ea typeface="ＭＳ Ｐゴシック" charset="0"/>
                <a:cs typeface="Palatino Linotype" charset="0"/>
              </a:rPr>
              <a:t>(</a:t>
            </a:r>
            <a:r>
              <a:rPr lang="en-US" sz="1200" dirty="0">
                <a:solidFill>
                  <a:srgbClr val="FF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obsolete</a:t>
            </a:r>
            <a:r>
              <a:rPr lang="en-US" sz="1200" dirty="0">
                <a:latin typeface="Palatino Linotype" charset="0"/>
                <a:ea typeface="ＭＳ Ｐゴシック" charset="0"/>
                <a:cs typeface="Palatino Linotype" charset="0"/>
              </a:rPr>
              <a:t>: up to four-way ANOVA)</a:t>
            </a:r>
          </a:p>
        </p:txBody>
      </p:sp>
    </p:spTree>
    <p:extLst>
      <p:ext uri="{BB962C8B-B14F-4D97-AF65-F5344CB8AC3E}">
        <p14:creationId xmlns:p14="http://schemas.microsoft.com/office/powerpoint/2010/main" val="16315862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781800"/>
          </a:xfrm>
        </p:spPr>
        <p:txBody>
          <a:bodyPr/>
          <a:lstStyle/>
          <a:p>
            <a:pPr marL="0" indent="0" eaLnBrk="1" hangingPunct="1">
              <a:lnSpc>
                <a:spcPct val="105000"/>
              </a:lnSpc>
              <a:buFont typeface="Helvetica" charset="0"/>
              <a:buNone/>
              <a:defRPr/>
            </a:pPr>
            <a:r>
              <a:rPr lang="en-US" sz="3200" b="1" u="sng" dirty="0">
                <a:solidFill>
                  <a:srgbClr val="1402FF"/>
                </a:solidFill>
                <a:latin typeface="Palatino" charset="0"/>
                <a:ea typeface="Dotum" charset="0"/>
                <a:cs typeface="Dotum" charset="0"/>
              </a:rPr>
              <a:t>Summary</a:t>
            </a:r>
            <a:endParaRPr lang="en-US" sz="3200" dirty="0">
              <a:latin typeface="Palatino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05000"/>
              </a:lnSpc>
              <a:defRPr/>
            </a:pP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Concepts and terminology</a:t>
            </a:r>
          </a:p>
          <a:p>
            <a:pPr eaLnBrk="1" hangingPunct="1">
              <a:lnSpc>
                <a:spcPct val="105000"/>
              </a:lnSpc>
              <a:defRPr/>
            </a:pPr>
            <a:endParaRPr lang="en-US" sz="2400" dirty="0">
              <a:latin typeface="Palatino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05000"/>
              </a:lnSpc>
              <a:defRPr/>
            </a:pP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Group analysis approaches</a:t>
            </a:r>
          </a:p>
          <a:p>
            <a:pPr lvl="1" eaLnBrk="1" hangingPunct="1">
              <a:lnSpc>
                <a:spcPct val="105000"/>
              </a:lnSpc>
              <a:buFont typeface="Courier New"/>
              <a:buChar char="o"/>
              <a:defRPr/>
            </a:pPr>
            <a:r>
              <a:rPr lang="en-US" sz="2000" dirty="0">
                <a:latin typeface="Palatino" charset="0"/>
                <a:ea typeface="Dotum" charset="0"/>
                <a:cs typeface="Dotum" charset="0"/>
              </a:rPr>
              <a:t>GLM: 3dttest++, 3dMEMA</a:t>
            </a:r>
          </a:p>
          <a:p>
            <a:pPr lvl="1" eaLnBrk="1" hangingPunct="1">
              <a:lnSpc>
                <a:spcPct val="105000"/>
              </a:lnSpc>
              <a:buFont typeface="Courier New"/>
              <a:buChar char="o"/>
              <a:defRPr/>
            </a:pPr>
            <a:r>
              <a:rPr lang="en-US" sz="2000" dirty="0">
                <a:latin typeface="Palatino" charset="0"/>
                <a:ea typeface="Dotum" charset="0"/>
                <a:cs typeface="Dotum" charset="0"/>
              </a:rPr>
              <a:t>GLM, ANOVA, ANCOVA: 3dMVM</a:t>
            </a:r>
            <a:endParaRPr lang="en-US" sz="2000" dirty="0">
              <a:solidFill>
                <a:srgbClr val="0000FF"/>
              </a:solidFill>
              <a:latin typeface="Palatino" charset="0"/>
              <a:ea typeface="Dotum" charset="0"/>
              <a:cs typeface="Dotum" charset="0"/>
            </a:endParaRPr>
          </a:p>
          <a:p>
            <a:pPr lvl="1" eaLnBrk="1" hangingPunct="1">
              <a:lnSpc>
                <a:spcPct val="105000"/>
              </a:lnSpc>
              <a:buFont typeface="Courier New"/>
              <a:buChar char="o"/>
              <a:defRPr/>
            </a:pPr>
            <a:r>
              <a:rPr lang="en-US" sz="2000" dirty="0">
                <a:latin typeface="Palatino" charset="0"/>
                <a:ea typeface="Dotum" charset="0"/>
                <a:cs typeface="Dotum" charset="0"/>
              </a:rPr>
              <a:t>LME: 3dLME</a:t>
            </a:r>
          </a:p>
          <a:p>
            <a:pPr lvl="1" eaLnBrk="1" hangingPunct="1">
              <a:lnSpc>
                <a:spcPct val="105000"/>
              </a:lnSpc>
              <a:buFont typeface="Courier New"/>
              <a:buChar char="o"/>
              <a:defRPr/>
            </a:pPr>
            <a:r>
              <a:rPr lang="en-US" sz="2000" dirty="0">
                <a:latin typeface="Palatino" charset="0"/>
                <a:ea typeface="Dotum" charset="0"/>
                <a:cs typeface="Dotum" charset="0"/>
              </a:rPr>
              <a:t>Presumed vs. estimated HDR</a:t>
            </a:r>
          </a:p>
          <a:p>
            <a:pPr lvl="1" eaLnBrk="1" hangingPunct="1">
              <a:lnSpc>
                <a:spcPct val="105000"/>
              </a:lnSpc>
              <a:buFont typeface="Courier New"/>
              <a:buChar char="o"/>
              <a:defRPr/>
            </a:pPr>
            <a:endParaRPr lang="en-US" sz="2000" dirty="0">
              <a:latin typeface="Palatino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05000"/>
              </a:lnSpc>
              <a:defRPr/>
            </a:pP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Miscellaneous</a:t>
            </a:r>
          </a:p>
          <a:p>
            <a:pPr lvl="1" eaLnBrk="1" hangingPunct="1">
              <a:lnSpc>
                <a:spcPct val="105000"/>
              </a:lnSpc>
              <a:buFont typeface="Courier New"/>
              <a:buChar char="o"/>
              <a:defRPr/>
            </a:pPr>
            <a:r>
              <a:rPr lang="en-US" sz="2200" dirty="0">
                <a:latin typeface="Palatino" charset="0"/>
                <a:ea typeface="Dotum" charset="0"/>
                <a:cs typeface="Dotum" charset="0"/>
              </a:rPr>
              <a:t>Issues with covariates</a:t>
            </a:r>
          </a:p>
          <a:p>
            <a:pPr lvl="1" eaLnBrk="1" hangingPunct="1">
              <a:lnSpc>
                <a:spcPct val="105000"/>
              </a:lnSpc>
              <a:buFont typeface="Courier New"/>
              <a:buChar char="o"/>
              <a:defRPr/>
            </a:pPr>
            <a:r>
              <a:rPr lang="en-US" sz="2200" dirty="0">
                <a:latin typeface="Palatino" charset="0"/>
                <a:ea typeface="Dotum" charset="0"/>
                <a:cs typeface="Dotum" charset="0"/>
              </a:rPr>
              <a:t>Intra-Class Correlation (ICC)</a:t>
            </a:r>
          </a:p>
          <a:p>
            <a:pPr lvl="1" eaLnBrk="1" hangingPunct="1">
              <a:lnSpc>
                <a:spcPct val="105000"/>
              </a:lnSpc>
              <a:buFont typeface="Courier New"/>
              <a:buChar char="o"/>
              <a:defRPr/>
            </a:pPr>
            <a:r>
              <a:rPr lang="en-US" sz="2200" dirty="0">
                <a:latin typeface="Palatino" charset="0"/>
                <a:ea typeface="Dotum" charset="0"/>
                <a:cs typeface="Dotum" charset="0"/>
              </a:rPr>
              <a:t>Inter-Subject Correlation (ISC)</a:t>
            </a:r>
          </a:p>
        </p:txBody>
      </p:sp>
    </p:spTree>
    <p:extLst>
      <p:ext uri="{BB962C8B-B14F-4D97-AF65-F5344CB8AC3E}">
        <p14:creationId xmlns:p14="http://schemas.microsoft.com/office/powerpoint/2010/main" val="2889400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781800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Helvetica" charset="0"/>
              <a:buNone/>
              <a:defRPr/>
            </a:pPr>
            <a:r>
              <a:rPr lang="en-US" sz="3200" b="1" u="sng" dirty="0">
                <a:solidFill>
                  <a:srgbClr val="1402FF"/>
                </a:solidFill>
                <a:latin typeface="Palatino" charset="0"/>
                <a:ea typeface="Dotum" charset="0"/>
                <a:cs typeface="Dotum" charset="0"/>
              </a:rPr>
              <a:t>Simplest case</a:t>
            </a:r>
            <a:endParaRPr lang="en-US" sz="3200" dirty="0">
              <a:latin typeface="Palatino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BOLD responses from a group of 20 subjects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defRPr/>
            </a:pP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data: (</a:t>
            </a:r>
            <a:r>
              <a:rPr lang="en-US" sz="2400" i="1" dirty="0">
                <a:latin typeface="Lucida Grande"/>
                <a:ea typeface="Lucida Grande"/>
                <a:cs typeface="Lucida Grande"/>
              </a:rPr>
              <a:t>β</a:t>
            </a:r>
            <a:r>
              <a:rPr lang="en-US" sz="2400" baseline="-25000" dirty="0">
                <a:latin typeface="Palatino" charset="0"/>
                <a:ea typeface="Dotum" charset="0"/>
                <a:cs typeface="Dotum" charset="0"/>
              </a:rPr>
              <a:t>1</a:t>
            </a: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, </a:t>
            </a:r>
            <a:r>
              <a:rPr lang="en-US" sz="2400" i="1" dirty="0">
                <a:latin typeface="Lucida Grande"/>
                <a:ea typeface="Lucida Grande"/>
                <a:cs typeface="Lucida Grande"/>
              </a:rPr>
              <a:t>β</a:t>
            </a:r>
            <a:r>
              <a:rPr lang="en-US" sz="2400" baseline="-25000" dirty="0">
                <a:latin typeface="Palatino" charset="0"/>
                <a:ea typeface="Dotum" charset="0"/>
                <a:cs typeface="Dotum" charset="0"/>
              </a:rPr>
              <a:t>2</a:t>
            </a: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, …, </a:t>
            </a:r>
            <a:r>
              <a:rPr lang="en-US" sz="2400" i="1" dirty="0">
                <a:latin typeface="Lucida Grande"/>
                <a:ea typeface="Lucida Grande"/>
                <a:cs typeface="Lucida Grande"/>
              </a:rPr>
              <a:t>β</a:t>
            </a:r>
            <a:r>
              <a:rPr lang="en-US" sz="2400" baseline="-25000" dirty="0">
                <a:latin typeface="Palatino" charset="0"/>
                <a:ea typeface="Dotum" charset="0"/>
                <a:cs typeface="Lucida Grande"/>
              </a:rPr>
              <a:t>20</a:t>
            </a: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)=(1.13, 0.87, …, 0.72)</a:t>
            </a:r>
            <a:endParaRPr lang="en-US" sz="1400" dirty="0">
              <a:latin typeface="Palatino" charset="0"/>
              <a:ea typeface="Dotum" charset="0"/>
              <a:cs typeface="Dotum" charset="0"/>
            </a:endParaRP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defRPr/>
            </a:pP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mean: 0.92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defRPr/>
            </a:pP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standard deviation: 0.40, 0.90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defRPr/>
            </a:pP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Do we have strong evidence for the effect?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defRPr/>
            </a:pPr>
            <a:endParaRPr lang="en-US" sz="2400" dirty="0">
              <a:latin typeface="Palatino" charset="0"/>
              <a:ea typeface="Dotum" charset="0"/>
              <a:cs typeface="Dotum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Modeling perspective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defRPr/>
            </a:pPr>
            <a:r>
              <a:rPr lang="en-US" sz="2400" dirty="0">
                <a:latin typeface="Palatino" pitchFamily="2" charset="77"/>
                <a:ea typeface="Palatino" pitchFamily="2" charset="77"/>
                <a:cs typeface="Dotum" charset="0"/>
              </a:rPr>
              <a:t>Simple GLM: one-sample </a:t>
            </a:r>
            <a:r>
              <a:rPr lang="en-US" sz="2400" i="1" dirty="0">
                <a:latin typeface="Palatino" pitchFamily="2" charset="77"/>
                <a:ea typeface="Palatino" pitchFamily="2" charset="77"/>
                <a:cs typeface="Dotum" charset="0"/>
              </a:rPr>
              <a:t>t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Dotum" charset="0"/>
              </a:rPr>
              <a:t>-test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buFont typeface="Courier New" charset="0"/>
              <a:buChar char="o"/>
              <a:defRPr/>
            </a:pPr>
            <a:endParaRPr lang="en-US" sz="2000" dirty="0">
              <a:solidFill>
                <a:srgbClr val="000000"/>
              </a:solidFill>
              <a:latin typeface="Garamond" charset="0"/>
              <a:ea typeface="Dotum" charset="0"/>
              <a:cs typeface="Dotum" charset="0"/>
            </a:endParaRP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buFont typeface="Courier New" charset="0"/>
              <a:buChar char="o"/>
              <a:defRPr/>
            </a:pPr>
            <a:endParaRPr lang="en-US" sz="2000" dirty="0">
              <a:solidFill>
                <a:srgbClr val="000000"/>
              </a:solidFill>
              <a:latin typeface="Palatino" charset="0"/>
              <a:ea typeface="Dotum" charset="0"/>
              <a:cs typeface="Dotum" charset="0"/>
            </a:endParaRP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defRPr/>
            </a:pP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Statistical evidence - </a:t>
            </a:r>
            <a:r>
              <a:rPr lang="en-US" sz="2400" i="1" dirty="0">
                <a:latin typeface="Palatino" charset="0"/>
                <a:ea typeface="Dotum" charset="0"/>
                <a:cs typeface="Dotum" charset="0"/>
              </a:rPr>
              <a:t>t</a:t>
            </a: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-test 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defRPr/>
            </a:pP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Summary: </a:t>
            </a:r>
            <a:r>
              <a:rPr lang="en-US" sz="2400" b="1" i="1" dirty="0">
                <a:solidFill>
                  <a:srgbClr val="0000FF"/>
                </a:solidFill>
                <a:latin typeface="Palatino" charset="0"/>
                <a:ea typeface="Dotum" charset="0"/>
                <a:cs typeface="Dotum" charset="0"/>
              </a:rPr>
              <a:t>b</a:t>
            </a:r>
            <a:r>
              <a:rPr lang="en-US" sz="2400" dirty="0">
                <a:solidFill>
                  <a:srgbClr val="FF0000"/>
                </a:solidFill>
                <a:latin typeface="Palatino" charset="0"/>
                <a:ea typeface="Dotum" charset="0"/>
                <a:cs typeface="Dotum" charset="0"/>
              </a:rPr>
              <a:t> </a:t>
            </a: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(dimensional), </a:t>
            </a:r>
            <a:r>
              <a:rPr lang="en-US" sz="2400" dirty="0">
                <a:solidFill>
                  <a:srgbClr val="FF0000"/>
                </a:solidFill>
                <a:latin typeface="Palatino" charset="0"/>
                <a:ea typeface="Dotum" charset="0"/>
                <a:cs typeface="Dotum" charset="0"/>
              </a:rPr>
              <a:t>SE</a:t>
            </a: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, and</a:t>
            </a:r>
            <a:r>
              <a:rPr lang="en-US" sz="2400" dirty="0">
                <a:solidFill>
                  <a:srgbClr val="FF0000"/>
                </a:solidFill>
                <a:latin typeface="Palatino" charset="0"/>
                <a:ea typeface="Dotum" charset="0"/>
                <a:cs typeface="Dotum" charset="0"/>
              </a:rPr>
              <a:t> </a:t>
            </a:r>
            <a:r>
              <a:rPr lang="en-US" sz="2400" b="1" i="1" dirty="0">
                <a:solidFill>
                  <a:srgbClr val="0000FF"/>
                </a:solidFill>
                <a:latin typeface="Palatino" charset="0"/>
                <a:ea typeface="Dotum" charset="0"/>
                <a:cs typeface="Dotum" charset="0"/>
              </a:rPr>
              <a:t>t</a:t>
            </a:r>
            <a:r>
              <a:rPr lang="en-US" sz="2400" i="1" dirty="0">
                <a:solidFill>
                  <a:srgbClr val="FF0000"/>
                </a:solidFill>
                <a:latin typeface="Palatino" charset="0"/>
                <a:ea typeface="Dotum" charset="0"/>
                <a:cs typeface="Dotum" charset="0"/>
              </a:rPr>
              <a:t> </a:t>
            </a:r>
            <a:r>
              <a:rPr lang="en-US" sz="2400" i="1" dirty="0">
                <a:solidFill>
                  <a:srgbClr val="00B050"/>
                </a:solidFill>
                <a:latin typeface="Palatino" charset="0"/>
                <a:ea typeface="Dotum" charset="0"/>
                <a:cs typeface="Dotum" charset="0"/>
              </a:rPr>
              <a:t>/ p</a:t>
            </a:r>
            <a:r>
              <a:rPr lang="en-US" sz="2400" i="1" dirty="0">
                <a:solidFill>
                  <a:srgbClr val="FF0000"/>
                </a:solidFill>
                <a:latin typeface="Palatino" charset="0"/>
                <a:ea typeface="Dotum" charset="0"/>
                <a:cs typeface="Dotum" charset="0"/>
              </a:rPr>
              <a:t> </a:t>
            </a:r>
            <a:r>
              <a:rPr lang="en-US" sz="2400" dirty="0">
                <a:latin typeface="Palatino" charset="0"/>
                <a:ea typeface="Dotum" charset="0"/>
                <a:cs typeface="Dotum" charset="0"/>
              </a:rPr>
              <a:t>(dimensionless)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defRPr/>
            </a:pPr>
            <a:endParaRPr lang="en-US" sz="2400" dirty="0">
              <a:latin typeface="Palatino" charset="0"/>
              <a:ea typeface="Dotum" charset="0"/>
              <a:cs typeface="Dotum" charset="0"/>
            </a:endParaRPr>
          </a:p>
          <a:p>
            <a:pPr marL="347663" lvl="1" indent="0" eaLnBrk="1" hangingPunct="1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en-US" dirty="0">
                <a:latin typeface="Palatino" charset="0"/>
                <a:ea typeface="Dotum" charset="0"/>
                <a:cs typeface="Dotum" charset="0"/>
              </a:rPr>
              <a:t>Chen et al. (2017). Is the statistic value all we should care about in neuroimaging? Neuroimage 147:952-959.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defRPr/>
            </a:pPr>
            <a:endParaRPr lang="en-US" sz="2400" i="1" dirty="0">
              <a:latin typeface="Palatino" charset="0"/>
              <a:ea typeface="Dotum" charset="0"/>
              <a:cs typeface="Dotum" charset="0"/>
            </a:endParaRPr>
          </a:p>
        </p:txBody>
      </p:sp>
      <p:pic>
        <p:nvPicPr>
          <p:cNvPr id="133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02" y="4191000"/>
            <a:ext cx="4476486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400"/>
              </a:spcBef>
              <a:buFont typeface="Helvetica" charset="0"/>
              <a:buNone/>
              <a:defRPr/>
            </a:pPr>
            <a:r>
              <a:rPr lang="en-US" sz="3200" b="1" u="sng" dirty="0">
                <a:solidFill>
                  <a:srgbClr val="1402FF"/>
                </a:solidFill>
                <a:latin typeface="Palatino" charset="0"/>
                <a:ea typeface="Dotum" charset="0"/>
                <a:cs typeface="Dotum" charset="0"/>
              </a:rPr>
              <a:t>Terminology</a:t>
            </a:r>
            <a:endParaRPr lang="en-US" sz="32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defRPr/>
            </a:pPr>
            <a:endParaRPr lang="en-US" sz="8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defRPr/>
            </a:pP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Response/outcome variable: left-hand side of model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ourier New"/>
              <a:buChar char="o"/>
              <a:defRPr/>
            </a:pP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Regression </a:t>
            </a:r>
            <a:r>
              <a:rPr lang="en-US" sz="2800" i="1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β</a:t>
            </a:r>
            <a:r>
              <a:rPr lang="en-US" sz="2400" baseline="-25000" dirty="0">
                <a:solidFill>
                  <a:srgbClr val="0000FF"/>
                </a:solidFill>
                <a:latin typeface="Palatino" charset="0"/>
                <a:ea typeface="Dotum" charset="0"/>
                <a:cs typeface="Dotum" charset="0"/>
              </a:rPr>
              <a:t> 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coefficients (plus measurement errors)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ourier New"/>
              <a:buChar char="o"/>
              <a:defRPr/>
            </a:pP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Structured: subjects, tasks, groups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ourier New"/>
              <a:buChar char="o"/>
              <a:defRPr/>
            </a:pPr>
            <a:endParaRPr lang="en-US" sz="8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defRPr/>
            </a:pP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Explanatory variables: right-hand side of model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ourier New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Categorical (factors) vs q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uantitative (covariates)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ourier New"/>
              <a:buChar char="o"/>
              <a:defRPr/>
            </a:pP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Fixed- vs random-effects: conventional statistics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ourier New"/>
              <a:buChar char="o"/>
              <a:defRPr/>
            </a:pPr>
            <a:endParaRPr lang="en-US" sz="8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defRPr/>
            </a:pP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Models 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ourier New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Univariate GLM: Student’s </a:t>
            </a:r>
            <a:r>
              <a:rPr lang="en-US" sz="2400" i="1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-tests, regression, AN(C)OVA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ourier New"/>
              <a:buChar char="o"/>
              <a:defRPr/>
            </a:pP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Multivariate GLM: within-subject factors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ourier New"/>
              <a:buChar char="o"/>
              <a:defRPr/>
            </a:pP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LME: linear mixed-effects model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ourier New"/>
              <a:buChar char="o"/>
              <a:defRPr/>
            </a:pP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MEMA: mixed-effects multilevel analysis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ourier New"/>
              <a:buChar char="o"/>
              <a:defRPr/>
            </a:pP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BML (Bayesian multilevel model)</a:t>
            </a:r>
          </a:p>
        </p:txBody>
      </p:sp>
    </p:spTree>
    <p:extLst>
      <p:ext uri="{BB962C8B-B14F-4D97-AF65-F5344CB8AC3E}">
        <p14:creationId xmlns:p14="http://schemas.microsoft.com/office/powerpoint/2010/main" val="257084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400"/>
              </a:spcBef>
              <a:buFont typeface="Helvetica" charset="0"/>
              <a:buNone/>
              <a:defRPr/>
            </a:pPr>
            <a:r>
              <a:rPr lang="en-US" sz="3200" b="1" u="sng" dirty="0">
                <a:solidFill>
                  <a:srgbClr val="1402FF"/>
                </a:solidFill>
                <a:latin typeface="Palatino" charset="0"/>
                <a:ea typeface="Dotum" charset="0"/>
                <a:cs typeface="Dotum" charset="0"/>
              </a:rPr>
              <a:t>Terminology</a:t>
            </a:r>
            <a:r>
              <a:rPr lang="en-US" sz="3200" b="1" dirty="0">
                <a:solidFill>
                  <a:srgbClr val="1402FF"/>
                </a:solidFill>
                <a:latin typeface="Palatino" charset="0"/>
                <a:ea typeface="Dotum" charset="0"/>
                <a:cs typeface="Dotum" charset="0"/>
              </a:rPr>
              <a:t>: </a:t>
            </a:r>
            <a:r>
              <a:rPr lang="en-US" sz="3200" b="1" dirty="0">
                <a:latin typeface="Palatino" charset="0"/>
                <a:ea typeface="Dotum" charset="0"/>
                <a:cs typeface="Dotum" charset="0"/>
              </a:rPr>
              <a:t>categorical vs quantitative</a:t>
            </a:r>
            <a:endParaRPr lang="en-US" sz="32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ourier New"/>
              <a:buChar char="o"/>
              <a:defRPr/>
            </a:pPr>
            <a:endParaRPr lang="en-US" sz="8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defRPr/>
            </a:pP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Factors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Courier New"/>
              <a:buChar char="o"/>
              <a:defRPr/>
            </a:pP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Number of levels: categories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Courier New"/>
              <a:buChar char="o"/>
              <a:defRPr/>
            </a:pP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Within-subject (repeated-measures): tasks, conditions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Courier New"/>
              <a:buChar char="o"/>
              <a:defRPr/>
            </a:pP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Between-subjects</a:t>
            </a:r>
          </a:p>
          <a:p>
            <a:pPr lvl="2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Wingdings" charset="0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Patients/controls, sex, genotypes, scanners/sites, handedness, …</a:t>
            </a:r>
          </a:p>
          <a:p>
            <a:pPr lvl="2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Wingdings" charset="0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Each subject nested within a group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Courier New"/>
              <a:buChar char="o"/>
              <a:defRPr/>
            </a:pP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Subjects: </a:t>
            </a:r>
            <a:r>
              <a:rPr lang="en-US" sz="2400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random-effects factor 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-</a:t>
            </a:r>
            <a:r>
              <a:rPr lang="en-US" sz="2400" dirty="0">
                <a:solidFill>
                  <a:srgbClr val="0000FF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 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measuring randomness</a:t>
            </a:r>
          </a:p>
          <a:p>
            <a:pPr lvl="2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Wingdings" charset="0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Of no interest: random samples from a population</a:t>
            </a:r>
          </a:p>
          <a:p>
            <a:pPr lvl="2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Wingdings" charset="0"/>
              <a:buChar char="§"/>
              <a:defRPr/>
            </a:pPr>
            <a:endParaRPr lang="en-US" sz="800" dirty="0">
              <a:solidFill>
                <a:srgbClr val="000000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defRPr/>
            </a:pP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Quantitative variables</a:t>
            </a:r>
            <a:endParaRPr lang="en-US" sz="2400" b="1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Courier New"/>
              <a:buChar char="o"/>
              <a:defRPr/>
            </a:pP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Numeric or continuous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Courier New"/>
              <a:buChar char="o"/>
              <a:defRPr/>
            </a:pPr>
            <a:r>
              <a:rPr lang="en-US" altLang="ja-JP" sz="24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Age, IQ, reaction time, brain volume, …</a:t>
            </a:r>
            <a:endParaRPr lang="en-US" altLang="ja-JP" sz="24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Courier New"/>
              <a:buChar char="o"/>
              <a:defRPr/>
            </a:pPr>
            <a:r>
              <a:rPr lang="en-US" altLang="ja-JP" sz="2400" dirty="0">
                <a:latin typeface="Palatino Linotype" charset="0"/>
                <a:ea typeface="ＭＳ Ｐゴシック" charset="0"/>
                <a:cs typeface="Palatino Linotype" charset="0"/>
              </a:rPr>
              <a:t>3 meanings of covariate</a:t>
            </a:r>
          </a:p>
          <a:p>
            <a:pPr lvl="2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Wingdings" charset="0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Quantitative </a:t>
            </a:r>
          </a:p>
          <a:p>
            <a:pPr lvl="2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Wingdings" charset="0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Of no interest: sex, qualitative (scanner/site, groups) or quantitative</a:t>
            </a:r>
          </a:p>
          <a:p>
            <a:pPr lvl="2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Wingdings" charset="0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Explanatory variable</a:t>
            </a:r>
          </a:p>
          <a:p>
            <a:pPr lvl="2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Wingdings" charset="0"/>
              <a:buChar char="§"/>
              <a:defRPr/>
            </a:pPr>
            <a:endParaRPr lang="en-US" sz="2000" dirty="0">
              <a:solidFill>
                <a:srgbClr val="000000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95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400"/>
              </a:spcBef>
              <a:buFont typeface="Helvetica" charset="0"/>
              <a:buNone/>
              <a:defRPr/>
            </a:pPr>
            <a:r>
              <a:rPr lang="en-US" sz="3200" b="1" u="sng" dirty="0">
                <a:solidFill>
                  <a:srgbClr val="1402FF"/>
                </a:solidFill>
                <a:latin typeface="Palatino" charset="0"/>
                <a:ea typeface="Dotum" charset="0"/>
                <a:cs typeface="Dotum" charset="0"/>
              </a:rPr>
              <a:t>Terminology</a:t>
            </a:r>
            <a:r>
              <a:rPr lang="en-US" sz="3200" b="1" dirty="0">
                <a:solidFill>
                  <a:srgbClr val="1402FF"/>
                </a:solidFill>
                <a:latin typeface="Palatino" charset="0"/>
                <a:ea typeface="Dotum" charset="0"/>
                <a:cs typeface="Dotum" charset="0"/>
              </a:rPr>
              <a:t>: </a:t>
            </a:r>
            <a:r>
              <a:rPr lang="en-US" sz="3200" b="1" dirty="0">
                <a:latin typeface="Palatino" charset="0"/>
                <a:ea typeface="Dotum" charset="0"/>
                <a:cs typeface="Dotum" charset="0"/>
              </a:rPr>
              <a:t>fixed vs random</a:t>
            </a:r>
            <a:endParaRPr lang="en-US" sz="32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ourier New"/>
              <a:buChar char="o"/>
              <a:defRPr/>
            </a:pPr>
            <a:endParaRPr lang="en-US" sz="800" dirty="0">
              <a:latin typeface="Palatino Linotype" charset="0"/>
              <a:ea typeface="ＭＳ Ｐゴシック" charset="0"/>
              <a:cs typeface="Palatino Linotype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defRPr/>
            </a:pP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Fixed-effects variables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Courier New"/>
              <a:buChar char="o"/>
              <a:defRPr/>
            </a:pP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Of research interest</a:t>
            </a:r>
          </a:p>
          <a:p>
            <a:pPr lvl="2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Wingdings" charset="0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Population mean, visual vs auditory, age, …</a:t>
            </a:r>
          </a:p>
          <a:p>
            <a:pPr lvl="2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Wingdings" charset="0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Unable to extend to something else: visual vs auditory =&gt; smell, touch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Courier New"/>
              <a:buChar char="o"/>
              <a:defRPr/>
            </a:pP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Modeled as </a:t>
            </a:r>
            <a:r>
              <a:rPr lang="en-US" sz="2400" dirty="0">
                <a:highlight>
                  <a:srgbClr val="FFFF00"/>
                </a:highlight>
                <a:latin typeface="Palatino Linotype" charset="0"/>
                <a:ea typeface="ＭＳ Ｐゴシック" charset="0"/>
                <a:cs typeface="Palatino Linotype" charset="0"/>
              </a:rPr>
              <a:t>constants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, not random variables</a:t>
            </a:r>
          </a:p>
          <a:p>
            <a:pPr lvl="2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0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Shared by all subjects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Courier New"/>
              <a:buChar char="o"/>
              <a:defRPr/>
            </a:pP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Not exchangeable/replaceable or extendable to something else</a:t>
            </a:r>
          </a:p>
          <a:p>
            <a:pPr lvl="2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Wingdings" charset="0"/>
              <a:buChar char="§"/>
              <a:defRPr/>
            </a:pPr>
            <a:endParaRPr lang="en-US" sz="800" dirty="0">
              <a:solidFill>
                <a:srgbClr val="000000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defRPr/>
            </a:pP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Random-effects variables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Courier New"/>
              <a:buChar char="o"/>
              <a:defRPr/>
            </a:pP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Of research interest?   </a:t>
            </a:r>
          </a:p>
          <a:p>
            <a:pPr lvl="2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Wingdings" charset="0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Subjects: random samples</a:t>
            </a:r>
          </a:p>
          <a:p>
            <a:pPr lvl="2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Wingdings" charset="0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Trials, regions, scanners/sites?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Courier New"/>
              <a:buChar char="o"/>
              <a:defRPr/>
            </a:pP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Modeled as </a:t>
            </a:r>
            <a:r>
              <a:rPr lang="en-US" sz="2400" dirty="0">
                <a:highlight>
                  <a:srgbClr val="FFFF00"/>
                </a:highlight>
                <a:latin typeface="Palatino Linotype" charset="0"/>
                <a:ea typeface="ＭＳ Ｐゴシック" charset="0"/>
                <a:cs typeface="Palatino Linotype" charset="0"/>
              </a:rPr>
              <a:t>random variables</a:t>
            </a: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: Gaussian distributions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Courier New"/>
              <a:buChar char="o"/>
              <a:defRPr/>
            </a:pPr>
            <a:r>
              <a:rPr lang="en-US" sz="2400" dirty="0">
                <a:latin typeface="Palatino Linotype" charset="0"/>
                <a:ea typeface="ＭＳ Ｐゴシック" charset="0"/>
                <a:cs typeface="Palatino Linotype" charset="0"/>
              </a:rPr>
              <a:t>Exchangeable (vs independent), replaceable, generalizable</a:t>
            </a:r>
          </a:p>
          <a:p>
            <a:pPr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defRPr/>
            </a:pPr>
            <a:endParaRPr lang="en-US" sz="800" dirty="0">
              <a:solidFill>
                <a:srgbClr val="000000"/>
              </a:solidFill>
              <a:latin typeface="Palatino Linotype" charset="0"/>
              <a:ea typeface="ＭＳ Ｐゴシック" charset="0"/>
              <a:cs typeface="Palatino Linotype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defRPr/>
            </a:pPr>
            <a:r>
              <a:rPr lang="en-US" sz="2400" dirty="0">
                <a:solidFill>
                  <a:srgbClr val="000000"/>
                </a:solidFill>
                <a:latin typeface="Palatino Linotype" charset="0"/>
                <a:ea typeface="ＭＳ Ｐゴシック" charset="0"/>
                <a:cs typeface="Palatino Linotype" charset="0"/>
              </a:rPr>
              <a:t>Differentiations blurred under BML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8DE3BEF3-366B-D849-ADD2-AFC5DD688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86200"/>
            <a:ext cx="4476486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27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409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/>
              <a:lstStyle/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Helvetica" charset="0"/>
                  <a:buNone/>
                  <a:defRPr/>
                </a:pPr>
                <a:r>
                  <a:rPr lang="en-US" sz="3200" b="1" u="sng" dirty="0">
                    <a:solidFill>
                      <a:srgbClr val="1402FF"/>
                    </a:solidFill>
                    <a:latin typeface="Palatino" charset="0"/>
                    <a:ea typeface="Dotum" charset="0"/>
                    <a:cs typeface="Dotum" charset="0"/>
                  </a:rPr>
                  <a:t>Terminology</a:t>
                </a:r>
                <a:r>
                  <a:rPr lang="en-US" sz="3200" b="1" dirty="0">
                    <a:solidFill>
                      <a:srgbClr val="1402FF"/>
                    </a:solidFill>
                    <a:latin typeface="Palatino" charset="0"/>
                    <a:ea typeface="Dotum" charset="0"/>
                    <a:cs typeface="Dotum" charset="0"/>
                  </a:rPr>
                  <a:t>:</a:t>
                </a:r>
                <a:r>
                  <a:rPr lang="en-US" sz="3200" b="1" dirty="0">
                    <a:latin typeface="Palatino" charset="0"/>
                    <a:ea typeface="Dotum" charset="0"/>
                    <a:cs typeface="Dotum" charset="0"/>
                  </a:rPr>
                  <a:t> main effects</a:t>
                </a:r>
                <a:endParaRPr lang="en-US" sz="3200" dirty="0">
                  <a:latin typeface="Palatino Linotype" charset="0"/>
                  <a:ea typeface="ＭＳ Ｐゴシック" charset="0"/>
                  <a:cs typeface="Palatino Linotype" charset="0"/>
                </a:endParaRPr>
              </a:p>
              <a:p>
                <a:pPr lvl="1">
                  <a:lnSpc>
                    <a:spcPct val="100000"/>
                  </a:lnSpc>
                  <a:spcBef>
                    <a:spcPts val="400"/>
                  </a:spcBef>
                  <a:buClr>
                    <a:srgbClr val="000000"/>
                  </a:buClr>
                  <a:buFont typeface="Courier New"/>
                  <a:buChar char="o"/>
                  <a:defRPr/>
                </a:pPr>
                <a:endParaRPr lang="en-US" sz="800" dirty="0">
                  <a:latin typeface="Palatino Linotype" charset="0"/>
                  <a:ea typeface="ＭＳ Ｐゴシック" charset="0"/>
                  <a:cs typeface="Palatino Linotype" charset="0"/>
                </a:endParaRPr>
              </a:p>
              <a:p>
                <a:pPr>
                  <a:lnSpc>
                    <a:spcPct val="100000"/>
                  </a:lnSpc>
                  <a:spcBef>
                    <a:spcPts val="400"/>
                  </a:spcBef>
                  <a:buClr>
                    <a:schemeClr val="tx1"/>
                  </a:buClr>
                  <a:defRPr/>
                </a:pPr>
                <a:r>
                  <a:rPr lang="en-US" sz="2400" dirty="0">
                    <a:latin typeface="Palatino Linotype" charset="0"/>
                    <a:ea typeface="ＭＳ Ｐゴシック" charset="0"/>
                    <a:cs typeface="Palatino Linotype" charset="0"/>
                  </a:rPr>
                  <a:t>Main effect for a fixed-effects factor</a:t>
                </a:r>
              </a:p>
              <a:p>
                <a:pPr lvl="1">
                  <a:lnSpc>
                    <a:spcPct val="100000"/>
                  </a:lnSpc>
                  <a:spcBef>
                    <a:spcPts val="400"/>
                  </a:spcBef>
                  <a:buClr>
                    <a:schemeClr val="tx1"/>
                  </a:buClr>
                  <a:buFont typeface="Courier New"/>
                  <a:buChar char="o"/>
                  <a:defRPr/>
                </a:pPr>
                <a:r>
                  <a:rPr lang="en-US" sz="2400" dirty="0">
                    <a:latin typeface="Palatino Linotype" charset="0"/>
                    <a:ea typeface="ＭＳ Ｐゴシック" charset="0"/>
                    <a:cs typeface="Palatino Linotype" charset="0"/>
                  </a:rPr>
                  <a:t>Omnibus: overall inference or summarization </a:t>
                </a:r>
              </a:p>
              <a:p>
                <a:pPr lvl="1">
                  <a:lnSpc>
                    <a:spcPct val="100000"/>
                  </a:lnSpc>
                  <a:spcBef>
                    <a:spcPts val="400"/>
                  </a:spcBef>
                  <a:buClr>
                    <a:schemeClr val="tx1"/>
                  </a:buClr>
                  <a:buFont typeface="Courier New" panose="02070309020205020404" pitchFamily="49" charset="0"/>
                  <a:buChar char="o"/>
                  <a:defRPr/>
                </a:pPr>
                <a:r>
                  <a:rPr lang="en-US" sz="2400" dirty="0">
                    <a:solidFill>
                      <a:srgbClr val="000000"/>
                    </a:solidFill>
                    <a:latin typeface="Palatino Linotype" charset="0"/>
                    <a:ea typeface="ＭＳ Ｐゴシック" charset="0"/>
                    <a:cs typeface="Palatino Linotype" charset="0"/>
                  </a:rPr>
                  <a:t>Evidence for differences across 3 levels</a:t>
                </a:r>
              </a:p>
              <a:p>
                <a:pPr lvl="1">
                  <a:lnSpc>
                    <a:spcPct val="100000"/>
                  </a:lnSpc>
                  <a:spcBef>
                    <a:spcPts val="400"/>
                  </a:spcBef>
                  <a:buClr>
                    <a:schemeClr val="tx1"/>
                  </a:buClr>
                  <a:buFont typeface="Courier New" panose="02070309020205020404" pitchFamily="49" charset="0"/>
                  <a:buChar char="o"/>
                  <a:defRPr/>
                </a:pPr>
                <a:r>
                  <a:rPr lang="en-US" sz="2400" dirty="0">
                    <a:solidFill>
                      <a:srgbClr val="000000"/>
                    </a:solidFill>
                    <a:latin typeface="Palatino Linotype" charset="0"/>
                    <a:ea typeface="ＭＳ Ｐゴシック" charset="0"/>
                    <a:cs typeface="Palatino Linotype" charset="0"/>
                  </a:rPr>
                  <a:t>Conventional ANOVA framework</a:t>
                </a:r>
              </a:p>
              <a:p>
                <a:pPr lvl="1">
                  <a:lnSpc>
                    <a:spcPct val="100000"/>
                  </a:lnSpc>
                  <a:spcBef>
                    <a:spcPts val="400"/>
                  </a:spcBef>
                  <a:buClr>
                    <a:schemeClr val="tx1"/>
                  </a:buClr>
                  <a:buFont typeface="Courier New" panose="02070309020205020404" pitchFamily="49" charset="0"/>
                  <a:buChar char="o"/>
                  <a:defRPr/>
                </a:pPr>
                <a:r>
                  <a:rPr lang="en-US" sz="2400" i="1" dirty="0">
                    <a:solidFill>
                      <a:srgbClr val="000000"/>
                    </a:solidFill>
                    <a:latin typeface="Palatino Linotype" charset="0"/>
                    <a:ea typeface="ＭＳ Ｐゴシック" charset="0"/>
                    <a:cs typeface="Palatino Linotype" charset="0"/>
                  </a:rPr>
                  <a:t>F</a:t>
                </a:r>
                <a:r>
                  <a:rPr lang="en-US" sz="2400" dirty="0">
                    <a:solidFill>
                      <a:srgbClr val="000000"/>
                    </a:solidFill>
                    <a:latin typeface="Palatino Linotype" charset="0"/>
                    <a:ea typeface="ＭＳ Ｐゴシック" charset="0"/>
                    <a:cs typeface="Palatino Linotype" charset="0"/>
                  </a:rPr>
                  <a:t>-statistic: not detailed enough</a:t>
                </a:r>
              </a:p>
              <a:p>
                <a:pPr lvl="1">
                  <a:lnSpc>
                    <a:spcPct val="100000"/>
                  </a:lnSpc>
                  <a:spcBef>
                    <a:spcPts val="400"/>
                  </a:spcBef>
                  <a:buClr>
                    <a:schemeClr val="tx1"/>
                  </a:buClr>
                  <a:buFont typeface="Courier New" panose="02070309020205020404" pitchFamily="49" charset="0"/>
                  <a:buChar char="o"/>
                  <a:defRPr/>
                </a:pPr>
                <a:r>
                  <a:rPr lang="en-US" sz="2400" dirty="0">
                    <a:solidFill>
                      <a:srgbClr val="000000"/>
                    </a:solidFill>
                    <a:latin typeface="Palatino Linotype" charset="0"/>
                    <a:ea typeface="ＭＳ Ｐゴシック" charset="0"/>
                    <a:cs typeface="Palatino Linotype" charset="0"/>
                  </a:rPr>
                  <a:t>Further partitions: post hoc inferences via pairwise comparisons</a:t>
                </a:r>
              </a:p>
              <a:p>
                <a:pPr lvl="1">
                  <a:lnSpc>
                    <a:spcPct val="100000"/>
                  </a:lnSpc>
                  <a:spcBef>
                    <a:spcPts val="400"/>
                  </a:spcBef>
                  <a:buClr>
                    <a:schemeClr val="tx1"/>
                  </a:buClr>
                  <a:buFont typeface="Courier New" panose="02070309020205020404" pitchFamily="49" charset="0"/>
                  <a:buChar char="o"/>
                  <a:defRPr/>
                </a:pPr>
                <a:r>
                  <a:rPr lang="en-US" sz="2400" i="1" dirty="0">
                    <a:solidFill>
                      <a:srgbClr val="000000"/>
                    </a:solidFill>
                    <a:latin typeface="Palatino Linotype" charset="0"/>
                    <a:ea typeface="ＭＳ Ｐゴシック" charset="0"/>
                    <a:cs typeface="Palatino Linotype" charset="0"/>
                  </a:rPr>
                  <a:t>F</a:t>
                </a:r>
                <a:r>
                  <a:rPr lang="en-US" sz="2400" dirty="0">
                    <a:solidFill>
                      <a:srgbClr val="000000"/>
                    </a:solidFill>
                    <a:latin typeface="Palatino Linotype" charset="0"/>
                    <a:ea typeface="ＭＳ Ｐゴシック" charset="0"/>
                    <a:cs typeface="Palatino Linotype" charset="0"/>
                  </a:rPr>
                  <a:t>-statistic as a two-sided test?</a:t>
                </a:r>
              </a:p>
              <a:p>
                <a:pPr lvl="2">
                  <a:lnSpc>
                    <a:spcPct val="100000"/>
                  </a:lnSpc>
                  <a:spcBef>
                    <a:spcPts val="400"/>
                  </a:spcBef>
                  <a:buClr>
                    <a:schemeClr val="tx1"/>
                  </a:buClr>
                  <a:buFont typeface="Wingdings" pitchFamily="2" charset="2"/>
                  <a:buChar char="§"/>
                  <a:defRPr/>
                </a:pPr>
                <a:r>
                  <a:rPr lang="en-US" sz="2400" dirty="0">
                    <a:solidFill>
                      <a:srgbClr val="000000"/>
                    </a:solidFill>
                    <a:latin typeface="Palatino Linotype" charset="0"/>
                    <a:ea typeface="ＭＳ Ｐゴシック" charset="0"/>
                    <a:cs typeface="Palatino Linotype" charset="0"/>
                  </a:rPr>
                  <a:t>  1) A &gt; B, 2) A &lt; B, 3) A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Palatino Linotype" charset="0"/>
                      </a:rPr>
                      <m:t>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0000"/>
                        </a:solidFill>
                        <a:latin typeface="Palatino Linotype" charset="0"/>
                        <a:ea typeface="ＭＳ Ｐゴシック" charset="0"/>
                        <a:cs typeface="Palatino Linotype" charset="0"/>
                      </a:rPr>
                      <m:t>B</m:t>
                    </m:r>
                  </m:oMath>
                </a14:m>
                <a:endParaRPr lang="en-US" sz="2400" dirty="0">
                  <a:latin typeface="Palatino Linotype" charset="0"/>
                  <a:ea typeface="ＭＳ Ｐゴシック" charset="0"/>
                  <a:cs typeface="Palatino Linotype" charset="0"/>
                </a:endParaRPr>
              </a:p>
              <a:p>
                <a:pPr lvl="2">
                  <a:lnSpc>
                    <a:spcPct val="100000"/>
                  </a:lnSpc>
                  <a:spcBef>
                    <a:spcPts val="400"/>
                  </a:spcBef>
                  <a:buClr>
                    <a:schemeClr val="tx1"/>
                  </a:buClr>
                  <a:buFont typeface="Wingdings" charset="0"/>
                  <a:buChar char="§"/>
                  <a:defRPr/>
                </a:pPr>
                <a:endParaRPr lang="en-US" sz="2400" dirty="0">
                  <a:solidFill>
                    <a:srgbClr val="000000"/>
                  </a:solidFill>
                  <a:latin typeface="Palatino Linotype" charset="0"/>
                  <a:ea typeface="ＭＳ Ｐゴシック" charset="0"/>
                  <a:cs typeface="Palatino Linotype" charset="0"/>
                </a:endParaRPr>
              </a:p>
              <a:p>
                <a:pPr>
                  <a:lnSpc>
                    <a:spcPct val="100000"/>
                  </a:lnSpc>
                  <a:spcBef>
                    <a:spcPts val="400"/>
                  </a:spcBef>
                  <a:buClr>
                    <a:schemeClr val="tx1"/>
                  </a:buClr>
                  <a:defRPr/>
                </a:pPr>
                <a:endParaRPr lang="en-US" sz="800" dirty="0">
                  <a:solidFill>
                    <a:srgbClr val="000000"/>
                  </a:solidFill>
                  <a:latin typeface="Palatino Linotype" charset="0"/>
                  <a:ea typeface="ＭＳ Ｐゴシック" charset="0"/>
                  <a:cs typeface="Palatino Linotype" charset="0"/>
                </a:endParaRPr>
              </a:p>
            </p:txBody>
          </p:sp>
        </mc:Choice>
        <mc:Fallback xmlns="">
          <p:sp>
            <p:nvSpPr>
              <p:cNvPr id="17409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0"/>
                <a:ext cx="9144000" cy="6858000"/>
              </a:xfrm>
              <a:blipFill>
                <a:blip r:embed="rId3"/>
                <a:stretch>
                  <a:fillRect l="-1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32447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 New Roman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300992</TotalTime>
  <Words>3423</Words>
  <Application>Microsoft Macintosh PowerPoint</Application>
  <PresentationFormat>On-screen Show (4:3)</PresentationFormat>
  <Paragraphs>587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60" baseType="lpstr">
      <vt:lpstr>Dotum</vt:lpstr>
      <vt:lpstr>Arial</vt:lpstr>
      <vt:lpstr>Calibri</vt:lpstr>
      <vt:lpstr>Calibri Light</vt:lpstr>
      <vt:lpstr>Cambria Math</vt:lpstr>
      <vt:lpstr>Constantia</vt:lpstr>
      <vt:lpstr>Courier New</vt:lpstr>
      <vt:lpstr>Garamond</vt:lpstr>
      <vt:lpstr>Georgia</vt:lpstr>
      <vt:lpstr>Helvetica</vt:lpstr>
      <vt:lpstr>Lucida Grande</vt:lpstr>
      <vt:lpstr>Palatino</vt:lpstr>
      <vt:lpstr>Palatino Linotype</vt:lpstr>
      <vt:lpstr>Times New Roman</vt:lpstr>
      <vt:lpstr>Trebuchet MS</vt:lpstr>
      <vt:lpstr>Wingdings</vt:lpstr>
      <vt:lpstr>Blank Presentation</vt:lpstr>
      <vt:lpstr>Custom Design</vt:lpstr>
      <vt:lpstr>Group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SSCC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Spatial Working Memory Network  </dc:title>
  <dc:creator>Gang Chen</dc:creator>
  <cp:lastModifiedBy>Chen, Gang (NIH/NIMH) [E]</cp:lastModifiedBy>
  <cp:revision>2916</cp:revision>
  <cp:lastPrinted>2019-11-06T09:00:56Z</cp:lastPrinted>
  <dcterms:created xsi:type="dcterms:W3CDTF">2011-02-23T18:36:56Z</dcterms:created>
  <dcterms:modified xsi:type="dcterms:W3CDTF">2020-03-04T14:46:09Z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</Properties>
</file>