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25"/>
  </p:notesMasterIdLst>
  <p:sldIdLst>
    <p:sldId id="257" r:id="rId3"/>
    <p:sldId id="280" r:id="rId4"/>
    <p:sldId id="266" r:id="rId5"/>
    <p:sldId id="277" r:id="rId6"/>
    <p:sldId id="288" r:id="rId7"/>
    <p:sldId id="283" r:id="rId8"/>
    <p:sldId id="284" r:id="rId9"/>
    <p:sldId id="285" r:id="rId10"/>
    <p:sldId id="286" r:id="rId11"/>
    <p:sldId id="287" r:id="rId12"/>
    <p:sldId id="258" r:id="rId13"/>
    <p:sldId id="289" r:id="rId14"/>
    <p:sldId id="260" r:id="rId15"/>
    <p:sldId id="282" r:id="rId16"/>
    <p:sldId id="281" r:id="rId17"/>
    <p:sldId id="262" r:id="rId18"/>
    <p:sldId id="269" r:id="rId19"/>
    <p:sldId id="279" r:id="rId20"/>
    <p:sldId id="276" r:id="rId21"/>
    <p:sldId id="274" r:id="rId22"/>
    <p:sldId id="278" r:id="rId23"/>
    <p:sldId id="273" r:id="rId2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bert Cox" initials="RWC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15" autoAdjust="0"/>
    <p:restoredTop sz="94660"/>
  </p:normalViewPr>
  <p:slideViewPr>
    <p:cSldViewPr snapToGrid="0" snapToObjects="1">
      <p:cViewPr>
        <p:scale>
          <a:sx n="87" d="100"/>
          <a:sy n="87" d="100"/>
        </p:scale>
        <p:origin x="-1400" y="-2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notesMaster" Target="notesMasters/notesMaster1.xml"/><Relationship Id="rId26" Type="http://schemas.openxmlformats.org/officeDocument/2006/relationships/printerSettings" Target="printerSettings/printerSettings1.bin"/><Relationship Id="rId27" Type="http://schemas.openxmlformats.org/officeDocument/2006/relationships/commentAuthors" Target="commentAuthors.xml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3F821C-2F3A-D042-8A60-803CA733EEB7}" type="datetimeFigureOut">
              <a:rPr lang="en-US" smtClean="0"/>
              <a:t>3/19/16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54CC5F1-1C4B-8747-9B5F-9E3340FE94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5125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1C5A5F49-82DA-1D4F-A371-1ECC552FC537}" type="slidenum">
              <a:rPr lang="en-US" sz="1200"/>
              <a:pPr eaLnBrk="1" hangingPunct="1"/>
              <a:t>1</a:t>
            </a:fld>
            <a:endParaRPr lang="en-US" sz="1200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716928-B1FD-F547-92B9-87C97C43A062}" type="slidenum">
              <a:rPr lang="en-US" sz="1200">
                <a:solidFill>
                  <a:prstClr val="black"/>
                </a:solidFill>
              </a:rPr>
              <a:pPr eaLnBrk="1" hangingPunct="1"/>
              <a:t>10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11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12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13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14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15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16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17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18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19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2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20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21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22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3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4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541B9CEB-1041-9D47-A7D6-3FA956972646}" type="slidenum">
              <a:rPr lang="en-US" sz="1200"/>
              <a:pPr eaLnBrk="1" hangingPunct="1"/>
              <a:t>5</a:t>
            </a:fld>
            <a:endParaRPr lang="en-US" sz="1200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716928-B1FD-F547-92B9-87C97C43A062}" type="slidenum">
              <a:rPr lang="en-US" sz="1200">
                <a:solidFill>
                  <a:prstClr val="black"/>
                </a:solidFill>
              </a:rPr>
              <a:pPr eaLnBrk="1" hangingPunct="1"/>
              <a:t>6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716928-B1FD-F547-92B9-87C97C43A062}" type="slidenum">
              <a:rPr lang="en-US" sz="1200">
                <a:solidFill>
                  <a:prstClr val="black"/>
                </a:solidFill>
              </a:rPr>
              <a:pPr eaLnBrk="1" hangingPunct="1"/>
              <a:t>7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716928-B1FD-F547-92B9-87C97C43A062}" type="slidenum">
              <a:rPr lang="en-US" sz="1200">
                <a:solidFill>
                  <a:prstClr val="black"/>
                </a:solidFill>
              </a:rPr>
              <a:pPr eaLnBrk="1" hangingPunct="1"/>
              <a:t>8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74716928-B1FD-F547-92B9-87C97C43A062}" type="slidenum">
              <a:rPr lang="en-US" sz="1200">
                <a:solidFill>
                  <a:prstClr val="black"/>
                </a:solidFill>
              </a:rPr>
              <a:pPr eaLnBrk="1" hangingPunct="1"/>
              <a:t>9</a:t>
            </a:fld>
            <a:endParaRPr lang="en-US" sz="1200">
              <a:solidFill>
                <a:prstClr val="black"/>
              </a:solidFill>
            </a:endParaRPr>
          </a:p>
        </p:txBody>
      </p:sp>
      <p:sp>
        <p:nvSpPr>
          <p:cNvPr id="6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pPr eaLnBrk="1" hangingPunct="1"/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58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0262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264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0EA2EB-F4EE-F545-B630-A4D2C24E86F0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658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D868F5-162A-C840-90CD-C4D0D9C4FA52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200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B984C-30D1-A54A-8C9E-1A5D4A615FFB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8933110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F14A64-4EF4-7F44-9958-A84E4C0F8661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19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0D47ED-AFF0-8048-8FCB-27BB7E154E62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9955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170F2-4E93-484C-81DD-2E85E761FD54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30529332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68F39-F5F1-9543-A2BA-EA3FBF055E74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9890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4E7684-FE57-AE43-AE89-D9991CBAD3EB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4440669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11601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6DACB5-7FC8-B041-AD28-D0F4A0D2864A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79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46D4F7-F2B5-4443-8C02-D6E52B29496B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29902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00436-CFA6-6540-B42F-D61F7DA540EA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3/19/16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  <a:latin typeface="Trebuchet MS"/>
            </a:endParaRPr>
          </a:p>
        </p:txBody>
      </p:sp>
    </p:spTree>
    <p:extLst>
      <p:ext uri="{BB962C8B-B14F-4D97-AF65-F5344CB8AC3E}">
        <p14:creationId xmlns:p14="http://schemas.microsoft.com/office/powerpoint/2010/main" val="11617619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706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905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863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88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1647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13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298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FA194-6734-5647-9A98-B3646A9B872C}" type="datetimeFigureOut">
              <a:rPr lang="en-US" smtClean="0"/>
              <a:t>3/19/16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EECB8-ED33-274C-8585-A297B1988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66992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 dirty="0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914400"/>
            <a:endParaRPr lang="en-US">
              <a:solidFill>
                <a:prstClr val="white"/>
              </a:solidFill>
              <a:latin typeface="Trebuchet M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400"/>
            <a:fld id="{43E1838B-F185-184E-9670-C7F12D857623}" type="datetime1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  <a:ea typeface="ＭＳ Ｐゴシック" charset="0"/>
                <a:cs typeface="ＭＳ Ｐゴシック" charset="0"/>
              </a:rPr>
              <a:pPr defTabSz="914400"/>
              <a:t>3/19/16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  <a:latin typeface="Trebuchet MS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400"/>
            <a:endParaRPr lang="en-US" dirty="0">
              <a:solidFill>
                <a:prstClr val="black">
                  <a:lumMod val="50000"/>
                  <a:lumOff val="50000"/>
                </a:prstClr>
              </a:solidFill>
              <a:latin typeface="Trebuchet MS"/>
              <a:ea typeface="ＭＳ Ｐゴシック" charset="0"/>
              <a:cs typeface="ＭＳ Ｐゴシック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defTabSz="914400"/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  <a:latin typeface="Trebuchet MS"/>
                <a:ea typeface="ＭＳ Ｐゴシック" charset="0"/>
                <a:cs typeface="ＭＳ Ｐゴシック" charset="0"/>
              </a:rPr>
              <a:pPr defTabSz="914400"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  <a:latin typeface="Trebuchet MS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8118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hf sldNum="0" hdr="0" ftr="0" dt="0"/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4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5.e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4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5.e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762000"/>
            <a:ext cx="7623175" cy="1752600"/>
          </a:xfrm>
        </p:spPr>
        <p:txBody>
          <a:bodyPr/>
          <a:lstStyle/>
          <a:p>
            <a:pPr eaLnBrk="1" hangingPunct="1"/>
            <a:r>
              <a:rPr lang="en-US" sz="4800" dirty="0">
                <a:latin typeface="Times New Roman" charset="0"/>
                <a:ea typeface="ＭＳ Ｐゴシック" charset="0"/>
                <a:cs typeface="ＭＳ Ｐゴシック" charset="0"/>
              </a:rPr>
              <a:t>Group </a:t>
            </a:r>
            <a:r>
              <a:rPr lang="en-US" sz="4800" dirty="0" smtClean="0">
                <a:latin typeface="Times New Roman" charset="0"/>
                <a:ea typeface="ＭＳ Ｐゴシック" charset="0"/>
                <a:cs typeface="ＭＳ Ｐゴシック" charset="0"/>
              </a:rPr>
              <a:t>Analysis: Hands-On</a:t>
            </a:r>
            <a:endParaRPr lang="en-US" sz="4800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7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810000"/>
            <a:ext cx="6553200" cy="2667000"/>
          </a:xfrm>
        </p:spPr>
        <p:txBody>
          <a:bodyPr/>
          <a:lstStyle/>
          <a:p>
            <a:pPr eaLnBrk="1" hangingPunct="1">
              <a:buFont typeface="Wingdings" charset="0"/>
              <a:buNone/>
            </a:pPr>
            <a:r>
              <a:rPr lang="en-US">
                <a:latin typeface="Garamond" charset="0"/>
                <a:ea typeface="ＭＳ Ｐゴシック" charset="0"/>
                <a:cs typeface="ＭＳ Ｐゴシック" charset="0"/>
              </a:rPr>
              <a:t>Gang Chen</a:t>
            </a:r>
          </a:p>
          <a:p>
            <a:pPr eaLnBrk="1" hangingPunct="1">
              <a:buFont typeface="Wingdings" charset="0"/>
              <a:buNone/>
            </a:pPr>
            <a:r>
              <a:rPr lang="en-US" sz="2400">
                <a:latin typeface="Garamond" charset="0"/>
                <a:ea typeface="ＭＳ Ｐゴシック" charset="0"/>
                <a:cs typeface="ＭＳ Ｐゴシック" charset="0"/>
              </a:rPr>
              <a:t>SSCC/NIMH/NIH/HHS</a:t>
            </a:r>
          </a:p>
        </p:txBody>
      </p:sp>
      <p:pic>
        <p:nvPicPr>
          <p:cNvPr id="7171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953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3200" y="4953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25F23968-2E77-894C-B57E-A2FBBF562DE6}" type="slidenum">
              <a:rPr lang="en-US" sz="1800"/>
              <a:pPr eaLnBrk="1" hangingPunct="1"/>
              <a:t>1</a:t>
            </a:fld>
            <a:endParaRPr lang="en-US" sz="1800"/>
          </a:p>
        </p:txBody>
      </p:sp>
      <p:sp>
        <p:nvSpPr>
          <p:cNvPr id="7174" name="Date Placeholder 6"/>
          <p:cNvSpPr>
            <a:spLocks noGrp="1"/>
          </p:cNvSpPr>
          <p:nvPr>
            <p:ph type="dt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EE54E0A2-A8D2-D74E-AF8F-BA20CFE9BCE2}" type="datetime1">
              <a:rPr lang="en-US" sz="1800"/>
              <a:pPr eaLnBrk="1" hangingPunct="1"/>
              <a:t>3/19/16</a:t>
            </a:fld>
            <a:endParaRPr lang="en-US" sz="1800"/>
          </a:p>
        </p:txBody>
      </p:sp>
      <p:pic>
        <p:nvPicPr>
          <p:cNvPr id="7176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4953000"/>
            <a:ext cx="114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753114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50240"/>
            <a:ext cx="9144000" cy="6207760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One between- and one within-subject factor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3dANOVA3 –type 5 (requiring </a:t>
            </a:r>
            <a:r>
              <a:rPr lang="en-US" sz="2200" kern="0" dirty="0" smtClean="0">
                <a:solidFill>
                  <a:srgbClr val="FF0000"/>
                </a:solidFill>
                <a:ea typeface="Dotum" charset="0"/>
                <a:cs typeface="Trebuchet MS"/>
              </a:rPr>
              <a:t>equal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 # subjects across groups)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3dMVM (especially unequal # subjects across groups)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2 x 2 design: 3dttest++, 3dMEMA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Other scenarios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Multi-way ANOVA: 3dMVM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Multi-way ANCOVA (between-subjects covariates only): 3dMVM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HDR estimated with multiple basis 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functions: </a:t>
            </a: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3dMVM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Missing data: 3dLME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Within-subject covariates: 3dLME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Subjects genetically related: 3dLME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Trend analysis: 3dLME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endParaRPr lang="en-US" sz="2400" kern="0" dirty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Wingdings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0" y="0"/>
            <a:ext cx="9144000" cy="65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Clr>
                <a:srgbClr val="F14124">
                  <a:lumMod val="75000"/>
                </a:srgbClr>
              </a:buClr>
            </a:pP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Road Map: Mixed-type ANOVA and others</a:t>
            </a:r>
            <a:endParaRPr lang="en-US" sz="3200" dirty="0">
              <a:solidFill>
                <a:srgbClr val="212745"/>
              </a:solidFill>
              <a:latin typeface="Garamond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97013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Pre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view: learning by </a:t>
            </a:r>
            <a:r>
              <a:rPr lang="en-US" b="1" u="sng" dirty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8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 examples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BOLD responses estimated with one basis function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1 groups, 2 conditions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1 group, 3 conditions with missing data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groups, 1 numeric variable (between-subjects)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ANOVA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ANCOVA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Within-subject covariate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BOLD responses estimated with multiple basis functions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1 group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2 groups</a:t>
            </a:r>
          </a:p>
          <a:p>
            <a:pPr eaLnBrk="1" hangingPunct="1">
              <a:lnSpc>
                <a:spcPct val="110000"/>
              </a:lnSpc>
            </a:pPr>
            <a:endParaRPr lang="en-US" sz="2400" dirty="0"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55509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spcBef>
                <a:spcPts val="500"/>
              </a:spcBef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0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two conditions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lvl="0">
              <a:spcBef>
                <a:spcPts val="500"/>
              </a:spcBef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Class example you’ve been shown several times </a:t>
            </a:r>
            <a:endParaRPr lang="en-US" sz="24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spcBef>
                <a:spcPts val="5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1 group: </a:t>
            </a:r>
            <a:r>
              <a:rPr lang="en-US" sz="2000" b="1" dirty="0" smtClean="0">
                <a:latin typeface="Palatino" charset="0"/>
                <a:ea typeface="Dotum" charset="0"/>
                <a:cs typeface="Dotum" charset="0"/>
              </a:rPr>
              <a:t>10 subjects</a:t>
            </a:r>
            <a:endParaRPr lang="en-US" sz="2000" b="1" dirty="0">
              <a:latin typeface="Palatino" charset="0"/>
              <a:ea typeface="Dotum" charset="0"/>
              <a:cs typeface="Dotum" charset="0"/>
            </a:endParaRPr>
          </a:p>
          <a:p>
            <a:pPr lvl="1">
              <a:spcBef>
                <a:spcPts val="5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2 conditions: </a:t>
            </a:r>
            <a:r>
              <a:rPr lang="en-US" sz="2000" b="1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reliable visual and reliable auditory </a:t>
            </a:r>
            <a:endParaRPr lang="en-US" sz="2000" b="1" dirty="0">
              <a:solidFill>
                <a:srgbClr val="000000"/>
              </a:solidFill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structure</a:t>
            </a:r>
          </a:p>
          <a:p>
            <a:pPr lvl="1">
              <a:spcBef>
                <a:spcPts val="500"/>
              </a:spcBef>
            </a:pPr>
            <a:r>
              <a:rPr lang="en-US" sz="20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2 effect estimates (2 sub-bricks) from each subjects</a:t>
            </a:r>
          </a:p>
          <a:p>
            <a:pPr lvl="2">
              <a:spcBef>
                <a:spcPts val="500"/>
              </a:spcBef>
            </a:pPr>
            <a:r>
              <a:rPr lang="en-US" sz="2000" dirty="0" smtClean="0"/>
              <a:t>All subjects aligned to standard space</a:t>
            </a:r>
          </a:p>
          <a:p>
            <a:pPr lvl="2">
              <a:spcBef>
                <a:spcPts val="500"/>
              </a:spcBef>
            </a:pPr>
            <a:r>
              <a:rPr lang="en-US" sz="2000" dirty="0" smtClean="0"/>
              <a:t>AFNI_data6</a:t>
            </a:r>
            <a:r>
              <a:rPr lang="en-US" sz="2000" dirty="0"/>
              <a:t>/</a:t>
            </a:r>
            <a:r>
              <a:rPr lang="en-US" sz="2000" dirty="0" err="1" smtClean="0"/>
              <a:t>group_results</a:t>
            </a:r>
            <a:endParaRPr lang="en-US" sz="2000" dirty="0" smtClean="0"/>
          </a:p>
          <a:p>
            <a:pPr lvl="2">
              <a:spcBef>
                <a:spcPts val="500"/>
              </a:spcBef>
            </a:pPr>
            <a:r>
              <a:rPr lang="en-US" sz="2000" b="1" dirty="0" smtClean="0">
                <a:solidFill>
                  <a:srgbClr val="000090"/>
                </a:solidFill>
                <a:latin typeface="Palatino" charset="0"/>
                <a:ea typeface="Dotum" charset="0"/>
                <a:cs typeface="Dotum" charset="0"/>
              </a:rPr>
              <a:t>3dinfo –verb </a:t>
            </a:r>
            <a:r>
              <a:rPr lang="en-US" sz="2000" b="1" dirty="0" err="1">
                <a:solidFill>
                  <a:srgbClr val="000090"/>
                </a:solidFill>
              </a:rPr>
              <a:t>OLSQ.FP.betas+tlrc</a:t>
            </a:r>
            <a:endParaRPr lang="en-US" sz="2000" b="1" dirty="0" smtClean="0">
              <a:solidFill>
                <a:srgbClr val="000090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Analysis approaches</a:t>
            </a:r>
          </a:p>
          <a:p>
            <a:pPr lvl="1">
              <a:spcBef>
                <a:spcPts val="500"/>
              </a:spcBef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What are we looking for at the group level?</a:t>
            </a:r>
            <a:endParaRPr lang="en-US" sz="2000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lvl="2">
              <a:spcBef>
                <a:spcPts val="500"/>
              </a:spcBef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Group effect for each condition: 2 one-sample </a:t>
            </a:r>
            <a:r>
              <a:rPr lang="en-US" sz="2000" i="1" dirty="0" smtClean="0">
                <a:latin typeface="Palatino" charset="0"/>
                <a:ea typeface="Dotum" charset="0"/>
                <a:cs typeface="Dotum" charset="0"/>
              </a:rPr>
              <a:t>t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-tests</a:t>
            </a:r>
          </a:p>
          <a:p>
            <a:pPr lvl="2">
              <a:spcBef>
                <a:spcPts val="500"/>
              </a:spcBef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Comparison between the 2 conditions: paired </a:t>
            </a:r>
            <a:r>
              <a:rPr lang="en-US" sz="2000" i="1" dirty="0">
                <a:latin typeface="Palatino" charset="0"/>
                <a:ea typeface="Dotum" charset="0"/>
                <a:cs typeface="Dotum" charset="0"/>
              </a:rPr>
              <a:t>t</a:t>
            </a: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-test</a:t>
            </a:r>
          </a:p>
          <a:p>
            <a:pPr lvl="1">
              <a:spcBef>
                <a:spcPts val="5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Programs</a:t>
            </a:r>
          </a:p>
          <a:p>
            <a:pPr lvl="2">
              <a:spcBef>
                <a:spcPts val="500"/>
              </a:spcBef>
            </a:pPr>
            <a:r>
              <a:rPr lang="en-US" sz="2000" b="1" dirty="0" err="1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uber_ttest.py</a:t>
            </a:r>
            <a:endParaRPr lang="en-US" sz="2000" b="1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lvl="2">
              <a:spcBef>
                <a:spcPts val="500"/>
              </a:spcBef>
            </a:pPr>
            <a:r>
              <a:rPr lang="en-US" sz="2000" dirty="0" err="1" smtClean="0"/>
              <a:t>gen_group_command.py</a:t>
            </a:r>
            <a:endParaRPr lang="en-US" sz="2000" dirty="0" smtClean="0"/>
          </a:p>
          <a:p>
            <a:pPr lvl="2">
              <a:spcBef>
                <a:spcPts val="500"/>
              </a:spcBef>
            </a:pPr>
            <a:r>
              <a:rPr lang="en-US" sz="20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Write 3dttest++ script directly</a:t>
            </a:r>
          </a:p>
        </p:txBody>
      </p:sp>
    </p:spTree>
    <p:extLst>
      <p:ext uri="{BB962C8B-B14F-4D97-AF65-F5344CB8AC3E}">
        <p14:creationId xmlns:p14="http://schemas.microsoft.com/office/powerpoint/2010/main" val="13158836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1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three conditions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Run command line</a:t>
            </a:r>
          </a:p>
          <a:p>
            <a:pPr lvl="1">
              <a:lnSpc>
                <a:spcPct val="110000"/>
              </a:lnSpc>
            </a:pPr>
            <a:r>
              <a:rPr lang="en-US" sz="20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tcsh</a:t>
            </a:r>
            <a:r>
              <a:rPr lang="en-US" sz="20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 –x </a:t>
            </a:r>
            <a:r>
              <a:rPr lang="en-US" sz="20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LME.txt</a:t>
            </a:r>
            <a:endParaRPr lang="en-US" sz="2000" b="1" dirty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0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tcsh</a:t>
            </a:r>
            <a:r>
              <a:rPr lang="en-US" sz="20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 –x </a:t>
            </a:r>
            <a:r>
              <a:rPr lang="en-US" sz="20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LMEtable.txt</a:t>
            </a:r>
            <a:endParaRPr lang="en-US" sz="2000" b="1" dirty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MEG data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3 conditions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: Baseline, </a:t>
            </a:r>
            <a:r>
              <a:rPr lang="en-US" sz="2000" dirty="0" err="1" smtClean="0">
                <a:latin typeface="Palatino" charset="0"/>
                <a:ea typeface="Dotum" charset="0"/>
                <a:cs typeface="Dotum" charset="0"/>
              </a:rPr>
              <a:t>Ket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, Placebo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17 subject with missing data: 11 with full data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Analysis approaches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O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ne-way within-subject </a:t>
            </a:r>
            <a:r>
              <a:rPr lang="en-US" sz="20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ANOVA</a:t>
            </a:r>
          </a:p>
          <a:p>
            <a:pPr lvl="2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Worst: wasting 6 subjects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3 pairwise comparisons with </a:t>
            </a:r>
            <a:r>
              <a:rPr lang="en-US" sz="2000" i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t</a:t>
            </a:r>
            <a:r>
              <a:rPr lang="en-US" sz="20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-test</a:t>
            </a:r>
          </a:p>
          <a:p>
            <a:pPr lvl="2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Better: partially wasting subjects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LME</a:t>
            </a:r>
          </a:p>
          <a:p>
            <a:pPr lvl="2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Best: all data fully utilized</a:t>
            </a:r>
          </a:p>
          <a:p>
            <a:pPr lvl="2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Overall </a:t>
            </a:r>
            <a:r>
              <a:rPr lang="en-US" sz="2000" i="1" dirty="0" smtClean="0">
                <a:latin typeface="Palatino" charset="0"/>
                <a:ea typeface="Dotum" charset="0"/>
                <a:cs typeface="Dotum" charset="0"/>
              </a:rPr>
              <a:t>F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-stat plus 3 pairwise contrasts</a:t>
            </a:r>
            <a:endParaRPr lang="en-US" sz="20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endParaRPr lang="en-US" sz="2000" b="1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</p:txBody>
      </p:sp>
      <p:graphicFrame>
        <p:nvGraphicFramePr>
          <p:cNvPr id="4" name="Table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000647913"/>
              </p:ext>
            </p:extLst>
          </p:nvPr>
        </p:nvGraphicFramePr>
        <p:xfrm>
          <a:off x="6402916" y="-6"/>
          <a:ext cx="2550584" cy="67818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167"/>
                <a:gridCol w="814917"/>
                <a:gridCol w="423333"/>
                <a:gridCol w="783167"/>
              </a:tblGrid>
              <a:tr h="376767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Subj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Baseline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Ket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Placeb</a:t>
                      </a:r>
                      <a:r>
                        <a:rPr lang="en-US" sz="1600" baseline="0" dirty="0" smtClean="0"/>
                        <a:t>o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S102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S105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S107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S108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S109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S112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S113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S115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S116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S118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S120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S121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S122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  <a:tr h="3767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S123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</a:t>
                      </a:r>
                      <a:endParaRPr lang="en-US" sz="1600" dirty="0"/>
                    </a:p>
                  </a:txBody>
                  <a:tcPr marL="50644" marR="50644" marT="25322" marB="2532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1279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1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three conditions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Put the data table in a separate text file</a:t>
            </a:r>
            <a:endParaRPr lang="en-US" sz="24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Unix issue (“</a:t>
            </a:r>
            <a:r>
              <a:rPr lang="en-US" sz="2400" dirty="0" err="1" smtClean="0">
                <a:latin typeface="Palatino" charset="0"/>
                <a:ea typeface="Dotum" charset="0"/>
                <a:cs typeface="Dotum" charset="0"/>
              </a:rPr>
              <a:t>Arg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 list too long):  the whole command line beyond the system allows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Same dataset can be used for different models</a:t>
            </a:r>
          </a:p>
          <a:p>
            <a:pPr lvl="2">
              <a:lnSpc>
                <a:spcPct val="110000"/>
              </a:lnSpc>
            </a:pPr>
            <a:r>
              <a:rPr lang="en-US" dirty="0" smtClean="0">
                <a:latin typeface="Palatino" charset="0"/>
                <a:ea typeface="Dotum" charset="0"/>
                <a:cs typeface="Dotum" charset="0"/>
              </a:rPr>
              <a:t>Not all columns have to be used</a:t>
            </a:r>
            <a:endParaRPr lang="en-US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Navigate the output dataset</a:t>
            </a:r>
          </a:p>
          <a:p>
            <a:pPr lvl="1">
              <a:lnSpc>
                <a:spcPct val="110000"/>
              </a:lnSpc>
            </a:pPr>
            <a:endParaRPr lang="en-US" sz="2000" b="1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041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2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three groups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COMT (catechol-</a:t>
            </a:r>
            <a:r>
              <a:rPr lang="en-US" sz="2000" i="1" dirty="0" smtClean="0">
                <a:latin typeface="Palatino" charset="0"/>
                <a:ea typeface="Dotum" charset="0"/>
                <a:cs typeface="Dotum" charset="0"/>
              </a:rPr>
              <a:t>O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-methyl </a:t>
            </a:r>
            <a:r>
              <a:rPr lang="en-US" sz="2000" dirty="0" err="1" smtClean="0">
                <a:latin typeface="Palatino" charset="0"/>
                <a:ea typeface="Dotum" charset="0"/>
                <a:cs typeface="Dotum" charset="0"/>
              </a:rPr>
              <a:t>transferase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 gene with a Val/Met (</a:t>
            </a:r>
            <a:r>
              <a:rPr lang="en-US" sz="2000" dirty="0" err="1" smtClean="0">
                <a:latin typeface="Palatino" charset="0"/>
                <a:ea typeface="Dotum" charset="0"/>
                <a:cs typeface="Dotum" charset="0"/>
              </a:rPr>
              <a:t>valine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-to-methionine) polymorphism for schizophrenia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3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 genotypic groups: Val/Val (</a:t>
            </a: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12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), Val/Met </a:t>
            </a: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(10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), Met/Met (</a:t>
            </a:r>
            <a:r>
              <a:rPr lang="en-US" sz="2000" dirty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9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 effect estimate from each subject</a:t>
            </a:r>
            <a:endParaRPr lang="en-US" sz="20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What program?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Almost everybody immediately jumps to this question!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Individual group effects: A, B, and C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Pairwise group comparisons: A-B, A-C, and B-C: Two-sample </a:t>
            </a:r>
            <a:r>
              <a:rPr lang="en-US" sz="2000" i="1" dirty="0" smtClean="0">
                <a:latin typeface="Palatino" charset="0"/>
                <a:ea typeface="Dotum" charset="0"/>
                <a:cs typeface="Dotum" charset="0"/>
              </a:rPr>
              <a:t>t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-test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Any difference across all three groups? Omnibus </a:t>
            </a:r>
            <a:r>
              <a:rPr lang="en-US" sz="2000" i="1" dirty="0" smtClean="0">
                <a:latin typeface="Palatino" charset="0"/>
                <a:ea typeface="Dotum" charset="0"/>
                <a:cs typeface="Dotum" charset="0"/>
              </a:rPr>
              <a:t>F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-test</a:t>
            </a:r>
          </a:p>
          <a:p>
            <a:pPr lvl="0">
              <a:lnSpc>
                <a:spcPct val="110000"/>
              </a:lnSpc>
            </a:pP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program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One</a:t>
            </a:r>
            <a:r>
              <a:rPr lang="en-US" sz="20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- </a:t>
            </a: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or </a:t>
            </a:r>
            <a:r>
              <a:rPr lang="en-US" sz="20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two-sample t-</a:t>
            </a: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test: 3dttest++, 3dMEMA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One-way between-subjects ANOVA: 3dANOVA, 3dMVM</a:t>
            </a:r>
            <a:endParaRPr lang="en-US" sz="20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71061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2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three groups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One-way between-subjects 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ANOVA</a:t>
            </a:r>
            <a:endParaRPr lang="en-US" sz="24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Each subject has only one response value!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GLM, not really a random-effects model:</a:t>
            </a:r>
          </a:p>
          <a:p>
            <a:pPr>
              <a:lnSpc>
                <a:spcPct val="110000"/>
              </a:lnSpc>
            </a:pPr>
            <a:endParaRPr lang="en-US" sz="22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endParaRPr lang="en-US" sz="22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C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oding for subjects: with one group (A) as base (reference) for dummy coding (0s and 1s), </a:t>
            </a:r>
            <a:r>
              <a:rPr lang="en-US" sz="2200" i="1" dirty="0" smtClean="0">
                <a:solidFill>
                  <a:prstClr val="black"/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sz="2200" baseline="-25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0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 = A, </a:t>
            </a:r>
            <a:r>
              <a:rPr lang="en-US" sz="2200" i="1" dirty="0" smtClean="0">
                <a:solidFill>
                  <a:prstClr val="black"/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sz="2200" baseline="-25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= B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 – A, and </a:t>
            </a:r>
            <a:r>
              <a:rPr lang="en-US" sz="2200" i="1" dirty="0" smtClean="0">
                <a:solidFill>
                  <a:prstClr val="black"/>
                </a:solidFill>
                <a:latin typeface="Lucida Grande"/>
                <a:ea typeface="Lucida Grande"/>
                <a:cs typeface="Lucida Grande"/>
              </a:rPr>
              <a:t>α</a:t>
            </a:r>
            <a:r>
              <a:rPr lang="en-US" sz="2200" baseline="-250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= 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C </a:t>
            </a:r>
            <a:r>
              <a:rPr lang="en-US" sz="22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– 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A.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3dANOVA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Don’t directly solve GLM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0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Compute sums of squares: computationally efficient!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Alternatives: 3dttest++, 3dMEMA</a:t>
            </a:r>
            <a:endParaRPr lang="en-US" sz="22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endParaRPr lang="en-US" sz="20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endParaRPr lang="en-US" sz="20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endParaRPr lang="en-US" sz="24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400" dirty="0" smtClean="0">
              <a:latin typeface="Palatino" charset="0"/>
              <a:ea typeface="Dotum" charset="0"/>
              <a:cs typeface="Dotum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5426" y="2123016"/>
            <a:ext cx="7873148" cy="577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16324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3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multi-way ANOVA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200" dirty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subject-grouping variable (Group): young (15) and older (14)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within-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subject 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factors: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task </a:t>
            </a: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- 2 levels: Perception 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and Production</a:t>
            </a:r>
            <a:endParaRPr lang="en-US" sz="2000" dirty="0">
              <a:latin typeface="Palatino" charset="0"/>
              <a:ea typeface="Dotum" charset="0"/>
              <a:cs typeface="Dotum" charset="0"/>
            </a:endParaRP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Syllable </a:t>
            </a: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- 2 levels: Simple and Complex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Sequence </a:t>
            </a: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- 2 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levels: Simple </a:t>
            </a: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and Complex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C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omparisons under various combinations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Interactions among the 4 factors</a:t>
            </a: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</a:t>
            </a: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program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3dttest</a:t>
            </a:r>
            <a:r>
              <a:rPr lang="en-US" sz="22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++, </a:t>
            </a:r>
            <a:r>
              <a:rPr lang="en-US" sz="22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3dMEMA, </a:t>
            </a:r>
            <a:r>
              <a:rPr lang="en-US" sz="2200" b="1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3dMVM</a:t>
            </a:r>
            <a:endParaRPr lang="en-US" sz="2200" b="1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764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</a:t>
            </a:r>
            <a:r>
              <a:rPr lang="en-US" b="1" u="sng" dirty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4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Within-subject covariate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within-subject variable: Condition (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levels: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house, face)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quantitative (within-subjects) variable: RT (mean RT not significantly different across conditions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</a:t>
            </a:r>
            <a:endParaRPr lang="en-US" sz="20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Main effects, interactions, various contrasts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Model </a:t>
            </a: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</a:t>
            </a: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program</a:t>
            </a:r>
            <a:r>
              <a:rPr lang="en-US" sz="240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 3dLME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9131" y="4671762"/>
            <a:ext cx="7965739" cy="598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2163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</a:t>
            </a:r>
            <a:r>
              <a:rPr lang="en-US" b="1" u="sng" dirty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5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one group </a:t>
            </a: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with 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multiple basis functions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15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subjects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One effect of interest modeled with </a:t>
            </a: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8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basis (TENT) functions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Any overall response at a voxel (brain region)?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Model 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No intercept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Test of interest: 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Residuals </a:t>
            </a:r>
            <a:r>
              <a:rPr lang="en-US" i="1" dirty="0" err="1" smtClean="0">
                <a:latin typeface="Lucida Grande"/>
                <a:ea typeface="Lucida Grande"/>
                <a:cs typeface="Lucida Grande"/>
              </a:rPr>
              <a:t>ε</a:t>
            </a:r>
            <a:r>
              <a:rPr lang="en-US" i="1" baseline="-25000" dirty="0" err="1" smtClean="0">
                <a:latin typeface="Palatino" charset="0"/>
                <a:ea typeface="Dotum" charset="0"/>
                <a:cs typeface="Dotum" charset="0"/>
              </a:rPr>
              <a:t>ij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are most likely serially correlated</a:t>
            </a: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</a:t>
            </a: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program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 3dLME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9034" y="3801612"/>
            <a:ext cx="3191934" cy="3783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1589" y="2833549"/>
            <a:ext cx="7169420" cy="538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0123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Make sure you have the files!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800" dirty="0" smtClean="0">
                <a:latin typeface="Palatino" charset="0"/>
                <a:ea typeface="Dotum" charset="0"/>
                <a:cs typeface="Dotum" charset="0"/>
              </a:rPr>
              <a:t>Under </a:t>
            </a:r>
            <a:r>
              <a:rPr lang="en-US" sz="2800" dirty="0">
                <a:latin typeface="Palatino" charset="0"/>
                <a:ea typeface="Dotum" charset="0"/>
                <a:cs typeface="Dotum" charset="0"/>
              </a:rPr>
              <a:t>directory </a:t>
            </a:r>
            <a:r>
              <a:rPr lang="en-US" sz="2800" dirty="0" err="1" smtClean="0">
                <a:latin typeface="Palatino" charset="0"/>
                <a:ea typeface="Dotum" charset="0"/>
                <a:cs typeface="Dotum" charset="0"/>
              </a:rPr>
              <a:t>group_analysis_hands_on</a:t>
            </a:r>
            <a:r>
              <a:rPr lang="en-US" sz="2800" dirty="0" smtClean="0">
                <a:latin typeface="Palatino" charset="0"/>
                <a:ea typeface="Dotum" charset="0"/>
                <a:cs typeface="Dotum" charset="0"/>
              </a:rPr>
              <a:t>/</a:t>
            </a:r>
          </a:p>
          <a:p>
            <a:pPr lvl="1">
              <a:lnSpc>
                <a:spcPct val="110000"/>
              </a:lnSpc>
            </a:pPr>
            <a:r>
              <a:rPr lang="en-US" dirty="0">
                <a:latin typeface="Palatino" charset="0"/>
                <a:ea typeface="Dotum" charset="0"/>
                <a:cs typeface="Dotum" charset="0"/>
              </a:rPr>
              <a:t>Slides: </a:t>
            </a:r>
            <a:r>
              <a:rPr lang="en-US" b="1" dirty="0" err="1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GroupAna_HO.pdf</a:t>
            </a:r>
            <a:endParaRPr lang="en-US" b="1" dirty="0" smtClean="0">
              <a:solidFill>
                <a:srgbClr val="FF0000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Data:</a:t>
            </a:r>
            <a:r>
              <a:rPr lang="en-US" b="1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b="1" dirty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AFNI_data6/</a:t>
            </a:r>
            <a:r>
              <a:rPr lang="en-US" b="1" dirty="0" err="1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GroupAna_cases</a:t>
            </a:r>
            <a:r>
              <a:rPr lang="en-US" b="1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/</a:t>
            </a:r>
          </a:p>
          <a:p>
            <a:pPr lvl="1">
              <a:lnSpc>
                <a:spcPct val="110000"/>
              </a:lnSpc>
            </a:pPr>
            <a:r>
              <a:rPr lang="en-US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In case you don’t have the data</a:t>
            </a:r>
          </a:p>
          <a:p>
            <a:pPr marL="457200" lvl="1" indent="0" algn="ctr">
              <a:lnSpc>
                <a:spcPct val="110000"/>
              </a:lnSpc>
              <a:buNone/>
            </a:pPr>
            <a:r>
              <a:rPr lang="en-US" sz="22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w</a:t>
            </a:r>
            <a:r>
              <a:rPr lang="en-US" sz="2200" b="1" dirty="0" err="1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get</a:t>
            </a:r>
            <a:r>
              <a:rPr lang="en-US" sz="22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 http://</a:t>
            </a:r>
            <a:r>
              <a:rPr lang="en-US" sz="22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afni.nimh.nih.gov</a:t>
            </a:r>
            <a:r>
              <a:rPr lang="en-US" sz="22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/pub/</a:t>
            </a:r>
            <a:r>
              <a:rPr lang="en-US" sz="22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dist</a:t>
            </a:r>
            <a:r>
              <a:rPr lang="en-US" sz="22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/</a:t>
            </a:r>
            <a:r>
              <a:rPr lang="en-US" sz="2200" b="1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edu</a:t>
            </a:r>
            <a:r>
              <a:rPr lang="en-US" sz="22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/data/AFNI_data6.tgz</a:t>
            </a:r>
            <a:endParaRPr lang="en-US" sz="2200" b="1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r>
              <a:rPr lang="en-US" sz="28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Require R installation</a:t>
            </a:r>
          </a:p>
          <a:p>
            <a:pPr lvl="1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Google R, and then download proper binaries</a:t>
            </a:r>
            <a:endParaRPr lang="en-US" sz="2400" dirty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Install a few R packages: </a:t>
            </a:r>
            <a:r>
              <a:rPr lang="en-US" sz="2400" dirty="0" err="1" smtClean="0">
                <a:latin typeface="Palatino" charset="0"/>
                <a:ea typeface="Dotum" charset="0"/>
                <a:cs typeface="Dotum" charset="0"/>
                <a:sym typeface="Wingdings"/>
              </a:rPr>
              <a:t>install.packages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(‘</a:t>
            </a:r>
            <a:r>
              <a:rPr lang="en-US" sz="2400" dirty="0" err="1" smtClean="0">
                <a:latin typeface="Palatino" charset="0"/>
                <a:ea typeface="Dotum" charset="0"/>
                <a:cs typeface="Dotum" charset="0"/>
                <a:sym typeface="Wingdings"/>
              </a:rPr>
              <a:t>afex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’)</a:t>
            </a:r>
          </a:p>
          <a:p>
            <a:pPr lvl="2">
              <a:lnSpc>
                <a:spcPct val="110000"/>
              </a:lnSpc>
            </a:pPr>
            <a:r>
              <a:rPr lang="en-US" dirty="0" err="1">
                <a:latin typeface="Palatino" charset="0"/>
                <a:ea typeface="Dotum" charset="0"/>
                <a:cs typeface="Dotum" charset="0"/>
                <a:sym typeface="Wingdings"/>
              </a:rPr>
              <a:t>a</a:t>
            </a:r>
            <a:r>
              <a:rPr lang="en-US" dirty="0" err="1" smtClean="0">
                <a:latin typeface="Palatino" charset="0"/>
                <a:ea typeface="Dotum" charset="0"/>
                <a:cs typeface="Dotum" charset="0"/>
                <a:sym typeface="Wingdings"/>
              </a:rPr>
              <a:t>fex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  <a:sym typeface="Wingdings"/>
              </a:rPr>
              <a:t>, </a:t>
            </a:r>
            <a:r>
              <a:rPr lang="en-US" dirty="0" err="1" smtClean="0">
                <a:latin typeface="Palatino" charset="0"/>
                <a:ea typeface="Dotum" charset="0"/>
                <a:cs typeface="Dotum" charset="0"/>
                <a:sym typeface="Wingdings"/>
              </a:rPr>
              <a:t>phia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  <a:sym typeface="Wingdings"/>
              </a:rPr>
              <a:t>, snow, </a:t>
            </a:r>
            <a:r>
              <a:rPr lang="en-US" dirty="0" err="1" smtClean="0">
                <a:latin typeface="Palatino" charset="0"/>
                <a:ea typeface="Dotum" charset="0"/>
                <a:cs typeface="Dotum" charset="0"/>
                <a:sym typeface="Wingdings"/>
              </a:rPr>
              <a:t>nlme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  <a:sym typeface="Wingdings"/>
              </a:rPr>
              <a:t>, lme4, contrast</a:t>
            </a:r>
          </a:p>
          <a:p>
            <a:pPr lvl="1">
              <a:lnSpc>
                <a:spcPct val="110000"/>
              </a:lnSpc>
            </a:pP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Install 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via a command line: </a:t>
            </a:r>
            <a:r>
              <a:rPr lang="en-US" sz="2400" b="1" dirty="0" err="1">
                <a:solidFill>
                  <a:srgbClr val="0000FF"/>
                </a:solidFill>
              </a:rPr>
              <a:t>rPkgsInstall</a:t>
            </a:r>
            <a:r>
              <a:rPr lang="en-US" sz="2400" b="1" dirty="0">
                <a:solidFill>
                  <a:srgbClr val="0000FF"/>
                </a:solidFill>
              </a:rPr>
              <a:t> -</a:t>
            </a:r>
            <a:r>
              <a:rPr lang="en-US" sz="2400" b="1" dirty="0" err="1">
                <a:solidFill>
                  <a:srgbClr val="0000FF"/>
                </a:solidFill>
              </a:rPr>
              <a:t>pkgs</a:t>
            </a:r>
            <a:r>
              <a:rPr lang="en-US" sz="2400" b="1" dirty="0">
                <a:solidFill>
                  <a:srgbClr val="0000FF"/>
                </a:solidFill>
              </a:rPr>
              <a:t> ALL</a:t>
            </a:r>
            <a:endParaRPr lang="en-US" sz="2400" b="1" dirty="0">
              <a:solidFill>
                <a:srgbClr val="0000FF"/>
              </a:solidFill>
              <a:latin typeface="Palatino" charset="0"/>
              <a:ea typeface="Dotum" charset="0"/>
              <a:cs typeface="Dotum" charset="0"/>
              <a:sym typeface="Wingdings"/>
            </a:endParaRPr>
          </a:p>
          <a:p>
            <a:pPr lvl="1">
              <a:lnSpc>
                <a:spcPct val="110000"/>
              </a:lnSpc>
            </a:pP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Install via a command line: </a:t>
            </a:r>
            <a:r>
              <a:rPr lang="en-US" sz="2400" b="1" dirty="0" err="1">
                <a:solidFill>
                  <a:srgbClr val="0000FF"/>
                </a:solidFill>
              </a:rPr>
              <a:t>rPkgsInstall</a:t>
            </a:r>
            <a:r>
              <a:rPr lang="en-US" sz="2400" b="1" dirty="0">
                <a:solidFill>
                  <a:srgbClr val="0000FF"/>
                </a:solidFill>
              </a:rPr>
              <a:t> -</a:t>
            </a:r>
            <a:r>
              <a:rPr lang="en-US" sz="2400" b="1" dirty="0" err="1">
                <a:solidFill>
                  <a:srgbClr val="0000FF"/>
                </a:solidFill>
              </a:rPr>
              <a:t>pkgs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smtClean="0">
                <a:solidFill>
                  <a:srgbClr val="0000FF"/>
                </a:solidFill>
              </a:rPr>
              <a:t>ALL -check</a:t>
            </a:r>
            <a:endParaRPr lang="en-US" sz="2400" b="1" dirty="0">
              <a:solidFill>
                <a:srgbClr val="0000FF"/>
              </a:solidFill>
              <a:latin typeface="Palatino" charset="0"/>
              <a:ea typeface="Dotum" charset="0"/>
              <a:cs typeface="Dotum" charset="0"/>
              <a:sym typeface="Wingdings"/>
            </a:endParaRPr>
          </a:p>
          <a:p>
            <a:pPr marL="914400" lvl="2" indent="0">
              <a:lnSpc>
                <a:spcPct val="110000"/>
              </a:lnSpc>
              <a:buNone/>
            </a:pPr>
            <a:endParaRPr lang="en-US" sz="1800" dirty="0" smtClean="0">
              <a:latin typeface="Palatino" charset="0"/>
              <a:ea typeface="Dotum" charset="0"/>
              <a:cs typeface="Dotum" charset="0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25453955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</a:t>
            </a:r>
            <a:r>
              <a:rPr lang="en-US" b="1" u="sng" dirty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6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two groups </a:t>
            </a: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with 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multiple basis functions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15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subjects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One effect of interest modeled with </a:t>
            </a: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8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basis (TENT) functions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Any overall response at a voxel (brain region)?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Model 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No intercept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Test of interest: 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Residuals </a:t>
            </a:r>
            <a:r>
              <a:rPr lang="en-US" i="1" dirty="0" err="1" smtClean="0">
                <a:latin typeface="Lucida Grande"/>
                <a:ea typeface="Lucida Grande"/>
                <a:cs typeface="Lucida Grande"/>
              </a:rPr>
              <a:t>ε</a:t>
            </a:r>
            <a:r>
              <a:rPr lang="en-US" i="1" baseline="-25000" dirty="0" err="1" smtClean="0">
                <a:latin typeface="Palatino" charset="0"/>
                <a:ea typeface="Dotum" charset="0"/>
                <a:cs typeface="Dotum" charset="0"/>
              </a:rPr>
              <a:t>ij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are most likely serially correlated</a:t>
            </a: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</a:t>
            </a: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program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 3dANOVA3 –type 5, 3dMVM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04854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Case </a:t>
            </a:r>
            <a:r>
              <a:rPr lang="en-US" b="1" u="sng" dirty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7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: ANCOVA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Data information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subject-grouping variables 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Group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(2 levels): control () and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ssd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()</a:t>
            </a:r>
          </a:p>
          <a:p>
            <a:pPr lvl="2">
              <a:lnSpc>
                <a:spcPct val="110000"/>
              </a:lnSpc>
              <a:buFont typeface="Courier New"/>
              <a:buChar char="o"/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Gender (2 levels): males () and females ()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within-subject variable: Condition (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4 levels: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visWord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,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visPSW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,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visCStr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,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audWord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, </a:t>
            </a:r>
            <a:r>
              <a:rPr lang="en-US" sz="2200" dirty="0" err="1">
                <a:latin typeface="Palatino" charset="0"/>
                <a:ea typeface="Dotum" charset="0"/>
                <a:cs typeface="Dotum" charset="0"/>
              </a:rPr>
              <a:t>audPSW</a:t>
            </a:r>
            <a:r>
              <a:rPr lang="en-US" sz="2200" dirty="0">
                <a:latin typeface="Palatino" charset="0"/>
                <a:ea typeface="Dotum" charset="0"/>
                <a:cs typeface="Dotum" charset="0"/>
              </a:rPr>
              <a:t>)  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1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quantitative (between-subjects) variable: Age (mean age not significantly different across groups</a:t>
            </a: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)</a:t>
            </a:r>
            <a:endParaRPr lang="en-US" sz="20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Tests of interest?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Main effects, interactions, various contrasts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Model </a:t>
            </a:r>
          </a:p>
          <a:p>
            <a:pPr lvl="0">
              <a:lnSpc>
                <a:spcPct val="110000"/>
              </a:lnSpc>
            </a:pP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What </a:t>
            </a:r>
            <a:r>
              <a:rPr lang="en-US" sz="2400" dirty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program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? </a:t>
            </a:r>
            <a:r>
              <a:rPr lang="en-US" sz="2400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3dMVM</a:t>
            </a:r>
            <a:r>
              <a:rPr lang="en-US" sz="2400" dirty="0" smtClean="0">
                <a:solidFill>
                  <a:prstClr val="black"/>
                </a:solidFill>
                <a:latin typeface="Palatino" charset="0"/>
                <a:ea typeface="Dotum" charset="0"/>
                <a:cs typeface="Dotum" charset="0"/>
              </a:rPr>
              <a:t>, 3dLME</a:t>
            </a:r>
            <a:endParaRPr lang="en-US" sz="1200" dirty="0" smtClean="0">
              <a:latin typeface="Palatino" charset="0"/>
              <a:ea typeface="Dotum" charset="0"/>
              <a:cs typeface="Dotum" charset="0"/>
            </a:endParaRPr>
          </a:p>
          <a:p>
            <a:pPr lvl="0">
              <a:lnSpc>
                <a:spcPct val="110000"/>
              </a:lnSpc>
            </a:pPr>
            <a:endParaRPr lang="en-US" sz="2400" dirty="0" smtClean="0">
              <a:solidFill>
                <a:prstClr val="black"/>
              </a:solidFill>
              <a:latin typeface="Palatino" charset="0"/>
              <a:ea typeface="Dotum" charset="0"/>
              <a:cs typeface="Dotum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23486" y="4966286"/>
            <a:ext cx="5529673" cy="4156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96791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7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Overview: learning by 11 examples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BOLD responses estimated with one basis function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</a:t>
            </a:r>
            <a:endParaRPr lang="en-US" sz="2200" dirty="0" smtClean="0">
              <a:solidFill>
                <a:schemeClr val="accent5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2 conditions</a:t>
            </a:r>
            <a:endParaRPr lang="en-US" sz="2200" dirty="0" smtClean="0">
              <a:solidFill>
                <a:schemeClr val="accent5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2 conditions with missing data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 + 2 genders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 + 2 conditions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 + 2 genders + 1 numeric variable (between-subjects)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 + 2 conditions + 1 numeric variable (between-subjects)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3 groups + 2 conditions + 2 numeric variables (1 within-subject and 1 between-subjects)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BOLD responses estimated with multiple basis functions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1 group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2 groups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2 groups + 2 conditions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endParaRPr lang="en-US" sz="2400" dirty="0"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251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91440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Pre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view: </a:t>
            </a: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choosing programs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en-US" sz="2400" dirty="0">
                <a:latin typeface="Palatino" charset="0"/>
                <a:ea typeface="Dotum" charset="0"/>
                <a:cs typeface="Dotum" charset="0"/>
              </a:rPr>
              <a:t>P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rogram list</a:t>
            </a:r>
          </a:p>
          <a:p>
            <a:pPr lvl="1" eaLnBrk="1" hangingPunct="1"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3dttest++, 3dMEMA, 3dANOVAx, 3dMVM, 3dLME</a:t>
            </a:r>
          </a:p>
          <a:p>
            <a:pPr lvl="1" eaLnBrk="1" hangingPunct="1">
              <a:spcBef>
                <a:spcPts val="500"/>
              </a:spcBef>
            </a:pPr>
            <a:r>
              <a:rPr lang="en-US" sz="2400" dirty="0" smtClean="0">
                <a:solidFill>
                  <a:srgbClr val="9BBB59"/>
                </a:solidFill>
                <a:latin typeface="Palatino" charset="0"/>
                <a:ea typeface="Dotum" charset="0"/>
                <a:cs typeface="Dotum" charset="0"/>
              </a:rPr>
              <a:t>3ttest, 3dRegAna, </a:t>
            </a:r>
            <a:r>
              <a:rPr lang="en-US" sz="2400" dirty="0" err="1" smtClean="0">
                <a:solidFill>
                  <a:srgbClr val="9BBB59"/>
                </a:solidFill>
                <a:latin typeface="Palatino" charset="0"/>
                <a:ea typeface="Dotum" charset="0"/>
                <a:cs typeface="Dotum" charset="0"/>
              </a:rPr>
              <a:t>GroupAna</a:t>
            </a:r>
            <a:r>
              <a:rPr lang="en-US" sz="2400" dirty="0" smtClean="0">
                <a:solidFill>
                  <a:srgbClr val="9BBB59"/>
                </a:solidFill>
                <a:latin typeface="Palatino" charset="0"/>
                <a:ea typeface="Dotum" charset="0"/>
                <a:cs typeface="Dotum" charset="0"/>
              </a:rPr>
              <a:t> 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almost completely 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retired</a:t>
            </a:r>
          </a:p>
          <a:p>
            <a:pPr lvl="1" eaLnBrk="1" hangingPunct="1"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Voxel-wise approach </a:t>
            </a:r>
          </a:p>
          <a:p>
            <a:pPr lvl="1" eaLnBrk="1" hangingPunct="1"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ROI analysis </a:t>
            </a:r>
            <a:r>
              <a:rPr lang="en-US" sz="2400" b="1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not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 discussed: R, </a:t>
            </a:r>
            <a:r>
              <a:rPr lang="en-US" sz="2400" dirty="0" err="1" smtClean="0">
                <a:latin typeface="Palatino" charset="0"/>
                <a:ea typeface="Dotum" charset="0"/>
                <a:cs typeface="Dotum" charset="0"/>
              </a:rPr>
              <a:t>Matlab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, Excel, SAS, SPSS</a:t>
            </a:r>
          </a:p>
          <a:p>
            <a:pPr lvl="1" eaLnBrk="1" hangingPunct="1">
              <a:spcBef>
                <a:spcPts val="500"/>
              </a:spcBef>
            </a:pPr>
            <a:r>
              <a:rPr lang="en-US" dirty="0" err="1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</a:rPr>
              <a:t>uber_ttest.py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</a:rPr>
              <a:t>: for 3ttest++ and 3dMEMA only</a:t>
            </a:r>
          </a:p>
          <a:p>
            <a:pPr lvl="1" eaLnBrk="1" hangingPunct="1">
              <a:spcBef>
                <a:spcPts val="500"/>
              </a:spcBef>
            </a:pPr>
            <a:r>
              <a:rPr lang="en-US" dirty="0" smtClean="0">
                <a:latin typeface="Palatino" charset="0"/>
                <a:ea typeface="Dotum" charset="0"/>
                <a:cs typeface="Dotum" charset="0"/>
              </a:rPr>
              <a:t>Other programs: scripting (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too hard?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 </a:t>
            </a:r>
            <a:r>
              <a:rPr lang="en-US" sz="2400" b="1" i="1" dirty="0" smtClean="0">
                <a:latin typeface="Palatino" charset="0"/>
                <a:ea typeface="Dotum" charset="0"/>
                <a:cs typeface="Dotum" charset="0"/>
                <a:sym typeface="Wingdings"/>
              </a:rPr>
              <a:t>Rick Reynolds</a:t>
            </a:r>
            <a:r>
              <a:rPr lang="en-US" sz="2400" b="1" i="1" dirty="0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!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) </a:t>
            </a:r>
            <a:r>
              <a:rPr lang="en-US" sz="2400" dirty="0" err="1" smtClean="0">
                <a:solidFill>
                  <a:srgbClr val="FF0000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gen_group_command.py</a:t>
            </a:r>
            <a:endParaRPr lang="en-US" sz="2400" dirty="0" smtClean="0">
              <a:solidFill>
                <a:srgbClr val="FF0000"/>
              </a:solidFill>
              <a:latin typeface="Palatino" charset="0"/>
              <a:ea typeface="Dotum" charset="0"/>
              <a:cs typeface="Dotum" charset="0"/>
              <a:sym typeface="Wingdings"/>
            </a:endParaRPr>
          </a:p>
          <a:p>
            <a:pPr lvl="1">
              <a:spcBef>
                <a:spcPts val="500"/>
              </a:spcBef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  <a:sym typeface="Wingdings"/>
              </a:rPr>
              <a:t>Typical </a:t>
            </a:r>
            <a:r>
              <a:rPr lang="en-US" sz="2400" dirty="0">
                <a:latin typeface="Palatino" charset="0"/>
                <a:ea typeface="Dotum" charset="0"/>
                <a:cs typeface="Dotum" charset="0"/>
                <a:sym typeface="Wingdings"/>
              </a:rPr>
              <a:t>mistakes</a:t>
            </a:r>
          </a:p>
          <a:p>
            <a:pPr lvl="2">
              <a:spcBef>
                <a:spcPts val="500"/>
              </a:spcBef>
              <a:buFont typeface="Courier New"/>
              <a:buChar char="o"/>
            </a:pPr>
            <a:r>
              <a:rPr lang="en-US" dirty="0">
                <a:latin typeface="Palatino" charset="0"/>
                <a:ea typeface="Dotum" charset="0"/>
                <a:cs typeface="Dotum" charset="0"/>
                <a:sym typeface="Wingdings"/>
              </a:rPr>
              <a:t>Extra spaces after the continuation character </a:t>
            </a:r>
            <a:r>
              <a:rPr lang="en-US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BACKSLASHES</a:t>
            </a:r>
            <a:r>
              <a:rPr lang="en-US" dirty="0">
                <a:latin typeface="Palatino" charset="0"/>
                <a:ea typeface="Dotum" charset="0"/>
                <a:cs typeface="Dotum" charset="0"/>
                <a:sym typeface="Wingdings"/>
              </a:rPr>
              <a:t> (\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  <a:sym typeface="Wingdings"/>
              </a:rPr>
              <a:t>)</a:t>
            </a:r>
          </a:p>
          <a:p>
            <a:pPr lvl="3">
              <a:spcBef>
                <a:spcPts val="500"/>
              </a:spcBef>
              <a:buClr>
                <a:schemeClr val="tx1"/>
              </a:buClr>
              <a:buFont typeface="Courier New"/>
              <a:buChar char="o"/>
            </a:pPr>
            <a:r>
              <a:rPr lang="en-US" sz="2400" b="1" dirty="0" err="1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file_tool</a:t>
            </a:r>
            <a:r>
              <a:rPr lang="en-US" sz="24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 –test –</a:t>
            </a:r>
            <a:r>
              <a:rPr lang="en-US" sz="2400" b="1" dirty="0" err="1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infile</a:t>
            </a:r>
            <a:r>
              <a:rPr lang="en-US" sz="24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  <a:sym typeface="Wingdings"/>
              </a:rPr>
              <a:t> … </a:t>
            </a:r>
            <a:endParaRPr lang="en-US" sz="2400" b="1" dirty="0">
              <a:solidFill>
                <a:srgbClr val="0000FF"/>
              </a:solidFill>
              <a:latin typeface="Palatino" charset="0"/>
              <a:ea typeface="Dotum" charset="0"/>
              <a:cs typeface="Dotum" charset="0"/>
              <a:sym typeface="Wingdings"/>
            </a:endParaRPr>
          </a:p>
          <a:p>
            <a:pPr lvl="2">
              <a:spcBef>
                <a:spcPts val="500"/>
              </a:spcBef>
              <a:buFont typeface="Courier New"/>
              <a:buChar char="o"/>
            </a:pPr>
            <a:r>
              <a:rPr lang="en-US" dirty="0">
                <a:latin typeface="Palatino" charset="0"/>
                <a:ea typeface="Dotum" charset="0"/>
                <a:cs typeface="Dotum" charset="0"/>
                <a:sym typeface="Wingdings"/>
              </a:rPr>
              <a:t>Typos</a:t>
            </a:r>
          </a:p>
          <a:p>
            <a:pPr lvl="2">
              <a:spcBef>
                <a:spcPts val="500"/>
              </a:spcBef>
              <a:buFont typeface="Courier New"/>
              <a:buChar char="o"/>
            </a:pPr>
            <a:r>
              <a:rPr lang="en-US" dirty="0">
                <a:latin typeface="Palatino" charset="0"/>
                <a:ea typeface="Dotum" charset="0"/>
                <a:cs typeface="Dotum" charset="0"/>
                <a:sym typeface="Wingdings"/>
              </a:rPr>
              <a:t>Model </a:t>
            </a:r>
            <a:r>
              <a:rPr lang="en-US" dirty="0" smtClean="0">
                <a:latin typeface="Palatino" charset="0"/>
                <a:ea typeface="Dotum" charset="0"/>
                <a:cs typeface="Dotum" charset="0"/>
                <a:sym typeface="Wingdings"/>
              </a:rPr>
              <a:t>specifications, misuses of options, …</a:t>
            </a:r>
            <a:endParaRPr lang="en-US" dirty="0">
              <a:latin typeface="Palatino" charset="0"/>
              <a:ea typeface="Dotum" charset="0"/>
              <a:cs typeface="Dotum" charset="0"/>
              <a:sym typeface="Wingdings"/>
            </a:endParaRPr>
          </a:p>
          <a:p>
            <a:pPr lvl="1" eaLnBrk="1" hangingPunct="1">
              <a:lnSpc>
                <a:spcPct val="110000"/>
              </a:lnSpc>
            </a:pPr>
            <a:endParaRPr lang="en-US" sz="2200" dirty="0" smtClean="0">
              <a:latin typeface="Palatino" charset="0"/>
              <a:ea typeface="Dotum" charset="0"/>
              <a:cs typeface="Dotum" charset="0"/>
              <a:sym typeface="Wingdings"/>
            </a:endParaRPr>
          </a:p>
        </p:txBody>
      </p:sp>
    </p:spTree>
    <p:extLst>
      <p:ext uri="{BB962C8B-B14F-4D97-AF65-F5344CB8AC3E}">
        <p14:creationId xmlns:p14="http://schemas.microsoft.com/office/powerpoint/2010/main" val="35501965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110000"/>
              </a:lnSpc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Pre</a:t>
            </a:r>
            <a:r>
              <a:rPr lang="en-US" sz="3200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view: </a:t>
            </a: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choosing programs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marL="342900" lvl="1" indent="-342900">
              <a:lnSpc>
                <a:spcPct val="110000"/>
              </a:lnSpc>
              <a:buFont typeface="Arial"/>
              <a:buChar char="•"/>
            </a:pPr>
            <a:r>
              <a:rPr lang="en-US" sz="2400" dirty="0">
                <a:latin typeface="Palatino" charset="0"/>
                <a:ea typeface="Dotum" charset="0"/>
                <a:cs typeface="Dotum" charset="0"/>
              </a:rPr>
              <a:t>Data 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layout should </a:t>
            </a:r>
            <a:r>
              <a:rPr lang="en-US" sz="2400" dirty="0">
                <a:latin typeface="Palatino" charset="0"/>
                <a:ea typeface="Dotum" charset="0"/>
                <a:cs typeface="Dotum" charset="0"/>
              </a:rPr>
              <a:t>not always be the only 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focus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Experiment design: number of explanatory variables (factors and quantitative variables), levels of a categorical variable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Balance: equal number of subjects across groups?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Missing data: throw out those subjects, or keep the partial data?</a:t>
            </a:r>
          </a:p>
          <a:p>
            <a:pPr lvl="1">
              <a:lnSpc>
                <a:spcPct val="110000"/>
              </a:lnSpc>
            </a:pPr>
            <a:r>
              <a:rPr lang="en-US" sz="2000" dirty="0">
                <a:latin typeface="Palatino" charset="0"/>
                <a:ea typeface="Dotum" charset="0"/>
                <a:cs typeface="Dotum" charset="0"/>
              </a:rPr>
              <a:t>List all the tests you would like to get out of the group analysis</a:t>
            </a: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If computation cost is of concern</a:t>
            </a: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Super fast programs: 3dttest++, 3dANOVAx, </a:t>
            </a:r>
            <a:r>
              <a:rPr lang="en-US" sz="2000" dirty="0" smtClean="0">
                <a:solidFill>
                  <a:schemeClr val="accent3"/>
                </a:solidFill>
                <a:latin typeface="Palatino" charset="0"/>
                <a:ea typeface="Dotum" charset="0"/>
                <a:cs typeface="Dotum" charset="0"/>
              </a:rPr>
              <a:t>3dttest, 3dRegAna</a:t>
            </a:r>
            <a:endParaRPr lang="en-US" sz="2000" dirty="0">
              <a:solidFill>
                <a:schemeClr val="accent3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000" dirty="0" smtClean="0">
                <a:latin typeface="Palatino" charset="0"/>
                <a:ea typeface="Dotum" charset="0"/>
                <a:cs typeface="Dotum" charset="0"/>
              </a:rPr>
              <a:t>Super slow programs: 3dMEMA, 3dMVM, 3dLME, </a:t>
            </a:r>
            <a:r>
              <a:rPr lang="en-US" sz="2000" dirty="0" err="1" smtClean="0">
                <a:solidFill>
                  <a:schemeClr val="accent3"/>
                </a:solidFill>
                <a:latin typeface="Palatino" charset="0"/>
                <a:ea typeface="Dotum" charset="0"/>
                <a:cs typeface="Dotum" charset="0"/>
              </a:rPr>
              <a:t>GroupAna</a:t>
            </a:r>
            <a:endParaRPr lang="en-US" sz="2000" dirty="0" smtClean="0">
              <a:solidFill>
                <a:schemeClr val="accent3"/>
              </a:solidFill>
              <a:latin typeface="Palatino" charset="0"/>
              <a:ea typeface="Dotum" charset="0"/>
              <a:cs typeface="Dotum" charset="0"/>
            </a:endParaRPr>
          </a:p>
          <a:p>
            <a:pPr>
              <a:lnSpc>
                <a:spcPct val="110000"/>
              </a:lnSpc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Special features of 3dMEMA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Weights subjects based on reliability of </a:t>
            </a:r>
            <a:r>
              <a:rPr lang="en-US" sz="2400" b="1" i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β</a:t>
            </a:r>
            <a:endParaRPr lang="en-US" sz="2200" b="1" i="1" dirty="0" smtClean="0">
              <a:solidFill>
                <a:srgbClr val="0000FF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Models and identifies outliers at voxel level</a:t>
            </a:r>
            <a:endParaRPr lang="en-US" sz="2200" dirty="0" smtClean="0">
              <a:solidFill>
                <a:schemeClr val="accent5"/>
              </a:solidFill>
              <a:latin typeface="Palatino" charset="0"/>
              <a:ea typeface="Dotum" charset="0"/>
              <a:cs typeface="Dotum" charset="0"/>
            </a:endParaRP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Handles missing data at voxel level (</a:t>
            </a:r>
            <a:r>
              <a:rPr lang="en-US" sz="2200" i="1" dirty="0" smtClean="0">
                <a:latin typeface="Palatino" charset="0"/>
                <a:ea typeface="Dotum" charset="0"/>
                <a:cs typeface="Dotum" charset="0"/>
              </a:rPr>
              <a:t>e.g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. </a:t>
            </a:r>
            <a:r>
              <a:rPr lang="en-US" sz="2200" dirty="0" err="1" smtClean="0">
                <a:latin typeface="Palatino" charset="0"/>
                <a:ea typeface="Dotum" charset="0"/>
                <a:cs typeface="Dotum" charset="0"/>
              </a:rPr>
              <a:t>ECoG</a:t>
            </a: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 data)</a:t>
            </a:r>
          </a:p>
          <a:p>
            <a:pPr lvl="1">
              <a:lnSpc>
                <a:spcPct val="110000"/>
              </a:lnSpc>
            </a:pPr>
            <a:r>
              <a:rPr lang="en-US" sz="22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Cross-subjects variability measures (</a:t>
            </a:r>
            <a:r>
              <a:rPr lang="en-US" sz="2200" b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τ</a:t>
            </a:r>
            <a:r>
              <a:rPr lang="en-US" sz="2200" b="1" baseline="300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2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 , H, </a:t>
            </a:r>
            <a:r>
              <a:rPr lang="en-US" sz="2200" i="1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I</a:t>
            </a:r>
            <a:r>
              <a:rPr lang="en-US" sz="2200" baseline="300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2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, ICC) and group comparisons in </a:t>
            </a:r>
            <a:r>
              <a:rPr lang="en-US" sz="2200" b="1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τ</a:t>
            </a:r>
            <a:r>
              <a:rPr lang="en-US" sz="2200" b="1" baseline="30000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2</a:t>
            </a:r>
            <a:r>
              <a:rPr lang="en-US" sz="2200" dirty="0" smtClean="0">
                <a:solidFill>
                  <a:srgbClr val="000000"/>
                </a:solidFill>
                <a:latin typeface="Palatino" charset="0"/>
                <a:ea typeface="Dotum" charset="0"/>
                <a:cs typeface="Dotum" charset="0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endParaRPr lang="en-US" sz="2400" dirty="0"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0515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0"/>
            <a:ext cx="8991600" cy="6781800"/>
          </a:xfrm>
        </p:spPr>
        <p:txBody>
          <a:bodyPr>
            <a:normAutofit/>
          </a:bodyPr>
          <a:lstStyle/>
          <a:p>
            <a:pPr marL="0" indent="0" eaLnBrk="1" hangingPunct="1">
              <a:lnSpc>
                <a:spcPct val="110000"/>
              </a:lnSpc>
              <a:buClr>
                <a:schemeClr val="tx1"/>
              </a:buClr>
              <a:buNone/>
            </a:pP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Model specifications in 3dMVM &amp; </a:t>
            </a:r>
            <a:r>
              <a:rPr lang="en-US" b="1" u="sng" dirty="0" smtClean="0">
                <a:solidFill>
                  <a:srgbClr val="1402FF"/>
                </a:solidFill>
                <a:latin typeface="Palatino" charset="0"/>
                <a:ea typeface="Dotum" charset="0"/>
                <a:cs typeface="Dotum" charset="0"/>
              </a:rPr>
              <a:t>3dLME (R)</a:t>
            </a:r>
            <a:endParaRPr lang="en-US" sz="3200" dirty="0">
              <a:latin typeface="Palatino" charset="0"/>
              <a:ea typeface="Dotum" charset="0"/>
              <a:cs typeface="Dotum" charset="0"/>
            </a:endParaRPr>
          </a:p>
          <a:p>
            <a:pPr marL="342900" lvl="1" indent="-342900">
              <a:lnSpc>
                <a:spcPct val="110000"/>
              </a:lnSpc>
              <a:buClr>
                <a:schemeClr val="tx1"/>
              </a:buClr>
              <a:buFont typeface="Arial"/>
              <a:buChar char="•"/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Fixed-effects formula: R convention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A*B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 = A + B + A:B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A+B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: presuming no interaction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A:B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: usually does not make sense</a:t>
            </a:r>
            <a:endParaRPr lang="en-US" sz="2400" dirty="0">
              <a:latin typeface="Palatino" charset="0"/>
              <a:ea typeface="Dotum" charset="0"/>
              <a:cs typeface="Dotum" charset="0"/>
            </a:endParaRPr>
          </a:p>
          <a:p>
            <a:pPr eaLnBrk="1" hangingPunct="1">
              <a:lnSpc>
                <a:spcPct val="110000"/>
              </a:lnSpc>
              <a:buClr>
                <a:schemeClr val="tx1"/>
              </a:buClr>
            </a:pP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Random-effect formula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~1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: random intercept (each subject deviates to some extent from the group average)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~x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: random slope for quantitative variable </a:t>
            </a:r>
            <a:r>
              <a:rPr lang="en-US" sz="2400" b="1" dirty="0" smtClean="0">
                <a:latin typeface="Palatino" charset="0"/>
                <a:ea typeface="Dotum" charset="0"/>
                <a:cs typeface="Dotum" charset="0"/>
              </a:rPr>
              <a:t>x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 (the x effect for each subject deviates some amount from the group average)</a:t>
            </a:r>
          </a:p>
          <a:p>
            <a:pPr lvl="1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400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~</a:t>
            </a:r>
            <a:r>
              <a:rPr lang="en-US" sz="2400" dirty="0" err="1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pdCompSymm</a:t>
            </a:r>
            <a:r>
              <a:rPr lang="en-US" sz="2400" dirty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(~0+A</a:t>
            </a:r>
            <a:r>
              <a:rPr lang="en-US" sz="2400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)</a:t>
            </a:r>
            <a:r>
              <a:rPr lang="en-US" sz="2400" dirty="0" smtClean="0">
                <a:latin typeface="Palatino" charset="0"/>
                <a:ea typeface="Dotum" charset="0"/>
                <a:cs typeface="Dotum" charset="0"/>
              </a:rPr>
              <a:t>: presuming compound symmetry for the levels of factor (categorical variable) A</a:t>
            </a:r>
          </a:p>
          <a:p>
            <a:pPr lvl="2">
              <a:lnSpc>
                <a:spcPct val="110000"/>
              </a:lnSpc>
              <a:buClr>
                <a:schemeClr val="tx1"/>
              </a:buClr>
              <a:buFont typeface="Courier New"/>
              <a:buChar char="o"/>
            </a:pPr>
            <a:r>
              <a:rPr lang="en-US" sz="2200" dirty="0" smtClean="0">
                <a:latin typeface="Palatino" charset="0"/>
                <a:ea typeface="Dotum" charset="0"/>
                <a:cs typeface="Dotum" charset="0"/>
              </a:rPr>
              <a:t>Slightly more general than assuming statistical independence</a:t>
            </a:r>
            <a:endParaRPr lang="en-US" sz="2200" dirty="0">
              <a:latin typeface="Palatino" charset="0"/>
              <a:ea typeface="Dotum" charset="0"/>
              <a:cs typeface="Dotum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339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50240"/>
            <a:ext cx="9144000" cy="6207760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Starting with HRF estimated via 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fixed-shape method </a:t>
            </a: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(FSM)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One </a:t>
            </a:r>
            <a:r>
              <a:rPr lang="en-US" sz="2400" b="1" i="1" dirty="0" smtClean="0">
                <a:solidFill>
                  <a:srgbClr val="0000FF"/>
                </a:solidFill>
                <a:latin typeface="Palatino" charset="0"/>
                <a:ea typeface="Dotum" charset="0"/>
                <a:cs typeface="Dotum" charset="0"/>
              </a:rPr>
              <a:t>β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 per condition per subject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It could be significantly underpowered</a:t>
            </a:r>
            <a:r>
              <a:rPr lang="en-US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  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Two perspectives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Data structure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Ultimate goal: list </a:t>
            </a:r>
            <a:r>
              <a:rPr lang="en-US" sz="2400" b="1" kern="0" dirty="0" smtClean="0">
                <a:solidFill>
                  <a:srgbClr val="FF0000"/>
                </a:solidFill>
                <a:ea typeface="Dotum" charset="0"/>
                <a:cs typeface="Trebuchet MS"/>
              </a:rPr>
              <a:t>all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 the tests you want to perform</a:t>
            </a: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Arial"/>
              <a:buChar char="•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Possible to avoid a big model </a:t>
            </a: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Arial"/>
              <a:buChar char="•"/>
              <a:defRPr/>
            </a:pP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U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se a piecemeal approach with 3dttest++ or 3dMEMA</a:t>
            </a:r>
          </a:p>
          <a:p>
            <a:pPr marL="34290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Most analyses can be done with 3dMVM and 3dLME</a:t>
            </a:r>
            <a:endParaRPr lang="en-US" sz="2400" kern="0" dirty="0" smtClean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Computationally inefficient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Last resort: not recommended if alternatives available</a:t>
            </a: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Wingdings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0" y="0"/>
            <a:ext cx="9144000" cy="65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Clr>
                <a:srgbClr val="F14124">
                  <a:lumMod val="75000"/>
                </a:srgbClr>
              </a:buClr>
            </a:pP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Road Map: Choosing a program?</a:t>
            </a:r>
            <a:endParaRPr lang="en-US" sz="3200" dirty="0">
              <a:solidFill>
                <a:srgbClr val="212745"/>
              </a:solidFill>
              <a:latin typeface="Garamond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9679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50240"/>
            <a:ext cx="9144000" cy="6207760"/>
          </a:xfrm>
        </p:spPr>
        <p:txBody>
          <a:bodyPr>
            <a:normAutofit/>
          </a:bodyPr>
          <a:lstStyle/>
          <a:p>
            <a:pPr marL="34290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FF"/>
                </a:solidFill>
                <a:ea typeface="Dotum" charset="0"/>
                <a:cs typeface="Trebuchet MS"/>
              </a:rPr>
              <a:t>3dttest++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 and </a:t>
            </a:r>
            <a:r>
              <a:rPr lang="en-US" sz="2400" kern="0" dirty="0" smtClean="0">
                <a:solidFill>
                  <a:srgbClr val="0000FF"/>
                </a:solidFill>
                <a:ea typeface="Dotum" charset="0"/>
                <a:cs typeface="Trebuchet MS"/>
              </a:rPr>
              <a:t>3dMEMA</a:t>
            </a:r>
            <a:endParaRPr lang="en-US" sz="2400" kern="0" dirty="0">
              <a:solidFill>
                <a:schemeClr val="tx1"/>
              </a:solidFill>
              <a:ea typeface="Dotum" charset="0"/>
              <a:cs typeface="Trebuchet MS"/>
            </a:endParaRPr>
          </a:p>
          <a:p>
            <a:pPr marL="34290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chemeClr val="tx1"/>
                </a:solidFill>
                <a:ea typeface="Dotum" charset="0"/>
                <a:cs typeface="Trebuchet MS"/>
              </a:rPr>
              <a:t>N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ot 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for </a:t>
            </a:r>
            <a:r>
              <a:rPr lang="en-US" sz="2400" i="1" kern="0" dirty="0">
                <a:solidFill>
                  <a:srgbClr val="000000"/>
                </a:solidFill>
                <a:ea typeface="Dotum" charset="0"/>
                <a:cs typeface="Trebuchet MS"/>
              </a:rPr>
              <a:t>F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-tests except for ones with 1 DF for 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numerator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All factors are of two levels, e.g., 2 x 2, or 2 x 2 x 2</a:t>
            </a:r>
            <a:endParaRPr lang="en-US" sz="2200" kern="0" dirty="0">
              <a:solidFill>
                <a:srgbClr val="000000"/>
              </a:solidFill>
              <a:ea typeface="Dotum" charset="0"/>
              <a:cs typeface="Trebuchet MS"/>
            </a:endParaRPr>
          </a:p>
          <a:p>
            <a:pPr marL="34290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Scenarios</a:t>
            </a:r>
            <a:endParaRPr lang="en-US" sz="2400" kern="0" dirty="0" smtClean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One-, two-sample, paired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Multiple regression: one group + one or more quantitative variables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ANCOVA: two groups + </a:t>
            </a: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one or more quantitative 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variables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ANOVA through dummy coding: all factors (between- or within-subject) are of </a:t>
            </a:r>
            <a:r>
              <a:rPr lang="en-US" sz="2200" kern="0" dirty="0" smtClean="0">
                <a:solidFill>
                  <a:srgbClr val="FF0000"/>
                </a:solidFill>
                <a:ea typeface="Dotum" charset="0"/>
                <a:cs typeface="Trebuchet MS"/>
              </a:rPr>
              <a:t>two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 levels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AN(C)OVA: multiple between-subjects factors + </a:t>
            </a: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one or more quantitative </a:t>
            </a: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variables</a:t>
            </a: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Wingdings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0" y="0"/>
            <a:ext cx="9144000" cy="65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Clr>
                <a:srgbClr val="F14124">
                  <a:lumMod val="75000"/>
                </a:srgbClr>
              </a:buClr>
            </a:pP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Road Map: Student’s </a:t>
            </a:r>
            <a:r>
              <a:rPr lang="en-US" sz="3200" i="1" dirty="0" smtClean="0">
                <a:solidFill>
                  <a:srgbClr val="212745"/>
                </a:solidFill>
                <a:latin typeface="Trebuchet MS"/>
              </a:rPr>
              <a:t>t</a:t>
            </a: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-tests</a:t>
            </a:r>
            <a:endParaRPr lang="en-US" sz="3200" dirty="0">
              <a:solidFill>
                <a:srgbClr val="212745"/>
              </a:solidFill>
              <a:latin typeface="Garamond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4005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50240"/>
            <a:ext cx="9144000" cy="6207760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One-way between-subjects ANOVA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Two groups: 3dttest++, 3dMEMA (OK with &gt; 2 groups too)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Two-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way between-subjects ANOVA</a:t>
            </a:r>
            <a:endParaRPr lang="en-US" sz="2400" kern="0" dirty="0" smtClean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3dANOVA2 –type 1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2 x 2 design: 3dttest++, 3dMEMA </a:t>
            </a: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(OK with &gt; 2 groups too</a:t>
            </a:r>
            <a:r>
              <a:rPr lang="en-US" kern="0" dirty="0">
                <a:solidFill>
                  <a:srgbClr val="000000"/>
                </a:solidFill>
                <a:ea typeface="Dotum" charset="0"/>
                <a:cs typeface="Trebuchet MS"/>
              </a:rPr>
              <a:t>)</a:t>
            </a: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Three-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way between-subjects ANOVA</a:t>
            </a:r>
            <a:endParaRPr lang="en-US" sz="2400" kern="0" dirty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3dANOVA3 </a:t>
            </a: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–type 1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>
                <a:solidFill>
                  <a:srgbClr val="000000"/>
                </a:solidFill>
                <a:ea typeface="Dotum" charset="0"/>
                <a:cs typeface="Trebuchet MS"/>
              </a:rPr>
              <a:t>2 x 2 design: 3dttest++, 3dMEMA (OK with &gt; 2 groups too</a:t>
            </a:r>
            <a:r>
              <a:rPr lang="en-US" kern="0" dirty="0">
                <a:solidFill>
                  <a:srgbClr val="000000"/>
                </a:solidFill>
                <a:ea typeface="Dotum" charset="0"/>
                <a:cs typeface="Trebuchet MS"/>
              </a:rPr>
              <a:t>)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i="1" kern="0" dirty="0">
                <a:solidFill>
                  <a:srgbClr val="000000"/>
                </a:solidFill>
                <a:ea typeface="Dotum" charset="0"/>
                <a:cs typeface="Trebuchet MS"/>
              </a:rPr>
              <a:t>N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-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way between-subjects 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ANOVA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3dMVM</a:t>
            </a:r>
            <a:endParaRPr lang="en-US" sz="2200" kern="0" dirty="0">
              <a:solidFill>
                <a:srgbClr val="000000"/>
              </a:solidFill>
              <a:ea typeface="Dotum" charset="0"/>
              <a:cs typeface="Trebuchet MS"/>
            </a:endParaRP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endParaRPr lang="en-US" sz="2400" kern="0" dirty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Wingdings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0" y="0"/>
            <a:ext cx="9144000" cy="65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Clr>
                <a:srgbClr val="F14124">
                  <a:lumMod val="75000"/>
                </a:srgbClr>
              </a:buClr>
            </a:pP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Road Map: Between-subjects ANOVA</a:t>
            </a:r>
            <a:endParaRPr lang="en-US" sz="3200" dirty="0">
              <a:solidFill>
                <a:srgbClr val="212745"/>
              </a:solidFill>
              <a:latin typeface="Garamond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8567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650240"/>
            <a:ext cx="9144000" cy="6207760"/>
          </a:xfrm>
        </p:spPr>
        <p:txBody>
          <a:bodyPr>
            <a:normAutofit/>
          </a:bodyPr>
          <a:lstStyle/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latin typeface="Trebuchet MS"/>
                <a:ea typeface="Dotum" charset="0"/>
                <a:cs typeface="Trebuchet MS"/>
              </a:rPr>
              <a:t>One-way within-subject ANOVA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3dANOVA2 –type 3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Two conditions: 3dttest++, 3dMEMA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Two-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way 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within-subject 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ANOVA</a:t>
            </a:r>
            <a:endParaRPr lang="en-US" sz="2400" kern="0" dirty="0" smtClean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3dANOVA3 –type 4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2 x 2 design: 3dttest++, 3dMEMA</a:t>
            </a: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r>
              <a:rPr lang="en-US" sz="2400" i="1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N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-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way 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within</a:t>
            </a:r>
            <a:r>
              <a:rPr lang="en-US" sz="2400" kern="0" dirty="0">
                <a:solidFill>
                  <a:srgbClr val="000000"/>
                </a:solidFill>
                <a:ea typeface="Dotum" charset="0"/>
                <a:cs typeface="Trebuchet MS"/>
              </a:rPr>
              <a:t>-</a:t>
            </a:r>
            <a:r>
              <a:rPr lang="en-US" sz="24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subject ANOVA</a:t>
            </a:r>
          </a:p>
          <a:p>
            <a:pPr marL="690563" lvl="1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Courier New"/>
              <a:buChar char="o"/>
              <a:defRPr/>
            </a:pPr>
            <a:r>
              <a:rPr lang="en-US" sz="2200" kern="0" dirty="0" smtClean="0">
                <a:solidFill>
                  <a:srgbClr val="000000"/>
                </a:solidFill>
                <a:ea typeface="Dotum" charset="0"/>
                <a:cs typeface="Trebuchet MS"/>
              </a:rPr>
              <a:t>3dMVM</a:t>
            </a:r>
            <a:endParaRPr lang="en-US" sz="2200" kern="0" dirty="0">
              <a:solidFill>
                <a:srgbClr val="000000"/>
              </a:solidFill>
              <a:ea typeface="Dotum" charset="0"/>
              <a:cs typeface="Trebuchet MS"/>
            </a:endParaRPr>
          </a:p>
          <a:p>
            <a:pPr marL="342900" lvl="0" indent="-342900" fontAlgn="base">
              <a:lnSpc>
                <a:spcPct val="110000"/>
              </a:lnSpc>
              <a:spcAft>
                <a:spcPct val="0"/>
              </a:spcAft>
              <a:buClrTx/>
              <a:buSzPct val="100000"/>
              <a:buFont typeface="Wingdings" charset="2"/>
              <a:buChar char="²"/>
              <a:defRPr/>
            </a:pPr>
            <a:endParaRPr lang="en-US" sz="2400" kern="0" dirty="0">
              <a:solidFill>
                <a:srgbClr val="0000FF"/>
              </a:solidFill>
              <a:ea typeface="Dotum" charset="0"/>
              <a:cs typeface="Trebuchet MS"/>
            </a:endParaRPr>
          </a:p>
          <a:p>
            <a:pPr marL="1147763" lvl="2" indent="-342900" algn="l" fontAlgn="base">
              <a:lnSpc>
                <a:spcPct val="110000"/>
              </a:lnSpc>
              <a:spcAft>
                <a:spcPct val="0"/>
              </a:spcAft>
              <a:buClrTx/>
              <a:buSzPct val="70000"/>
              <a:buFont typeface="Wingdings" charset="2"/>
              <a:buChar char="§"/>
              <a:defRPr/>
            </a:pPr>
            <a:endParaRPr lang="en-US" kern="0" dirty="0" smtClean="0">
              <a:solidFill>
                <a:srgbClr val="000000"/>
              </a:solidFill>
              <a:ea typeface="Dotum" charset="0"/>
              <a:cs typeface="Trebuchet MS"/>
            </a:endParaRPr>
          </a:p>
        </p:txBody>
      </p:sp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0" y="0"/>
            <a:ext cx="9144000" cy="6502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buClr>
                <a:srgbClr val="F14124">
                  <a:lumMod val="75000"/>
                </a:srgbClr>
              </a:buClr>
            </a:pPr>
            <a:r>
              <a:rPr lang="en-US" sz="3200" dirty="0" smtClean="0">
                <a:solidFill>
                  <a:srgbClr val="212745"/>
                </a:solidFill>
                <a:latin typeface="Trebuchet MS"/>
              </a:rPr>
              <a:t>Road Map: Within-subject ANOVA</a:t>
            </a:r>
            <a:endParaRPr lang="en-US" sz="3200" dirty="0">
              <a:solidFill>
                <a:srgbClr val="212745"/>
              </a:solidFill>
              <a:latin typeface="Garamond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762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26152</TotalTime>
  <Words>1977</Words>
  <Application>Microsoft Macintosh PowerPoint</Application>
  <PresentationFormat>On-screen Show (4:3)</PresentationFormat>
  <Paragraphs>349</Paragraphs>
  <Slides>22</Slides>
  <Notes>22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Office Theme</vt:lpstr>
      <vt:lpstr>Slipstream</vt:lpstr>
      <vt:lpstr>Group Analysis: Hands-On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Group Analysis: Hands-On</dc:title>
  <dc:creator>Gang Chen</dc:creator>
  <cp:lastModifiedBy>Robert Cox</cp:lastModifiedBy>
  <cp:revision>315</cp:revision>
  <dcterms:created xsi:type="dcterms:W3CDTF">2013-02-13T21:46:28Z</dcterms:created>
  <dcterms:modified xsi:type="dcterms:W3CDTF">2016-03-19T21:16:13Z</dcterms:modified>
</cp:coreProperties>
</file>