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320" r:id="rId2"/>
    <p:sldId id="318" r:id="rId3"/>
    <p:sldId id="257" r:id="rId4"/>
    <p:sldId id="258" r:id="rId5"/>
    <p:sldId id="313" r:id="rId6"/>
    <p:sldId id="294" r:id="rId7"/>
    <p:sldId id="295" r:id="rId8"/>
    <p:sldId id="311" r:id="rId9"/>
    <p:sldId id="259" r:id="rId10"/>
    <p:sldId id="316" r:id="rId11"/>
    <p:sldId id="261" r:id="rId12"/>
    <p:sldId id="262" r:id="rId13"/>
    <p:sldId id="263" r:id="rId14"/>
    <p:sldId id="281" r:id="rId15"/>
    <p:sldId id="317" r:id="rId16"/>
    <p:sldId id="264" r:id="rId17"/>
    <p:sldId id="265" r:id="rId18"/>
    <p:sldId id="277" r:id="rId19"/>
    <p:sldId id="32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2"/>
    <p:restoredTop sz="92135"/>
  </p:normalViewPr>
  <p:slideViewPr>
    <p:cSldViewPr snapToGrid="0">
      <p:cViewPr varScale="1">
        <p:scale>
          <a:sx n="114" d="100"/>
          <a:sy n="114" d="100"/>
        </p:scale>
        <p:origin x="12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7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CF86B7F-BD9F-9040-834F-4EC1B9BEDD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latin typeface="Helvetic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F477FAD-0211-0F45-8956-57297EF3B9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Helvetic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3342C6E7-747C-1D49-963F-A2F053B20CE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CBC4ADD0-4A9D-0C42-852B-5F1DFE90C8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98FE6DF1-6A23-F245-A730-C50A4F5C40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latin typeface="Helvetic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A6DDA743-95E8-6345-A86B-EE6FA46E0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fld id="{B751B3F4-72B2-2B43-9370-6E0DFB545C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EE9628-0A57-3C41-A2A9-DC8CC646C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B9863C4E-F557-1449-86C1-6D150A7B02B4}" type="slidenum">
              <a:rPr lang="en-US" altLang="en-US" sz="1200" i="0"/>
              <a:pPr/>
              <a:t>1</a:t>
            </a:fld>
            <a:endParaRPr lang="en-US" altLang="en-US" sz="1200" i="0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9FF0837D-DCCA-2043-AE03-6ED6D07DB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6FDFEB3-DA33-854E-8ECC-1398B6ADD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73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180C73-F5A1-4442-A76A-FE58E62EA9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FE22E33A-3740-D747-A958-D50D35918313}" type="slidenum">
              <a:rPr lang="en-US" altLang="en-US" sz="1200" i="0"/>
              <a:pPr/>
              <a:t>11</a:t>
            </a:fld>
            <a:endParaRPr lang="en-US" altLang="en-US" sz="1200" i="0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9FFC65A6-584D-C64C-8CF1-3136524A6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77996B25-1953-194D-9302-DE6C9A9A0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1E52E6-C718-5143-9651-792F77DDD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8C0CD55A-F0C9-024C-A303-CF702F2AE69E}" type="slidenum">
              <a:rPr lang="en-US" altLang="en-US" sz="1200" i="0"/>
              <a:pPr/>
              <a:t>12</a:t>
            </a:fld>
            <a:endParaRPr lang="en-US" altLang="en-US" sz="1200" i="0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153BBB09-9CFD-0041-B4A7-F9CF16C2CC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B6BDB327-72C3-8B45-BEC7-9E1393D68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FFE0FD-DDB2-8644-85C1-CD52F6C40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DF3E11FD-C12C-3742-BBF0-1747279157B7}" type="slidenum">
              <a:rPr lang="en-US" altLang="en-US" sz="1200" i="0"/>
              <a:pPr/>
              <a:t>13</a:t>
            </a:fld>
            <a:endParaRPr lang="en-US" altLang="en-US" sz="1200" i="0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5ECB9D8A-17D5-B940-9BBA-F8DB6A3586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A87F00AF-AAD9-5A44-90F8-F55072B74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8A6576-DAFC-D94A-BF5B-DEA060614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E27A8006-8D05-EC40-BBF4-96576A2A63F7}" type="slidenum">
              <a:rPr lang="en-US" altLang="en-US" sz="1200" i="0"/>
              <a:pPr/>
              <a:t>14</a:t>
            </a:fld>
            <a:endParaRPr lang="en-US" altLang="en-US" sz="1200" i="0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25724FC8-C2C0-054C-B03B-48B5D08BE0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A85E8F1B-1469-C54E-9A48-8A6C02F3C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8A6576-DAFC-D94A-BF5B-DEA060614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E27A8006-8D05-EC40-BBF4-96576A2A63F7}" type="slidenum">
              <a:rPr lang="en-US" altLang="en-US" sz="1200" i="0"/>
              <a:pPr/>
              <a:t>15</a:t>
            </a:fld>
            <a:endParaRPr lang="en-US" altLang="en-US" sz="1200" i="0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25724FC8-C2C0-054C-B03B-48B5D08BE0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A85E8F1B-1469-C54E-9A48-8A6C02F3C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605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91A9A4-1C54-E547-815D-47FC472C79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ADC233F9-FE67-D94A-9C1E-313112672787}" type="slidenum">
              <a:rPr lang="en-US" altLang="en-US" sz="1200" i="0"/>
              <a:pPr/>
              <a:t>16</a:t>
            </a:fld>
            <a:endParaRPr lang="en-US" altLang="en-US" sz="1200" i="0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538A6E34-A2E5-7B4B-82C4-C0050BA7B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EA1A7320-2258-744C-9394-9B8278AFC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27170F-5F22-FF47-8E36-4CA4EB7AB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1650B0FB-1824-054F-999E-FA70C1F95916}" type="slidenum">
              <a:rPr lang="en-US" altLang="en-US" sz="1200" i="0"/>
              <a:pPr/>
              <a:t>17</a:t>
            </a:fld>
            <a:endParaRPr lang="en-US" altLang="en-US" sz="1200" i="0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4C7FCE00-9FB0-204B-A6EF-E82AB8D72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D4E6A1EE-81FA-8240-B82B-327B1C955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1C63EB-C3D6-7F4A-ACB0-E27CEF875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8516577F-09E6-6F4E-B1CB-D9488889A6CC}" type="slidenum">
              <a:rPr lang="en-US" altLang="en-US" sz="1200" i="0"/>
              <a:pPr/>
              <a:t>18</a:t>
            </a:fld>
            <a:endParaRPr lang="en-US" altLang="en-US" sz="1200" i="0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F1224DF2-F977-2744-BAD0-4A3998F5A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152435F7-34BC-034A-A9C2-48EE92D7F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E76366-CFA7-1E47-AD81-94DC0E5E57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A46A0E51-8799-C546-9EF9-00B530CCBBA9}" type="slidenum">
              <a:rPr lang="en-US" altLang="en-US" sz="1200" i="0"/>
              <a:pPr/>
              <a:t>2</a:t>
            </a:fld>
            <a:endParaRPr lang="en-US" altLang="en-US" sz="1200" i="0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DC48E228-6C0F-954F-94A7-059810046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97F435B-C5B9-F343-8766-823DD744E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28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9547CD-CB3A-F948-91D7-0DF88973CD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4BB6802B-B03D-184E-A468-F6EB5E47C888}" type="slidenum">
              <a:rPr lang="en-US" altLang="en-US" sz="1200" i="0"/>
              <a:pPr/>
              <a:t>3</a:t>
            </a:fld>
            <a:endParaRPr lang="en-US" altLang="en-US" sz="1200" i="0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F7151863-FB0B-6E42-A329-339268F9B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D9949F68-385E-5844-9CDC-DBDBFE900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E76366-CFA7-1E47-AD81-94DC0E5E57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A46A0E51-8799-C546-9EF9-00B530CCBBA9}" type="slidenum">
              <a:rPr lang="en-US" altLang="en-US" sz="1200" i="0"/>
              <a:pPr/>
              <a:t>4</a:t>
            </a:fld>
            <a:endParaRPr lang="en-US" altLang="en-US" sz="1200" i="0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DC48E228-6C0F-954F-94A7-059810046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97F435B-C5B9-F343-8766-823DD744E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139479-E612-CA40-B809-E4D5A9B9E7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19B610B7-E4B6-0F45-AABB-7B12F482E474}" type="slidenum">
              <a:rPr lang="en-US" altLang="en-US" sz="1200" i="0"/>
              <a:pPr/>
              <a:t>5</a:t>
            </a:fld>
            <a:endParaRPr lang="en-US" altLang="en-US" sz="1200" i="0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95DCD624-AE10-F643-9BA7-BC74CAC10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22704A5B-C955-8B4B-B21F-02FABA8BE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A6ABDC-5438-5644-A8AC-1FA736DFD4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40EC52E6-D5C2-6B45-8C7C-5E156204A367}" type="slidenum">
              <a:rPr lang="en-US" altLang="en-US" sz="1200" i="0"/>
              <a:pPr/>
              <a:t>6</a:t>
            </a:fld>
            <a:endParaRPr lang="en-US" altLang="en-US" sz="1200" i="0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58B83E9B-3A6C-A149-AAA8-90513D273A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B94751C0-F6A6-D946-8982-EAC42B8E3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2C45EC-3F20-1142-BD9C-A536EC248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054BED9F-1D3D-F54F-88C8-6F0DCCD84C70}" type="slidenum">
              <a:rPr lang="en-US" altLang="en-US" sz="1200" i="0"/>
              <a:pPr/>
              <a:t>7</a:t>
            </a:fld>
            <a:endParaRPr lang="en-US" altLang="en-US" sz="1200" i="0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603C424-B88F-EE47-B27D-3E72A539A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9211E046-BF65-5F4D-838A-C518C0E57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DEBBE2-6973-D34C-AB2B-6F5590FE7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7D4B607E-453E-5E49-B91E-BD6D8A8AE923}" type="slidenum">
              <a:rPr lang="en-US" altLang="en-US" sz="1200" i="0"/>
              <a:pPr/>
              <a:t>8</a:t>
            </a:fld>
            <a:endParaRPr lang="en-US" altLang="en-US" sz="1200" i="0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08AE7446-BCDB-EC4E-930E-45796242B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B0A60AEF-92CD-7C4F-B92C-7396EC286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EBDEEA-81FB-3545-89D1-D921B8486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fld id="{0C6BE94D-370C-8145-B60B-124173175516}" type="slidenum">
              <a:rPr lang="en-US" altLang="en-US" sz="1200" i="0"/>
              <a:pPr/>
              <a:t>9</a:t>
            </a:fld>
            <a:endParaRPr lang="en-US" altLang="en-US" sz="1200" i="0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23FFF96C-296D-D64B-970A-7BD1DCD75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28658DA8-1DD1-AE4E-BBE2-82F8071AF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75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936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6713" y="160338"/>
            <a:ext cx="2114550" cy="6329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888" y="160338"/>
            <a:ext cx="6194425" cy="6329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68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83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74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888" y="1128713"/>
            <a:ext cx="4154487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128713"/>
            <a:ext cx="4154488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64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13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864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52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82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23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3F20B3-26A8-B843-8B41-49B9D1D03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60338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9EFAA5-741E-9948-9964-43EAF356F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128713"/>
            <a:ext cx="8461375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AA2AFE7F-FEF9-BE4D-B6E9-629F9B65B4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188" y="12700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B07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i="0">
                <a:solidFill>
                  <a:srgbClr val="0B07FF"/>
                </a:solidFill>
                <a:latin typeface="Sand" charset="0"/>
              </a:rPr>
              <a:t>–</a:t>
            </a:r>
            <a:fld id="{46F8F72B-03D6-5342-8958-E3BB8F780D13}" type="slidenum">
              <a:rPr lang="en-US" altLang="en-US" sz="1200" i="0">
                <a:solidFill>
                  <a:srgbClr val="0B07FF"/>
                </a:solidFill>
                <a:latin typeface="Sand" charset="0"/>
              </a:rPr>
              <a:pPr/>
              <a:t>‹#›</a:t>
            </a:fld>
            <a:r>
              <a:rPr lang="en-US" altLang="en-US" sz="1200" i="0">
                <a:solidFill>
                  <a:srgbClr val="0B07FF"/>
                </a:solidFill>
                <a:latin typeface="Sand" charset="0"/>
              </a:rPr>
              <a:t>–</a:t>
            </a:r>
            <a:endParaRPr lang="en-US" altLang="en-US" sz="1600" i="0">
              <a:solidFill>
                <a:srgbClr val="0B07FF"/>
              </a:solidFill>
              <a:latin typeface="San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SzPct val="130000"/>
        <a:buFont typeface="Times" pitchFamily="2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454025" indent="-168275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3275" indent="-168275" algn="l" rtl="0" eaLnBrk="0" fontAlgn="base" hangingPunct="0">
        <a:spcBef>
          <a:spcPct val="20000"/>
        </a:spcBef>
        <a:spcAft>
          <a:spcPct val="0"/>
        </a:spcAft>
        <a:buSzPct val="7000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089025" indent="-168275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373188" indent="-168275" algn="l" rtl="0" eaLnBrk="0" fontAlgn="base" hangingPunct="0">
        <a:spcBef>
          <a:spcPct val="20000"/>
        </a:spcBef>
        <a:spcAft>
          <a:spcPct val="0"/>
        </a:spcAft>
        <a:buSzPct val="70000"/>
        <a:buFont typeface="Times" pitchFamily="2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1830388" indent="-168275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287588" indent="-168275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2744788" indent="-168275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201988" indent="-168275" algn="l" rtl="0" fontAlgn="base">
        <a:spcBef>
          <a:spcPct val="20000"/>
        </a:spcBef>
        <a:spcAft>
          <a:spcPct val="0"/>
        </a:spcAft>
        <a:buSzPct val="7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\ssuma" TargetMode="External"/><Relationship Id="rId1" Type="http://schemas.microsoft.com/office/2007/relationships/media" Target="\ssuma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fni.nimh.nih.gov/pub/dist/doc/htmldoc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AFNIstuf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055F137-2112-7648-8DA5-023EB1491FBE}"/>
              </a:ext>
            </a:extLst>
          </p:cNvPr>
          <p:cNvGrpSpPr/>
          <p:nvPr/>
        </p:nvGrpSpPr>
        <p:grpSpPr>
          <a:xfrm>
            <a:off x="207198" y="762821"/>
            <a:ext cx="8822606" cy="1111950"/>
            <a:chOff x="207198" y="874331"/>
            <a:chExt cx="8822606" cy="1111950"/>
          </a:xfrm>
        </p:grpSpPr>
        <p:pic>
          <p:nvPicPr>
            <p:cNvPr id="3075" name="Picture 6">
              <a:extLst>
                <a:ext uri="{FF2B5EF4-FFF2-40B4-BE49-F238E27FC236}">
                  <a16:creationId xmlns:a16="http://schemas.microsoft.com/office/drawing/2014/main" id="{79F9F99C-0E64-7541-8DD4-13C7E0B22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98" y="874965"/>
              <a:ext cx="1110752" cy="111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4">
              <a:extLst>
                <a:ext uri="{FF2B5EF4-FFF2-40B4-BE49-F238E27FC236}">
                  <a16:creationId xmlns:a16="http://schemas.microsoft.com/office/drawing/2014/main" id="{672C97D5-6470-0346-AAE4-67C2AB20C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776" y="874331"/>
              <a:ext cx="1111950" cy="111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9">
              <a:extLst>
                <a:ext uri="{FF2B5EF4-FFF2-40B4-BE49-F238E27FC236}">
                  <a16:creationId xmlns:a16="http://schemas.microsoft.com/office/drawing/2014/main" id="{DC49ED3C-99A2-D547-A986-5DC8BCAF2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850" y="878774"/>
              <a:ext cx="1105954" cy="110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EC591A-97C6-BB4B-A88A-AB5F31984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2073" y="874331"/>
              <a:ext cx="1111950" cy="1111950"/>
            </a:xfrm>
            <a:prstGeom prst="rect">
              <a:avLst/>
            </a:prstGeom>
          </p:spPr>
        </p:pic>
      </p:grpSp>
      <p:sp>
        <p:nvSpPr>
          <p:cNvPr id="71682" name="Rectangle 2">
            <a:extLst>
              <a:ext uri="{FF2B5EF4-FFF2-40B4-BE49-F238E27FC236}">
                <a16:creationId xmlns:a16="http://schemas.microsoft.com/office/drawing/2014/main" id="{EBEE36A4-841F-E548-BA20-45AC7A9277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09552" y="433158"/>
            <a:ext cx="4022695" cy="1836622"/>
          </a:xfrm>
        </p:spPr>
        <p:txBody>
          <a:bodyPr lIns="0" tIns="0" rIns="182880" bIns="0" anchor="b"/>
          <a:lstStyle/>
          <a:p>
            <a:pPr eaLnBrk="1" hangingPunct="1">
              <a:lnSpc>
                <a:spcPct val="65000"/>
              </a:lnSpc>
              <a:defRPr/>
            </a:pPr>
            <a:r>
              <a:rPr lang="en-US" sz="12500" b="1" dirty="0">
                <a:solidFill>
                  <a:srgbClr val="E600E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A</a:t>
            </a:r>
            <a:r>
              <a:rPr lang="en-US" sz="12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F</a:t>
            </a:r>
            <a:r>
              <a:rPr lang="en-US" sz="12500" b="1" dirty="0">
                <a:solidFill>
                  <a:srgbClr val="FF011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N</a:t>
            </a:r>
            <a:r>
              <a:rPr lang="en-US" sz="12500" b="1" dirty="0">
                <a:solidFill>
                  <a:srgbClr val="00B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+mj-cs"/>
              </a:rPr>
              <a:t>I</a:t>
            </a:r>
            <a:endParaRPr lang="en-US" sz="12500" dirty="0"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781BD-11AA-A54C-BB86-F03B9A1F628C}"/>
              </a:ext>
            </a:extLst>
          </p:cNvPr>
          <p:cNvSpPr txBox="1"/>
          <p:nvPr/>
        </p:nvSpPr>
        <p:spPr>
          <a:xfrm>
            <a:off x="1071683" y="2026048"/>
            <a:ext cx="7000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0" dirty="0"/>
              <a:t>Didactics and Demonstrations</a:t>
            </a:r>
          </a:p>
        </p:txBody>
      </p:sp>
      <p:sp>
        <p:nvSpPr>
          <p:cNvPr id="8" name="Line 15">
            <a:extLst>
              <a:ext uri="{FF2B5EF4-FFF2-40B4-BE49-F238E27FC236}">
                <a16:creationId xmlns:a16="http://schemas.microsoft.com/office/drawing/2014/main" id="{0D24D1A9-6C18-524A-B88B-1C0BCCAAE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560" y="2719105"/>
            <a:ext cx="7040880" cy="0"/>
          </a:xfrm>
          <a:prstGeom prst="line">
            <a:avLst/>
          </a:prstGeom>
          <a:noFill/>
          <a:ln w="9525">
            <a:solidFill>
              <a:srgbClr val="009B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79821F1D-D912-B049-B600-1CB40EAD7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560" y="2741330"/>
            <a:ext cx="7040880" cy="0"/>
          </a:xfrm>
          <a:prstGeom prst="line">
            <a:avLst/>
          </a:prstGeom>
          <a:noFill/>
          <a:ln w="9525">
            <a:solidFill>
              <a:srgbClr val="009B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B8F1654E-D809-B540-BEC7-F5A3A2DD3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560" y="2763555"/>
            <a:ext cx="7040880" cy="0"/>
          </a:xfrm>
          <a:prstGeom prst="line">
            <a:avLst/>
          </a:prstGeom>
          <a:noFill/>
          <a:ln w="9525">
            <a:solidFill>
              <a:srgbClr val="009B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id="{65CCDBBC-421D-3746-9371-A58FBDBEC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560" y="2785780"/>
            <a:ext cx="7040880" cy="0"/>
          </a:xfrm>
          <a:prstGeom prst="line">
            <a:avLst/>
          </a:prstGeom>
          <a:noFill/>
          <a:ln w="9525">
            <a:solidFill>
              <a:srgbClr val="009B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9EFC9-C735-3643-83C8-C63739247088}"/>
              </a:ext>
            </a:extLst>
          </p:cNvPr>
          <p:cNvSpPr txBox="1"/>
          <p:nvPr/>
        </p:nvSpPr>
        <p:spPr>
          <a:xfrm>
            <a:off x="78622" y="2905597"/>
            <a:ext cx="8986755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 anchor="b">
            <a:spAutoFit/>
          </a:bodyPr>
          <a:lstStyle/>
          <a:p>
            <a:pPr algn="ctr"/>
            <a:r>
              <a:rPr lang="en-US" sz="4400" b="1" i="0" dirty="0">
                <a:latin typeface="Palatino" pitchFamily="2" charset="77"/>
                <a:ea typeface="Palatino" pitchFamily="2" charset="77"/>
              </a:rPr>
              <a:t>Introduction, Concepts, Principles</a:t>
            </a:r>
          </a:p>
          <a:p>
            <a:pPr algn="ctr"/>
            <a:r>
              <a:rPr lang="en-US" sz="2000" b="1" i="0" dirty="0">
                <a:latin typeface="Palatino" pitchFamily="2" charset="77"/>
                <a:ea typeface="Palatino" pitchFamily="2" charset="77"/>
              </a:rPr>
              <a:t>March 2020</a:t>
            </a:r>
          </a:p>
        </p:txBody>
      </p:sp>
      <p:pic>
        <p:nvPicPr>
          <p:cNvPr id="13" name="Picture 1" descr="afnisplash.tiff">
            <a:extLst>
              <a:ext uri="{FF2B5EF4-FFF2-40B4-BE49-F238E27FC236}">
                <a16:creationId xmlns:a16="http://schemas.microsoft.com/office/drawing/2014/main" id="{F38EAB44-4166-CC4F-8DDB-7FB198D131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" t="5264" r="37" b="12325"/>
          <a:stretch>
            <a:fillRect/>
          </a:stretch>
        </p:blipFill>
        <p:spPr bwMode="auto">
          <a:xfrm>
            <a:off x="308991" y="4102631"/>
            <a:ext cx="2134061" cy="16459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ED0B7E-1947-9F49-A7BB-4C69E03800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2605" y="4102631"/>
            <a:ext cx="1649453" cy="16459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DCB25-B487-3D45-9EB6-6DB68BF67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1611" y="4102631"/>
            <a:ext cx="1572471" cy="16459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94099BC1-C471-8046-812F-89B29E70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634" y="4102631"/>
            <a:ext cx="1701375" cy="16459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4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B46E-4D2A-7C4E-824E-63172211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/>
              <a:t>Dataset Cartoon: A Little Bit Bigger</a:t>
            </a:r>
          </a:p>
        </p:txBody>
      </p:sp>
      <p:pic>
        <p:nvPicPr>
          <p:cNvPr id="58370" name="Picture 8">
            <a:extLst>
              <a:ext uri="{FF2B5EF4-FFF2-40B4-BE49-F238E27FC236}">
                <a16:creationId xmlns:a16="http://schemas.microsoft.com/office/drawing/2014/main" id="{748F7668-77F3-EE43-AD84-5C13608C1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6335"/>
          <a:stretch>
            <a:fillRect/>
          </a:stretch>
        </p:blipFill>
        <p:spPr bwMode="auto">
          <a:xfrm>
            <a:off x="0" y="885209"/>
            <a:ext cx="45005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WordArt 9">
            <a:extLst>
              <a:ext uri="{FF2B5EF4-FFF2-40B4-BE49-F238E27FC236}">
                <a16:creationId xmlns:a16="http://schemas.microsoft.com/office/drawing/2014/main" id="{A6F7ACCB-86E5-C84B-A17F-ECC36B80CF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47000" y="4701405"/>
            <a:ext cx="150813" cy="152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8372" name="Picture 8">
            <a:extLst>
              <a:ext uri="{FF2B5EF4-FFF2-40B4-BE49-F238E27FC236}">
                <a16:creationId xmlns:a16="http://schemas.microsoft.com/office/drawing/2014/main" id="{303A9B8E-4629-684C-8C6F-7DD857EF0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7" r="-3960"/>
          <a:stretch>
            <a:fillRect/>
          </a:stretch>
        </p:blipFill>
        <p:spPr bwMode="auto">
          <a:xfrm>
            <a:off x="1687513" y="3808768"/>
            <a:ext cx="75755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51E9B0-2BD8-054E-8C30-4A093D6F4A20}"/>
              </a:ext>
            </a:extLst>
          </p:cNvPr>
          <p:cNvSpPr txBox="1"/>
          <p:nvPr/>
        </p:nvSpPr>
        <p:spPr>
          <a:xfrm>
            <a:off x="4761570" y="1717288"/>
            <a:ext cx="4174541" cy="83099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0" dirty="0"/>
              <a:t>“</a:t>
            </a:r>
            <a:r>
              <a:rPr lang="en-US" i="0" dirty="0">
                <a:solidFill>
                  <a:srgbClr val="002060"/>
                </a:solidFill>
              </a:rPr>
              <a:t>sub-brick</a:t>
            </a:r>
            <a:r>
              <a:rPr lang="en-US" i="0" dirty="0"/>
              <a:t>” = one 3D volume</a:t>
            </a:r>
          </a:p>
          <a:p>
            <a:pPr algn="ctr"/>
            <a:r>
              <a:rPr lang="en-US" i="0" dirty="0"/>
              <a:t>inside a multi-volume dataset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6FED7C45-CED3-AC4A-85B3-BCC6D6247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54322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cs typeface="+mj-cs"/>
              </a:rPr>
              <a:t>What's in a Dataset: Header Stuff</a:t>
            </a:r>
            <a:endParaRPr lang="en-US" dirty="0">
              <a:cs typeface="+mj-cs"/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21719AB-6C17-1241-8DB6-9B4284F69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938" y="739364"/>
            <a:ext cx="8872537" cy="5986116"/>
          </a:xfrm>
        </p:spPr>
        <p:txBody>
          <a:bodyPr/>
          <a:lstStyle/>
          <a:p>
            <a:pPr eaLnBrk="1" hangingPunct="1"/>
            <a:r>
              <a:rPr lang="en-US" altLang="en-US" dirty="0"/>
              <a:t> Besides the voxel numerical values, a dataset also contains auxiliary information, including (some of which is optional):</a:t>
            </a:r>
          </a:p>
          <a:p>
            <a:pPr lvl="1" eaLnBrk="1" hangingPunct="1"/>
            <a:r>
              <a:rPr lang="en-US" altLang="en-US" dirty="0"/>
              <a:t> </a:t>
            </a:r>
            <a:r>
              <a:rPr lang="en-US" altLang="en-US" i="1" dirty="0" err="1"/>
              <a:t>xyz</a:t>
            </a:r>
            <a:r>
              <a:rPr lang="en-US" altLang="en-US" dirty="0"/>
              <a:t> dimensions of each voxel (in mm)</a:t>
            </a:r>
          </a:p>
          <a:p>
            <a:pPr lvl="1" eaLnBrk="1" hangingPunct="1"/>
            <a:r>
              <a:rPr lang="en-US" altLang="en-US" dirty="0"/>
              <a:t> Orientation of dataset axes;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for example, </a:t>
            </a:r>
            <a:r>
              <a:rPr lang="en-US" altLang="en-US" i="1" dirty="0"/>
              <a:t>x</a:t>
            </a:r>
            <a:r>
              <a:rPr lang="en-US" altLang="en-US" dirty="0"/>
              <a:t>-axis=R-L, </a:t>
            </a:r>
            <a:r>
              <a:rPr lang="en-US" altLang="en-US" i="1" dirty="0"/>
              <a:t>y</a:t>
            </a:r>
            <a:r>
              <a:rPr lang="en-US" altLang="en-US" dirty="0"/>
              <a:t>-axis=A-P, </a:t>
            </a:r>
            <a:r>
              <a:rPr lang="en-US" altLang="en-US" i="1" dirty="0"/>
              <a:t>z-</a:t>
            </a:r>
            <a:r>
              <a:rPr lang="en-US" altLang="en-US" dirty="0"/>
              <a:t>axis=I-S</a:t>
            </a:r>
          </a:p>
          <a:p>
            <a:pPr lvl="2" eaLnBrk="1" hangingPunct="1">
              <a:buFontTx/>
              <a:buNone/>
            </a:pPr>
            <a:r>
              <a:rPr lang="en-US" altLang="en-US" dirty="0">
                <a:sym typeface="Symbol" pitchFamily="2" charset="2"/>
              </a:rPr>
              <a:t>= axial slices  (we call this orientation </a:t>
            </a:r>
            <a:r>
              <a:rPr lang="ja-JP" altLang="en-US">
                <a:latin typeface="Arial" panose="020B0604020202020204" pitchFamily="34" charset="0"/>
                <a:sym typeface="Symbol" pitchFamily="2" charset="2"/>
              </a:rPr>
              <a:t>“</a:t>
            </a:r>
            <a:r>
              <a:rPr lang="en-US" altLang="ja-JP" dirty="0">
                <a:sym typeface="Symbol" pitchFamily="2" charset="2"/>
              </a:rPr>
              <a:t>RAI</a:t>
            </a:r>
            <a:r>
              <a:rPr lang="ja-JP" altLang="en-US">
                <a:latin typeface="Arial" panose="020B0604020202020204" pitchFamily="34" charset="0"/>
                <a:sym typeface="Symbol" pitchFamily="2" charset="2"/>
              </a:rPr>
              <a:t>”</a:t>
            </a:r>
            <a:r>
              <a:rPr lang="en-US" altLang="ja-JP" dirty="0">
                <a:sym typeface="Symbol" pitchFamily="2" charset="2"/>
              </a:rPr>
              <a:t>)</a:t>
            </a:r>
          </a:p>
          <a:p>
            <a:pPr lvl="1" eaLnBrk="1" hangingPunct="1"/>
            <a:r>
              <a:rPr lang="en-US" altLang="en-US" dirty="0"/>
              <a:t> Location of dataset in scanner coordinates</a:t>
            </a:r>
          </a:p>
          <a:p>
            <a:pPr lvl="2" eaLnBrk="1" hangingPunct="1"/>
            <a:r>
              <a:rPr lang="en-US" altLang="en-US" dirty="0"/>
              <a:t> Needed to overlay one dataset onto another</a:t>
            </a:r>
          </a:p>
          <a:p>
            <a:pPr lvl="2" eaLnBrk="1" hangingPunct="1"/>
            <a:r>
              <a:rPr lang="en-US" altLang="en-US" dirty="0"/>
              <a:t> Important to get right in FMRI, since we deal with many datasets</a:t>
            </a:r>
          </a:p>
          <a:p>
            <a:pPr lvl="1" eaLnBrk="1" hangingPunct="1"/>
            <a:r>
              <a:rPr lang="en-US" altLang="en-US" dirty="0"/>
              <a:t> Time </a:t>
            </a:r>
            <a:r>
              <a:rPr lang="en-US" altLang="en-US" sz="2200" dirty="0"/>
              <a:t>(s) </a:t>
            </a:r>
            <a:r>
              <a:rPr lang="en-US" altLang="en-US" dirty="0"/>
              <a:t>between sub-bricks, for </a:t>
            </a:r>
            <a:r>
              <a:rPr lang="en-US" altLang="en-US" u="sng" dirty="0">
                <a:solidFill>
                  <a:srgbClr val="1113E4"/>
                </a:solidFill>
              </a:rPr>
              <a:t>3D+time</a:t>
            </a:r>
            <a:r>
              <a:rPr lang="en-US" altLang="en-US" dirty="0"/>
              <a:t> datasets</a:t>
            </a:r>
          </a:p>
          <a:p>
            <a:pPr lvl="2" eaLnBrk="1" hangingPunct="1"/>
            <a:r>
              <a:rPr lang="en-US" altLang="en-US" dirty="0"/>
              <a:t> Such datasets are basic unit of FMRI data (one per imaging run)</a:t>
            </a:r>
          </a:p>
          <a:p>
            <a:pPr lvl="1" eaLnBrk="1" hangingPunct="1"/>
            <a:r>
              <a:rPr lang="en-US" altLang="en-US" dirty="0"/>
              <a:t> Statistical parameters associated with each sub-brick</a:t>
            </a:r>
          </a:p>
          <a:p>
            <a:pPr lvl="2" eaLnBrk="1" hangingPunct="1"/>
            <a:r>
              <a:rPr lang="en-US" altLang="en-US" dirty="0"/>
              <a:t> e.g., a </a:t>
            </a:r>
            <a:r>
              <a:rPr lang="en-US" altLang="en-US" i="1" dirty="0">
                <a:solidFill>
                  <a:srgbClr val="1113E4"/>
                </a:solidFill>
              </a:rPr>
              <a:t>t</a:t>
            </a:r>
            <a:r>
              <a:rPr lang="en-US" altLang="en-US" dirty="0"/>
              <a:t>-statistic sub-brick has degrees-of-freedom parameter stored</a:t>
            </a:r>
          </a:p>
        </p:txBody>
      </p:sp>
      <p:pic>
        <p:nvPicPr>
          <p:cNvPr id="65539" name="Picture 10">
            <a:extLst>
              <a:ext uri="{FF2B5EF4-FFF2-40B4-BE49-F238E27FC236}">
                <a16:creationId xmlns:a16="http://schemas.microsoft.com/office/drawing/2014/main" id="{2590258F-C73B-6B4C-9ED5-48134086D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560102"/>
            <a:ext cx="24352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BAA5B6-F8DB-4F48-BB75-BAC74AB35EBC}"/>
              </a:ext>
            </a:extLst>
          </p:cNvPr>
          <p:cNvGrpSpPr/>
          <p:nvPr/>
        </p:nvGrpSpPr>
        <p:grpSpPr>
          <a:xfrm>
            <a:off x="7616826" y="4362039"/>
            <a:ext cx="1438275" cy="369888"/>
            <a:chOff x="7616826" y="4362039"/>
            <a:chExt cx="1438275" cy="3698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D717D4-2287-4347-8EF7-278F81028715}"/>
                </a:ext>
              </a:extLst>
            </p:cNvPr>
            <p:cNvSpPr txBox="1"/>
            <p:nvPr/>
          </p:nvSpPr>
          <p:spPr bwMode="auto">
            <a:xfrm>
              <a:off x="8051801" y="4362039"/>
              <a:ext cx="1003300" cy="36988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FFFF01"/>
                  </a:solidFill>
                </a:rPr>
                <a:t>Jargon</a:t>
              </a:r>
              <a:r>
                <a:rPr lang="en-US" sz="1800" dirty="0"/>
                <a:t>!</a:t>
              </a:r>
            </a:p>
          </p:txBody>
        </p:sp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7EF49C77-482F-D14D-80A4-566FC0CBCF9E}"/>
                </a:ext>
              </a:extLst>
            </p:cNvPr>
            <p:cNvSpPr/>
            <p:nvPr/>
          </p:nvSpPr>
          <p:spPr bwMode="auto">
            <a:xfrm>
              <a:off x="7616826" y="4430303"/>
              <a:ext cx="434976" cy="229430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1113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200" b="1" i="0">
                <a:ln>
                  <a:solidFill>
                    <a:srgbClr val="FF011C"/>
                  </a:solidFill>
                </a:ln>
                <a:solidFill>
                  <a:srgbClr val="FF011C"/>
                </a:solidFill>
                <a:latin typeface="Helvetic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16A0090-4D2C-8444-85A0-77B10DCDD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>
                <a:latin typeface="Arial Rounded MT Bold" panose="020F0704030504030204" pitchFamily="34" charset="77"/>
                <a:cs typeface="+mj-cs"/>
              </a:rPr>
              <a:t>AFNI</a:t>
            </a:r>
            <a:r>
              <a:rPr lang="en-US" u="sng" dirty="0">
                <a:cs typeface="+mj-cs"/>
              </a:rPr>
              <a:t> Formatted Dataset Files - 1</a:t>
            </a:r>
            <a:endParaRPr lang="en-US" dirty="0">
              <a:cs typeface="+mj-cs"/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AD6B46B-7DBE-3748-899B-DAAB2842F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23818"/>
            <a:ext cx="9144000" cy="603418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</a:t>
            </a:r>
            <a:r>
              <a:rPr lang="en-US" b="1" dirty="0">
                <a:latin typeface="Arial Rounded MT Bold" panose="020F0704030504030204" pitchFamily="34" charset="77"/>
                <a:cs typeface="+mn-cs"/>
              </a:rPr>
              <a:t>AFNI</a:t>
            </a:r>
            <a:r>
              <a:rPr lang="en-US" b="1" dirty="0">
                <a:cs typeface="+mn-cs"/>
              </a:rPr>
              <a:t> formatted </a:t>
            </a:r>
            <a:r>
              <a:rPr lang="en-US" dirty="0">
                <a:cs typeface="+mn-cs"/>
              </a:rPr>
              <a:t>datasets are stored in 2 files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/>
              <a:t> The </a:t>
            </a:r>
            <a:r>
              <a:rPr lang="en-US" u="sng" dirty="0">
                <a:solidFill>
                  <a:srgbClr val="1218A4"/>
                </a:solidFill>
              </a:rPr>
              <a:t>.HEAD</a:t>
            </a:r>
            <a:r>
              <a:rPr lang="en-US" dirty="0"/>
              <a:t> file holds all the auxiliary information (ASCII)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/>
              <a:t> The .</a:t>
            </a:r>
            <a:r>
              <a:rPr lang="en-US" u="sng" dirty="0">
                <a:solidFill>
                  <a:srgbClr val="1218A4"/>
                </a:solidFill>
              </a:rPr>
              <a:t>BRIK</a:t>
            </a:r>
            <a:r>
              <a:rPr lang="en-US" dirty="0"/>
              <a:t> file holds all the numbers in all the sub-bricks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Datasets can be in one of 2 coordinate systems (“</a:t>
            </a:r>
            <a:r>
              <a:rPr lang="en-US" u="sng" dirty="0">
                <a:solidFill>
                  <a:srgbClr val="1218A4"/>
                </a:solidFill>
                <a:cs typeface="+mn-cs"/>
              </a:rPr>
              <a:t>views”</a:t>
            </a:r>
            <a:r>
              <a:rPr lang="en-US" dirty="0">
                <a:cs typeface="+mn-cs"/>
              </a:rPr>
              <a:t>)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/>
              <a:t> Original data or </a:t>
            </a:r>
            <a:r>
              <a:rPr lang="en-US" u="sng" dirty="0">
                <a:solidFill>
                  <a:srgbClr val="1218A4"/>
                </a:solidFill>
              </a:rPr>
              <a:t>+</a:t>
            </a:r>
            <a:r>
              <a:rPr lang="en-US" u="sng" dirty="0" err="1">
                <a:solidFill>
                  <a:srgbClr val="1218A4"/>
                </a:solidFill>
              </a:rPr>
              <a:t>orig</a:t>
            </a:r>
            <a:r>
              <a:rPr lang="en-US" dirty="0"/>
              <a:t> view = from the scanner</a:t>
            </a:r>
          </a:p>
          <a:p>
            <a:pPr lvl="1" eaLnBrk="1" hangingPunct="1">
              <a:spcBef>
                <a:spcPts val="500"/>
              </a:spcBef>
              <a:buFont typeface="Wingdings" charset="0"/>
              <a:buChar char="§"/>
              <a:defRPr/>
            </a:pPr>
            <a:r>
              <a:rPr lang="en-US" dirty="0"/>
              <a:t> “</a:t>
            </a:r>
            <a:r>
              <a:rPr lang="en-US" dirty="0" err="1"/>
              <a:t>Talairach</a:t>
            </a:r>
            <a:r>
              <a:rPr lang="en-US" dirty="0"/>
              <a:t>” or </a:t>
            </a:r>
            <a:r>
              <a:rPr lang="en-US" u="sng" dirty="0">
                <a:solidFill>
                  <a:srgbClr val="1218A4"/>
                </a:solidFill>
              </a:rPr>
              <a:t>+</a:t>
            </a:r>
            <a:r>
              <a:rPr lang="en-US" u="sng" dirty="0" err="1">
                <a:solidFill>
                  <a:srgbClr val="1218A4"/>
                </a:solidFill>
              </a:rPr>
              <a:t>tlrc</a:t>
            </a:r>
            <a:r>
              <a:rPr lang="en-US" dirty="0"/>
              <a:t> view =</a:t>
            </a:r>
          </a:p>
          <a:p>
            <a:pPr lvl="2" eaLnBrk="1" hangingPunct="1">
              <a:defRPr/>
            </a:pPr>
            <a:r>
              <a:rPr lang="en-US" dirty="0"/>
              <a:t> </a:t>
            </a:r>
            <a:r>
              <a:rPr lang="en-US" sz="2400" dirty="0"/>
              <a:t>Dataset has been rescaled to conform to the </a:t>
            </a:r>
            <a:r>
              <a:rPr lang="en-US" sz="2400" dirty="0" err="1"/>
              <a:t>Talairach-Tournoux</a:t>
            </a:r>
            <a:r>
              <a:rPr lang="en-US" sz="2400" dirty="0"/>
              <a:t> atlas dimensions </a:t>
            </a:r>
            <a:r>
              <a:rPr lang="en-US" sz="2400" i="1" dirty="0"/>
              <a:t>or</a:t>
            </a:r>
            <a:r>
              <a:rPr lang="en-US" sz="2400" dirty="0"/>
              <a:t> another atlas, such as MNI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 </a:t>
            </a:r>
            <a:r>
              <a:rPr lang="en-US" sz="2400" dirty="0"/>
              <a:t>AKA </a:t>
            </a:r>
            <a:r>
              <a:rPr lang="en-US" sz="2400" u="sng" dirty="0" err="1">
                <a:solidFill>
                  <a:srgbClr val="1218A4"/>
                </a:solidFill>
              </a:rPr>
              <a:t>Stererotaxic</a:t>
            </a:r>
            <a:r>
              <a:rPr lang="en-US" sz="2400" dirty="0"/>
              <a:t> coordinates</a:t>
            </a:r>
          </a:p>
          <a:p>
            <a:pPr lvl="2" eaLnBrk="1" hangingPunct="1">
              <a:defRPr/>
            </a:pPr>
            <a:r>
              <a:rPr lang="en-US" sz="2400" b="1" dirty="0">
                <a:solidFill>
                  <a:srgbClr val="002060"/>
                </a:solidFill>
              </a:rPr>
              <a:t> All</a:t>
            </a:r>
            <a:r>
              <a:rPr lang="en-US" sz="2400" b="1" dirty="0"/>
              <a:t> </a:t>
            </a:r>
            <a:r>
              <a:rPr lang="en-US" sz="2400" dirty="0"/>
              <a:t>datasets </a:t>
            </a:r>
            <a:r>
              <a:rPr lang="en-US" sz="2400" dirty="0" err="1"/>
              <a:t>scaled+aligned</a:t>
            </a:r>
            <a:r>
              <a:rPr lang="en-US" sz="2400" dirty="0"/>
              <a:t> to some atlas are labeled </a:t>
            </a:r>
            <a:r>
              <a:rPr lang="en-US" sz="2400" u="sng" dirty="0">
                <a:solidFill>
                  <a:srgbClr val="0000FF"/>
                </a:solidFill>
              </a:rPr>
              <a:t>+</a:t>
            </a:r>
            <a:r>
              <a:rPr lang="en-US" sz="2400" u="sng" dirty="0" err="1">
                <a:solidFill>
                  <a:srgbClr val="0000FF"/>
                </a:solidFill>
              </a:rPr>
              <a:t>tlrc</a:t>
            </a:r>
            <a:endParaRPr lang="en-US" sz="2400" u="sng" dirty="0">
              <a:solidFill>
                <a:srgbClr val="0000FF"/>
              </a:solidFill>
            </a:endParaRPr>
          </a:p>
          <a:p>
            <a:pPr lvl="3" eaLnBrk="1" hangingPunct="1">
              <a:buFont typeface="Wingdings" charset="0"/>
              <a:buChar char="§"/>
              <a:defRPr/>
            </a:pPr>
            <a:r>
              <a:rPr lang="en-US" sz="2400" dirty="0"/>
              <a:t>Header file holds name of actual atlas “space” </a:t>
            </a:r>
            <a:r>
              <a:rPr lang="en-US" sz="2100" dirty="0"/>
              <a:t>(</a:t>
            </a:r>
            <a:r>
              <a:rPr lang="en-US" sz="2100" i="1" dirty="0"/>
              <a:t>e.g</a:t>
            </a:r>
            <a:r>
              <a:rPr lang="en-US" sz="2100" dirty="0"/>
              <a:t>., “MNI”)</a:t>
            </a:r>
          </a:p>
          <a:p>
            <a:pPr lvl="3" eaLnBrk="1" hangingPunct="1">
              <a:buFont typeface="Wingdings" charset="0"/>
              <a:buChar char="§"/>
              <a:defRPr/>
            </a:pPr>
            <a:r>
              <a:rPr lang="en-US" sz="2400" dirty="0"/>
              <a:t>Alignment can be </a:t>
            </a:r>
            <a:r>
              <a:rPr lang="en-US" sz="2400" i="1" dirty="0"/>
              <a:t>linear</a:t>
            </a:r>
            <a:r>
              <a:rPr lang="en-US" sz="2400" dirty="0"/>
              <a:t> or </a:t>
            </a:r>
            <a:r>
              <a:rPr lang="en-US" sz="2400" i="1" dirty="0"/>
              <a:t>nonlinear</a:t>
            </a:r>
            <a:r>
              <a:rPr lang="en-US" sz="2400" dirty="0"/>
              <a:t> (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3dQwarp</a:t>
            </a:r>
            <a:r>
              <a:rPr lang="en-US" sz="2400" dirty="0"/>
              <a:t> program)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84BEEB17-0F16-F64D-ABB6-E3C808555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79183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latin typeface="Arial Rounded MT Bold" panose="020F0704030504030204" pitchFamily="34" charset="77"/>
                <a:cs typeface="+mj-cs"/>
              </a:rPr>
              <a:t>AFNI</a:t>
            </a:r>
            <a:r>
              <a:rPr lang="en-US" u="sng" dirty="0">
                <a:cs typeface="+mj-cs"/>
              </a:rPr>
              <a:t> Formatted Dataset Files - 2</a:t>
            </a:r>
            <a:endParaRPr lang="en-US" dirty="0">
              <a:cs typeface="+mj-cs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8E2AD6A-186A-8745-8A78-349C83A0D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188" y="787208"/>
            <a:ext cx="8774112" cy="595153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lnSpc>
                <a:spcPct val="85000"/>
              </a:lnSpc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>
                <a:latin typeface="Arial Rounded MT Bold" panose="020F0704030504030204" pitchFamily="34" charset="77"/>
                <a:cs typeface="+mn-cs"/>
              </a:rPr>
              <a:t>AFNI</a:t>
            </a:r>
            <a:r>
              <a:rPr lang="en-US" dirty="0">
                <a:cs typeface="+mn-cs"/>
              </a:rPr>
              <a:t> dataset filenames consist of 3 parts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sz="2300" dirty="0"/>
              <a:t> The user-selected </a:t>
            </a:r>
            <a:r>
              <a:rPr lang="en-US" sz="2300" u="sng" dirty="0">
                <a:solidFill>
                  <a:srgbClr val="1218A4"/>
                </a:solidFill>
              </a:rPr>
              <a:t>prefix</a:t>
            </a:r>
            <a:r>
              <a:rPr lang="en-US" sz="2300" dirty="0"/>
              <a:t> (almost anything)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sz="2300" dirty="0"/>
              <a:t> The view (one of +</a:t>
            </a:r>
            <a:r>
              <a:rPr lang="en-US" sz="2300" dirty="0" err="1"/>
              <a:t>orig</a:t>
            </a:r>
            <a:r>
              <a:rPr lang="en-US" sz="2300" dirty="0"/>
              <a:t>, or +</a:t>
            </a:r>
            <a:r>
              <a:rPr lang="en-US" sz="2300" dirty="0" err="1"/>
              <a:t>tlrc</a:t>
            </a:r>
            <a:r>
              <a:rPr lang="en-US" sz="2300" dirty="0"/>
              <a:t>)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sz="2300" dirty="0"/>
              <a:t> The </a:t>
            </a:r>
            <a:r>
              <a:rPr lang="en-US" sz="2300" u="sng" dirty="0">
                <a:solidFill>
                  <a:srgbClr val="1218A4"/>
                </a:solidFill>
              </a:rPr>
              <a:t>suffix</a:t>
            </a:r>
            <a:r>
              <a:rPr lang="en-US" sz="2300" dirty="0"/>
              <a:t> (one of .HEAD or .BRIK)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sz="2300" dirty="0"/>
              <a:t> </a:t>
            </a:r>
            <a:r>
              <a:rPr lang="en-US" sz="2300" b="1" dirty="0" err="1"/>
              <a:t>TonyFauci_epi+tlrc.HEAD</a:t>
            </a:r>
            <a:r>
              <a:rPr lang="en-US" sz="2300" dirty="0"/>
              <a:t> &amp; </a:t>
            </a:r>
            <a:r>
              <a:rPr lang="en-US" sz="2300" b="1" dirty="0" err="1"/>
              <a:t>TonyFauci_epi+tlrc.BRIK</a:t>
            </a:r>
            <a:endParaRPr lang="en-US" sz="2300" b="1" dirty="0"/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sz="2300" dirty="0"/>
              <a:t> You supply the </a:t>
            </a:r>
            <a:r>
              <a:rPr lang="en-US" sz="2300" dirty="0">
                <a:solidFill>
                  <a:srgbClr val="1113E4"/>
                </a:solidFill>
              </a:rPr>
              <a:t>prefix</a:t>
            </a:r>
            <a:r>
              <a:rPr lang="en-US" sz="2300" dirty="0"/>
              <a:t>; the </a:t>
            </a:r>
            <a:r>
              <a:rPr lang="en-US" sz="2300" dirty="0">
                <a:latin typeface="Arial Rounded MT Bold" panose="020F0704030504030204" pitchFamily="34" charset="77"/>
              </a:rPr>
              <a:t>AFNI </a:t>
            </a:r>
            <a:r>
              <a:rPr lang="en-US" sz="2300" dirty="0"/>
              <a:t>program supplies the rest</a:t>
            </a:r>
          </a:p>
          <a:p>
            <a:pPr eaLnBrk="1" hangingPunct="1">
              <a:lnSpc>
                <a:spcPct val="105000"/>
              </a:lnSpc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>
                <a:latin typeface="Arial Rounded MT Bold" panose="020F0704030504030204" pitchFamily="34" charset="77"/>
                <a:cs typeface="+mn-cs"/>
              </a:rPr>
              <a:t>AFNI</a:t>
            </a:r>
            <a:r>
              <a:rPr lang="en-US" dirty="0">
                <a:cs typeface="+mn-cs"/>
              </a:rPr>
              <a:t> programs can </a:t>
            </a:r>
            <a:r>
              <a:rPr lang="en-US" b="1" i="1" dirty="0">
                <a:cs typeface="+mn-cs"/>
              </a:rPr>
              <a:t>read</a:t>
            </a:r>
            <a:r>
              <a:rPr lang="en-US" dirty="0">
                <a:cs typeface="+mn-cs"/>
              </a:rPr>
              <a:t> datasets stored in several formats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sz="2300" dirty="0"/>
              <a:t> ANALYZE (.</a:t>
            </a:r>
            <a:r>
              <a:rPr lang="en-US" sz="2300" dirty="0" err="1">
                <a:solidFill>
                  <a:srgbClr val="1218A4"/>
                </a:solidFill>
              </a:rPr>
              <a:t>hdr</a:t>
            </a:r>
            <a:r>
              <a:rPr lang="en-US" sz="2300" dirty="0"/>
              <a:t>/</a:t>
            </a:r>
            <a:r>
              <a:rPr lang="en-US" sz="2300" dirty="0">
                <a:solidFill>
                  <a:srgbClr val="1218A4"/>
                </a:solidFill>
              </a:rPr>
              <a:t>.</a:t>
            </a:r>
            <a:r>
              <a:rPr lang="en-US" sz="2300" dirty="0" err="1">
                <a:solidFill>
                  <a:srgbClr val="1218A4"/>
                </a:solidFill>
              </a:rPr>
              <a:t>img</a:t>
            </a:r>
            <a:r>
              <a:rPr lang="en-US" sz="2300" dirty="0"/>
              <a:t> file pairs); very old nowadays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sz="2300" dirty="0"/>
              <a:t> MINC-1 (</a:t>
            </a:r>
            <a:r>
              <a:rPr lang="en-US" sz="2300" dirty="0">
                <a:solidFill>
                  <a:srgbClr val="1218A4"/>
                </a:solidFill>
              </a:rPr>
              <a:t>.</a:t>
            </a:r>
            <a:r>
              <a:rPr lang="en-US" sz="2300" dirty="0" err="1">
                <a:solidFill>
                  <a:srgbClr val="1218A4"/>
                </a:solidFill>
              </a:rPr>
              <a:t>mnc</a:t>
            </a:r>
            <a:r>
              <a:rPr lang="en-US" sz="2300" dirty="0"/>
              <a:t>); i.e., from </a:t>
            </a:r>
            <a:r>
              <a:rPr lang="en-US" sz="2300" dirty="0" err="1"/>
              <a:t>mnitools</a:t>
            </a:r>
            <a:r>
              <a:rPr lang="en-US" sz="2300" dirty="0"/>
              <a:t> (also very old now)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sz="2300" dirty="0"/>
              <a:t> CTF (</a:t>
            </a:r>
            <a:r>
              <a:rPr lang="en-US" sz="2300" dirty="0">
                <a:solidFill>
                  <a:srgbClr val="1218A4"/>
                </a:solidFill>
              </a:rPr>
              <a:t>.</a:t>
            </a:r>
            <a:r>
              <a:rPr lang="en-US" sz="2300" dirty="0" err="1">
                <a:solidFill>
                  <a:srgbClr val="1218A4"/>
                </a:solidFill>
              </a:rPr>
              <a:t>mri</a:t>
            </a:r>
            <a:r>
              <a:rPr lang="en-US" sz="2300" dirty="0"/>
              <a:t>,</a:t>
            </a:r>
            <a:r>
              <a:rPr lang="en-US" sz="2300" dirty="0">
                <a:solidFill>
                  <a:srgbClr val="1218A4"/>
                </a:solidFill>
              </a:rPr>
              <a:t> .</a:t>
            </a:r>
            <a:r>
              <a:rPr lang="en-US" sz="2300" dirty="0" err="1">
                <a:solidFill>
                  <a:srgbClr val="1218A4"/>
                </a:solidFill>
              </a:rPr>
              <a:t>svl</a:t>
            </a:r>
            <a:r>
              <a:rPr lang="en-US" sz="2300" dirty="0"/>
              <a:t>) MEG analysis volumes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sz="2300" dirty="0"/>
              <a:t> ASCII text (</a:t>
            </a:r>
            <a:r>
              <a:rPr lang="en-US" sz="2300" dirty="0">
                <a:solidFill>
                  <a:srgbClr val="1218A4"/>
                </a:solidFill>
              </a:rPr>
              <a:t>.1D</a:t>
            </a:r>
            <a:r>
              <a:rPr lang="en-US" sz="2300" dirty="0"/>
              <a:t>) — text numbers arranged into columns</a:t>
            </a:r>
          </a:p>
          <a:p>
            <a:pPr lvl="1" eaLnBrk="1" hangingPunct="1">
              <a:lnSpc>
                <a:spcPct val="95000"/>
              </a:lnSpc>
              <a:buFont typeface="Wingdings" charset="0"/>
              <a:buChar char="§"/>
              <a:defRPr/>
            </a:pPr>
            <a:r>
              <a:rPr lang="en-US" sz="2300" dirty="0"/>
              <a:t> Have conversion programs to write out MINC-1, ANALYZE, ASCII, and NIfTI-1.1 files, if desired</a:t>
            </a:r>
          </a:p>
        </p:txBody>
      </p:sp>
      <p:sp>
        <p:nvSpPr>
          <p:cNvPr id="78852" name="Line 4">
            <a:extLst>
              <a:ext uri="{FF2B5EF4-FFF2-40B4-BE49-F238E27FC236}">
                <a16:creationId xmlns:a16="http://schemas.microsoft.com/office/drawing/2014/main" id="{105EA9E7-A165-9547-B147-A7CB9605B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07" y="3184374"/>
            <a:ext cx="8980488" cy="0"/>
          </a:xfrm>
          <a:prstGeom prst="line">
            <a:avLst/>
          </a:prstGeom>
          <a:noFill/>
          <a:ln w="9525">
            <a:solidFill>
              <a:srgbClr val="FF0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grpSp>
        <p:nvGrpSpPr>
          <p:cNvPr id="69636" name="Group 7">
            <a:extLst>
              <a:ext uri="{FF2B5EF4-FFF2-40B4-BE49-F238E27FC236}">
                <a16:creationId xmlns:a16="http://schemas.microsoft.com/office/drawing/2014/main" id="{CE3816DB-86E7-7842-B418-EA954FDE8A24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1191952"/>
            <a:ext cx="1724025" cy="368300"/>
            <a:chOff x="7342254" y="4448636"/>
            <a:chExt cx="1725074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A82914-CA46-9F47-A4E0-59223C56A2B0}"/>
                </a:ext>
              </a:extLst>
            </p:cNvPr>
            <p:cNvSpPr txBox="1"/>
            <p:nvPr/>
          </p:nvSpPr>
          <p:spPr>
            <a:xfrm>
              <a:off x="8063418" y="4448636"/>
              <a:ext cx="1003910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FFFF01"/>
                  </a:solidFill>
                </a:rPr>
                <a:t>Jargon</a:t>
              </a:r>
              <a:r>
                <a:rPr lang="en-US" sz="1800" dirty="0"/>
                <a:t>!</a:t>
              </a:r>
            </a:p>
          </p:txBody>
        </p:sp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0125836E-1C1A-944B-8F2F-446CB98D586B}"/>
                </a:ext>
              </a:extLst>
            </p:cNvPr>
            <p:cNvSpPr/>
            <p:nvPr/>
          </p:nvSpPr>
          <p:spPr bwMode="auto">
            <a:xfrm>
              <a:off x="7342254" y="4515498"/>
              <a:ext cx="783114" cy="253119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1113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200" b="1" i="0">
                <a:ln>
                  <a:solidFill>
                    <a:srgbClr val="FF011C"/>
                  </a:solidFill>
                </a:ln>
                <a:solidFill>
                  <a:srgbClr val="FF011C"/>
                </a:solidFill>
                <a:latin typeface="Helvetic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0FC14C7C-B760-3A47-9882-612031BDA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101600"/>
            <a:ext cx="7772400" cy="668338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NIfTI Dataset Files</a:t>
            </a:r>
            <a:endParaRPr lang="en-US">
              <a:cs typeface="+mj-cs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AEE7B7CA-8D54-5245-97D3-83C710A9D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25" y="758825"/>
            <a:ext cx="9024938" cy="6043613"/>
          </a:xfrm>
        </p:spPr>
        <p:txBody>
          <a:bodyPr/>
          <a:lstStyle/>
          <a:p>
            <a:pPr eaLnBrk="1" hangingPunct="1">
              <a:lnSpc>
                <a:spcPct val="97000"/>
              </a:lnSpc>
            </a:pPr>
            <a:r>
              <a:rPr lang="en-US" altLang="en-US" dirty="0"/>
              <a:t> NIfTI-1 (</a:t>
            </a:r>
            <a:r>
              <a:rPr lang="en-US" altLang="en-US" u="sng" dirty="0">
                <a:solidFill>
                  <a:srgbClr val="1113E4"/>
                </a:solidFill>
              </a:rPr>
              <a:t>.</a:t>
            </a:r>
            <a:r>
              <a:rPr lang="en-US" altLang="en-US" u="sng" dirty="0" err="1">
                <a:solidFill>
                  <a:srgbClr val="1113E4"/>
                </a:solidFill>
              </a:rPr>
              <a:t>nii</a:t>
            </a:r>
            <a:r>
              <a:rPr lang="en-US" altLang="en-US" dirty="0">
                <a:solidFill>
                  <a:srgbClr val="1218A4"/>
                </a:solidFill>
              </a:rPr>
              <a:t> </a:t>
            </a:r>
            <a:r>
              <a:rPr lang="en-US" altLang="en-US" dirty="0"/>
              <a:t>or</a:t>
            </a:r>
            <a:r>
              <a:rPr lang="en-US" altLang="en-US" dirty="0">
                <a:solidFill>
                  <a:srgbClr val="1218A4"/>
                </a:solidFill>
              </a:rPr>
              <a:t> </a:t>
            </a:r>
            <a:r>
              <a:rPr lang="en-US" altLang="en-US" u="sng" dirty="0">
                <a:solidFill>
                  <a:srgbClr val="1113E4"/>
                </a:solidFill>
              </a:rPr>
              <a:t>.</a:t>
            </a:r>
            <a:r>
              <a:rPr lang="en-US" altLang="en-US" u="sng" dirty="0" err="1">
                <a:solidFill>
                  <a:srgbClr val="1113E4"/>
                </a:solidFill>
              </a:rPr>
              <a:t>nii.gz</a:t>
            </a:r>
            <a:r>
              <a:rPr lang="en-US" altLang="en-US" dirty="0"/>
              <a:t>) is a standard format that </a:t>
            </a:r>
            <a:r>
              <a:rPr lang="en-US" altLang="en-US" dirty="0">
                <a:latin typeface="Arial Rounded MT Bold" panose="020F0704030504030204" pitchFamily="34" charset="77"/>
              </a:rPr>
              <a:t>AFNI</a:t>
            </a:r>
            <a:r>
              <a:rPr lang="en-US" altLang="en-US" dirty="0"/>
              <a:t>, SPM, FSL, </a:t>
            </a:r>
            <a:r>
              <a:rPr lang="en-US" altLang="en-US" dirty="0" err="1"/>
              <a:t>FreeSurfer</a:t>
            </a:r>
            <a:r>
              <a:rPr lang="en-US" altLang="en-US" dirty="0"/>
              <a:t>, </a:t>
            </a:r>
            <a:r>
              <a:rPr lang="en-US" altLang="en-US" dirty="0" err="1"/>
              <a:t>BrainVoyager</a:t>
            </a:r>
            <a:r>
              <a:rPr lang="en-US" altLang="en-US" dirty="0"/>
              <a:t>, et al., agreed upon</a:t>
            </a:r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Goal: easier interoperability of tools from various packages</a:t>
            </a:r>
          </a:p>
          <a:p>
            <a:pPr eaLnBrk="1" hangingPunct="1">
              <a:lnSpc>
                <a:spcPct val="97000"/>
              </a:lnSpc>
            </a:pPr>
            <a:r>
              <a:rPr lang="en-US" altLang="en-US" dirty="0"/>
              <a:t> All data is stored in one file (</a:t>
            </a:r>
            <a:r>
              <a:rPr lang="en-US" altLang="en-US" i="1" dirty="0"/>
              <a:t>cf</a:t>
            </a:r>
            <a:r>
              <a:rPr lang="en-US" altLang="en-US" dirty="0"/>
              <a:t>. </a:t>
            </a:r>
            <a:r>
              <a:rPr lang="en-US" altLang="en-US" b="1" dirty="0">
                <a:solidFill>
                  <a:srgbClr val="1113E4"/>
                </a:solidFill>
              </a:rPr>
              <a:t>http://</a:t>
            </a:r>
            <a:r>
              <a:rPr lang="en-US" altLang="en-US" b="1" dirty="0" err="1">
                <a:solidFill>
                  <a:srgbClr val="1113E4"/>
                </a:solidFill>
              </a:rPr>
              <a:t>nifti.nimh.nih.gov</a:t>
            </a:r>
            <a:r>
              <a:rPr lang="en-US" altLang="en-US" b="1" dirty="0">
                <a:solidFill>
                  <a:srgbClr val="1113E4"/>
                </a:solidFill>
              </a:rPr>
              <a:t>/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 352 byte header </a:t>
            </a:r>
            <a:r>
              <a:rPr lang="en-US" altLang="en-US" sz="2000" dirty="0"/>
              <a:t>(extensions allowed; </a:t>
            </a:r>
            <a:r>
              <a:rPr lang="en-US" altLang="en-US" sz="2000" b="1" dirty="0">
                <a:latin typeface="Arial Rounded MT Bold" panose="020F0704030504030204" pitchFamily="34" charset="77"/>
              </a:rPr>
              <a:t>AFNI</a:t>
            </a:r>
            <a:r>
              <a:rPr lang="en-US" altLang="en-US" sz="2000" b="1" dirty="0"/>
              <a:t> uses this feature</a:t>
            </a:r>
            <a:r>
              <a:rPr lang="en-US" altLang="en-US" sz="2000" dirty="0"/>
              <a:t>)</a:t>
            </a:r>
            <a:endParaRPr lang="en-US" altLang="en-US" dirty="0"/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 Followed by the image binary numerical values</a:t>
            </a:r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 Allows 1D–5D datasets of diverse numerical types</a:t>
            </a:r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rgbClr val="1113E4"/>
                </a:solidFill>
              </a:rPr>
              <a:t>.</a:t>
            </a:r>
            <a:r>
              <a:rPr lang="en-US" altLang="en-US" dirty="0" err="1">
                <a:solidFill>
                  <a:srgbClr val="1113E4"/>
                </a:solidFill>
              </a:rPr>
              <a:t>nii.gz</a:t>
            </a:r>
            <a:r>
              <a:rPr lang="en-US" altLang="en-US" dirty="0"/>
              <a:t> suffix means file is compressed </a:t>
            </a:r>
            <a:r>
              <a:rPr lang="en-US" altLang="en-US" sz="2000" dirty="0"/>
              <a:t>(using Unix program </a:t>
            </a:r>
            <a:r>
              <a:rPr lang="en-US" altLang="en-US" sz="2000" dirty="0" err="1"/>
              <a:t>gzip</a:t>
            </a:r>
            <a:r>
              <a:rPr lang="en-US" altLang="en-US" sz="2000" dirty="0"/>
              <a:t>)</a:t>
            </a:r>
          </a:p>
          <a:p>
            <a:pPr eaLnBrk="1" hangingPunct="1">
              <a:lnSpc>
                <a:spcPct val="97000"/>
              </a:lnSpc>
            </a:pPr>
            <a:r>
              <a:rPr lang="en-US" altLang="en-US" dirty="0"/>
              <a:t> </a:t>
            </a:r>
            <a:r>
              <a:rPr lang="en-US" altLang="en-US" dirty="0">
                <a:latin typeface="Arial Rounded MT Bold" panose="020F0704030504030204" pitchFamily="34" charset="77"/>
              </a:rPr>
              <a:t>AFNI</a:t>
            </a:r>
            <a:r>
              <a:rPr lang="en-US" altLang="en-US" dirty="0"/>
              <a:t> reads and writes NIfTI-1 (and NIfTI-2) datasets</a:t>
            </a:r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 </a:t>
            </a:r>
            <a:r>
              <a:rPr lang="en-US" altLang="en-US" b="1" dirty="0"/>
              <a:t>To write</a:t>
            </a:r>
            <a:r>
              <a:rPr lang="en-US" altLang="en-US" dirty="0"/>
              <a:t>: when you give the </a:t>
            </a:r>
            <a:r>
              <a:rPr lang="en-US" altLang="en-US" dirty="0">
                <a:solidFill>
                  <a:srgbClr val="1113E4"/>
                </a:solidFill>
              </a:rPr>
              <a:t>prefix</a:t>
            </a:r>
            <a:r>
              <a:rPr lang="en-US" altLang="en-US" dirty="0"/>
              <a:t> for the output filename, end it in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b="1" dirty="0">
                <a:solidFill>
                  <a:srgbClr val="1113E4"/>
                </a:solidFill>
              </a:rPr>
              <a:t>.</a:t>
            </a:r>
            <a:r>
              <a:rPr lang="en-US" altLang="ja-JP" b="1" dirty="0" err="1">
                <a:solidFill>
                  <a:srgbClr val="1113E4"/>
                </a:solidFill>
              </a:rPr>
              <a:t>nii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 dirty="0"/>
              <a:t> or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b="1" dirty="0">
                <a:solidFill>
                  <a:srgbClr val="1113E4"/>
                </a:solidFill>
              </a:rPr>
              <a:t>.</a:t>
            </a:r>
            <a:r>
              <a:rPr lang="en-US" altLang="ja-JP" b="1" dirty="0" err="1">
                <a:solidFill>
                  <a:srgbClr val="1113E4"/>
                </a:solidFill>
              </a:rPr>
              <a:t>nii.gz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 dirty="0"/>
              <a:t>, and </a:t>
            </a:r>
            <a:r>
              <a:rPr lang="en-US" altLang="ja-JP" dirty="0">
                <a:latin typeface="Arial Rounded MT Bold" panose="020F0704030504030204" pitchFamily="34" charset="77"/>
              </a:rPr>
              <a:t>AFNI</a:t>
            </a:r>
            <a:r>
              <a:rPr lang="en-US" altLang="ja-JP" dirty="0"/>
              <a:t> programs will automatically write NIfTI-1.1 format instead of </a:t>
            </a:r>
            <a:r>
              <a:rPr lang="en-US" altLang="ja-JP" dirty="0">
                <a:solidFill>
                  <a:srgbClr val="1113E4"/>
                </a:solidFill>
              </a:rPr>
              <a:t>.HEAD/.BRIK</a:t>
            </a:r>
            <a:r>
              <a:rPr lang="en-US" altLang="ja-JP" dirty="0"/>
              <a:t> </a:t>
            </a:r>
          </a:p>
          <a:p>
            <a:pPr lvl="1" eaLnBrk="1" hangingPunct="1">
              <a:lnSpc>
                <a:spcPct val="97000"/>
              </a:lnSpc>
            </a:pPr>
            <a:r>
              <a:rPr lang="en-US" altLang="en-US" dirty="0"/>
              <a:t> </a:t>
            </a:r>
            <a:r>
              <a:rPr lang="en-US" altLang="en-US" b="1" dirty="0"/>
              <a:t>To read</a:t>
            </a:r>
            <a:r>
              <a:rPr lang="en-US" altLang="en-US" dirty="0"/>
              <a:t>: just give the full filename ending in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dirty="0">
                <a:solidFill>
                  <a:srgbClr val="1113E4"/>
                </a:solidFill>
              </a:rPr>
              <a:t>.</a:t>
            </a:r>
            <a:r>
              <a:rPr lang="en-US" altLang="ja-JP" dirty="0" err="1">
                <a:solidFill>
                  <a:srgbClr val="1113E4"/>
                </a:solidFill>
              </a:rPr>
              <a:t>nii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 dirty="0"/>
              <a:t> or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dirty="0">
                <a:solidFill>
                  <a:srgbClr val="1113E4"/>
                </a:solidFill>
              </a:rPr>
              <a:t>.</a:t>
            </a:r>
            <a:r>
              <a:rPr lang="en-US" altLang="ja-JP" dirty="0" err="1">
                <a:solidFill>
                  <a:srgbClr val="1113E4"/>
                </a:solidFill>
              </a:rPr>
              <a:t>nii.gz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0FC14C7C-B760-3A47-9882-612031BDA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101600"/>
            <a:ext cx="7772400" cy="668338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cs typeface="+mj-cs"/>
              </a:rPr>
              <a:t>Creating Datasets from DICOM Files</a:t>
            </a:r>
            <a:endParaRPr lang="en-US" dirty="0">
              <a:cs typeface="+mj-cs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AEE7B7CA-8D54-5245-97D3-83C710A9D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25" y="758825"/>
            <a:ext cx="9024938" cy="6043613"/>
          </a:xfrm>
        </p:spPr>
        <p:txBody>
          <a:bodyPr/>
          <a:lstStyle/>
          <a:p>
            <a:pPr eaLnBrk="1" hangingPunct="1">
              <a:lnSpc>
                <a:spcPct val="97000"/>
              </a:lnSpc>
              <a:spcBef>
                <a:spcPts val="414"/>
              </a:spcBef>
            </a:pPr>
            <a:r>
              <a:rPr lang="en-US" altLang="en-US" sz="2500" dirty="0"/>
              <a:t> </a:t>
            </a:r>
            <a:r>
              <a:rPr lang="en-US" altLang="en-US" sz="2500" u="sng" dirty="0"/>
              <a:t>Program 1</a:t>
            </a:r>
            <a:r>
              <a:rPr lang="en-US" altLang="en-US" sz="2500" dirty="0"/>
              <a:t>: Rick Reynolds’ </a:t>
            </a:r>
            <a:r>
              <a:rPr lang="en-US" altLang="en-US" sz="2500" dirty="0">
                <a:latin typeface="Arial Rounded MT Bold" panose="020F0704030504030204" pitchFamily="34" charset="77"/>
              </a:rPr>
              <a:t>AFNI</a:t>
            </a:r>
            <a:r>
              <a:rPr lang="en-US" altLang="en-US" sz="2500" dirty="0"/>
              <a:t> program </a:t>
            </a:r>
            <a:r>
              <a:rPr lang="en-US" altLang="en-US" sz="2500" b="1" dirty="0" err="1">
                <a:solidFill>
                  <a:srgbClr val="009B45"/>
                </a:solidFill>
              </a:rPr>
              <a:t>Dimon</a:t>
            </a:r>
            <a:endParaRPr lang="en-US" altLang="en-US" sz="2500" dirty="0"/>
          </a:p>
          <a:p>
            <a:pPr lvl="1" eaLnBrk="1" hangingPunct="1">
              <a:lnSpc>
                <a:spcPct val="97000"/>
              </a:lnSpc>
              <a:spcBef>
                <a:spcPts val="414"/>
              </a:spcBef>
            </a:pPr>
            <a:r>
              <a:rPr lang="en-US" altLang="en-US" sz="2500" dirty="0"/>
              <a:t> Was originally created for sending image data directly into </a:t>
            </a:r>
            <a:r>
              <a:rPr lang="en-US" altLang="en-US" sz="2500" dirty="0">
                <a:latin typeface="Arial Rounded MT Bold" panose="020F0704030504030204" pitchFamily="34" charset="77"/>
              </a:rPr>
              <a:t>AFNI</a:t>
            </a:r>
            <a:r>
              <a:rPr lang="en-US" altLang="en-US" sz="2500" dirty="0"/>
              <a:t> for “</a:t>
            </a:r>
            <a:r>
              <a:rPr lang="en-US" altLang="en-US" sz="2500" dirty="0" err="1"/>
              <a:t>realtime</a:t>
            </a:r>
            <a:r>
              <a:rPr lang="en-US" altLang="en-US" sz="2500" dirty="0"/>
              <a:t> FMRI”</a:t>
            </a:r>
          </a:p>
          <a:p>
            <a:pPr eaLnBrk="1" hangingPunct="1">
              <a:lnSpc>
                <a:spcPct val="97000"/>
              </a:lnSpc>
              <a:spcBef>
                <a:spcPts val="414"/>
              </a:spcBef>
            </a:pPr>
            <a:r>
              <a:rPr lang="en-US" altLang="en-US" sz="2500" dirty="0"/>
              <a:t> </a:t>
            </a:r>
            <a:r>
              <a:rPr lang="en-US" altLang="en-US" sz="2500" u="sng" dirty="0"/>
              <a:t>Program 2</a:t>
            </a:r>
            <a:r>
              <a:rPr lang="en-US" altLang="en-US" sz="2500" dirty="0"/>
              <a:t>: Chris </a:t>
            </a:r>
            <a:r>
              <a:rPr lang="en-US" altLang="en-US" sz="2500" dirty="0" err="1"/>
              <a:t>Rorden’s</a:t>
            </a:r>
            <a:r>
              <a:rPr lang="en-US" altLang="en-US" sz="2500" dirty="0"/>
              <a:t> </a:t>
            </a:r>
            <a:r>
              <a:rPr lang="en-US" sz="2500" b="1" dirty="0">
                <a:solidFill>
                  <a:srgbClr val="009B45"/>
                </a:solidFill>
              </a:rPr>
              <a:t>dcm2niix_afni</a:t>
            </a:r>
          </a:p>
          <a:p>
            <a:pPr lvl="1" eaLnBrk="1" hangingPunct="1">
              <a:lnSpc>
                <a:spcPct val="97000"/>
              </a:lnSpc>
              <a:spcBef>
                <a:spcPts val="414"/>
              </a:spcBef>
            </a:pPr>
            <a:r>
              <a:rPr lang="en-US" altLang="en-US" sz="2500" dirty="0"/>
              <a:t> Can create a whole collection of datasets</a:t>
            </a:r>
          </a:p>
          <a:p>
            <a:pPr lvl="1" eaLnBrk="1" hangingPunct="1">
              <a:lnSpc>
                <a:spcPct val="97000"/>
              </a:lnSpc>
              <a:spcBef>
                <a:spcPts val="414"/>
              </a:spcBef>
            </a:pPr>
            <a:r>
              <a:rPr lang="en-US" altLang="en-US" sz="2500" dirty="0"/>
              <a:t> Works with more DICOM formats than </a:t>
            </a:r>
            <a:r>
              <a:rPr lang="en-US" altLang="en-US" sz="2500" b="1" dirty="0" err="1">
                <a:solidFill>
                  <a:srgbClr val="009B45"/>
                </a:solidFill>
              </a:rPr>
              <a:t>Dimon</a:t>
            </a:r>
            <a:r>
              <a:rPr lang="en-US" altLang="en-US" sz="2500" dirty="0"/>
              <a:t> does</a:t>
            </a:r>
          </a:p>
          <a:p>
            <a:pPr lvl="1" eaLnBrk="1" hangingPunct="1">
              <a:lnSpc>
                <a:spcPct val="97000"/>
              </a:lnSpc>
              <a:spcBef>
                <a:spcPts val="414"/>
              </a:spcBef>
            </a:pPr>
            <a:r>
              <a:rPr lang="en-US" sz="2500" b="1" dirty="0"/>
              <a:t> </a:t>
            </a:r>
            <a:r>
              <a:rPr lang="en-US" sz="2500" i="1" dirty="0"/>
              <a:t>Problem</a:t>
            </a:r>
            <a:r>
              <a:rPr lang="en-US" sz="2500" dirty="0"/>
              <a:t>: Standard NIFTI .</a:t>
            </a:r>
            <a:r>
              <a:rPr lang="en-US" sz="2500" dirty="0" err="1"/>
              <a:t>nii</a:t>
            </a:r>
            <a:r>
              <a:rPr lang="en-US" sz="2500" dirty="0"/>
              <a:t> format can’t store complicated slice timings</a:t>
            </a:r>
          </a:p>
          <a:p>
            <a:pPr marL="914400" lvl="1" indent="-457200">
              <a:spcBef>
                <a:spcPts val="414"/>
              </a:spcBef>
              <a:buFont typeface="Arial" charset="0"/>
              <a:buChar char="•"/>
            </a:pPr>
            <a:r>
              <a:rPr lang="en-US" sz="2500" dirty="0"/>
              <a:t>So programs like </a:t>
            </a:r>
            <a:r>
              <a:rPr lang="en-US" sz="2500" b="1" dirty="0">
                <a:solidFill>
                  <a:srgbClr val="009B45"/>
                </a:solidFill>
              </a:rPr>
              <a:t>dcm2niix_afni</a:t>
            </a:r>
            <a:r>
              <a:rPr lang="en-US" sz="2500" dirty="0"/>
              <a:t> cannot store this information even if the program can find it in the DICOM files</a:t>
            </a:r>
          </a:p>
          <a:p>
            <a:pPr eaLnBrk="1" hangingPunct="1">
              <a:lnSpc>
                <a:spcPct val="97000"/>
              </a:lnSpc>
              <a:spcBef>
                <a:spcPts val="414"/>
              </a:spcBef>
            </a:pPr>
            <a:r>
              <a:rPr lang="en-US" altLang="en-US" sz="2500" dirty="0"/>
              <a:t> </a:t>
            </a:r>
            <a:r>
              <a:rPr lang="en-US" altLang="en-US" sz="2500" u="sng" dirty="0"/>
              <a:t>Solution</a:t>
            </a:r>
            <a:r>
              <a:rPr lang="en-US" altLang="en-US" sz="2500" dirty="0"/>
              <a:t>: use </a:t>
            </a:r>
            <a:r>
              <a:rPr lang="en-US" altLang="en-US" sz="2500" b="1" dirty="0">
                <a:solidFill>
                  <a:srgbClr val="009B45"/>
                </a:solidFill>
              </a:rPr>
              <a:t>3drefit</a:t>
            </a:r>
            <a:r>
              <a:rPr lang="en-US" altLang="en-US" sz="2500" dirty="0"/>
              <a:t> to add the slice timing information to the header (inside </a:t>
            </a:r>
            <a:r>
              <a:rPr lang="en-US" altLang="en-US" sz="2500" dirty="0">
                <a:latin typeface="Arial Rounded MT Bold" panose="020F0704030504030204" pitchFamily="34" charset="77"/>
              </a:rPr>
              <a:t>AFNI</a:t>
            </a:r>
            <a:r>
              <a:rPr lang="en-US" altLang="en-US" sz="2500" dirty="0"/>
              <a:t> extension for NIFTI .</a:t>
            </a:r>
            <a:r>
              <a:rPr lang="en-US" altLang="en-US" sz="2500" dirty="0" err="1"/>
              <a:t>nii</a:t>
            </a:r>
            <a:r>
              <a:rPr lang="en-US" altLang="en-US" sz="2500" dirty="0"/>
              <a:t> files)</a:t>
            </a:r>
          </a:p>
          <a:p>
            <a:pPr lvl="1" eaLnBrk="1" hangingPunct="1">
              <a:lnSpc>
                <a:spcPct val="97000"/>
              </a:lnSpc>
              <a:spcBef>
                <a:spcPts val="414"/>
              </a:spcBef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89561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A54D974-42E5-DE42-BDA4-1C1DE1D05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Dataset Directories</a:t>
            </a:r>
            <a:endParaRPr lang="en-US">
              <a:cs typeface="+mj-cs"/>
            </a:endParaRP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45C4F78-175D-964D-A409-FFA869F85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275" y="825190"/>
            <a:ext cx="8774113" cy="578992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76"/>
              </a:spcBef>
              <a:buFont typeface="Times" charset="0"/>
              <a:buChar char="•"/>
              <a:defRPr/>
            </a:pPr>
            <a:r>
              <a:rPr lang="en-US" dirty="0">
                <a:cs typeface="+mn-cs"/>
              </a:rPr>
              <a:t> Datasets are stored in directories (AKA “folders”)</a:t>
            </a:r>
          </a:p>
          <a:p>
            <a:pPr lvl="1" eaLnBrk="1" hangingPunct="1">
              <a:spcBef>
                <a:spcPts val="376"/>
              </a:spcBef>
              <a:buFont typeface="Wingdings" charset="0"/>
              <a:buChar char="§"/>
              <a:defRPr/>
            </a:pPr>
            <a:r>
              <a:rPr lang="en-US" dirty="0"/>
              <a:t> All the datasets in the same directory, in the same view, are presumed to be aligned in </a:t>
            </a:r>
            <a:r>
              <a:rPr lang="en-US" i="1" dirty="0"/>
              <a:t>xyz</a:t>
            </a:r>
            <a:r>
              <a:rPr lang="en-US" dirty="0"/>
              <a:t>-coordinates</a:t>
            </a:r>
          </a:p>
          <a:p>
            <a:pPr lvl="2" eaLnBrk="1" hangingPunct="1">
              <a:spcBef>
                <a:spcPts val="376"/>
              </a:spcBef>
              <a:defRPr/>
            </a:pPr>
            <a:r>
              <a:rPr lang="en-US" dirty="0"/>
              <a:t> Voxels with same value of 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correspond to same brain location</a:t>
            </a:r>
          </a:p>
          <a:p>
            <a:pPr lvl="1" eaLnBrk="1" hangingPunct="1">
              <a:spcBef>
                <a:spcPts val="376"/>
              </a:spcBef>
              <a:buFont typeface="Wingdings" charset="0"/>
              <a:buChar char="§"/>
              <a:defRPr/>
            </a:pPr>
            <a:r>
              <a:rPr lang="en-US" dirty="0"/>
              <a:t> Can </a:t>
            </a:r>
            <a:r>
              <a:rPr lang="en-US" b="1" dirty="0">
                <a:solidFill>
                  <a:srgbClr val="002060"/>
                </a:solidFill>
              </a:rPr>
              <a:t>overlay</a:t>
            </a:r>
            <a:r>
              <a:rPr lang="en-US" dirty="0"/>
              <a:t> (in color) any one dataset on top of any other one dataset (</a:t>
            </a:r>
            <a:r>
              <a:rPr lang="en-US" b="1" dirty="0">
                <a:solidFill>
                  <a:srgbClr val="002060"/>
                </a:solidFill>
              </a:rPr>
              <a:t>underlay</a:t>
            </a:r>
            <a:r>
              <a:rPr lang="en-US" dirty="0"/>
              <a:t> in grayscale) from same directory</a:t>
            </a:r>
          </a:p>
          <a:p>
            <a:pPr lvl="2" eaLnBrk="1" hangingPunct="1">
              <a:spcBef>
                <a:spcPts val="376"/>
              </a:spcBef>
              <a:defRPr/>
            </a:pPr>
            <a:r>
              <a:rPr lang="en-US" dirty="0"/>
              <a:t> Even if voxel sizes and spatial orientations differ</a:t>
            </a:r>
          </a:p>
          <a:p>
            <a:pPr lvl="2" eaLnBrk="1" hangingPunct="1">
              <a:spcBef>
                <a:spcPts val="376"/>
              </a:spcBef>
              <a:defRPr/>
            </a:pPr>
            <a:r>
              <a:rPr lang="en-US" dirty="0"/>
              <a:t> Overlay of one dataset upon another is based on </a:t>
            </a:r>
            <a:r>
              <a:rPr lang="en-US" i="1" dirty="0" err="1"/>
              <a:t>xyz</a:t>
            </a:r>
            <a:r>
              <a:rPr lang="en-US" i="1" dirty="0"/>
              <a:t> </a:t>
            </a:r>
            <a:r>
              <a:rPr lang="en-US" dirty="0"/>
              <a:t>coordinates</a:t>
            </a:r>
          </a:p>
          <a:p>
            <a:pPr lvl="1" eaLnBrk="1" hangingPunct="1">
              <a:spcBef>
                <a:spcPts val="376"/>
              </a:spcBef>
              <a:buFont typeface="Wingdings" charset="0"/>
              <a:buChar char="§"/>
              <a:defRPr/>
            </a:pPr>
            <a:r>
              <a:rPr lang="en-US" dirty="0"/>
              <a:t> Typical </a:t>
            </a:r>
            <a:r>
              <a:rPr lang="en-US" dirty="0">
                <a:latin typeface="Arial Rounded MT Bold" panose="020F0704030504030204" pitchFamily="34" charset="77"/>
              </a:rPr>
              <a:t>AFNI</a:t>
            </a:r>
            <a:r>
              <a:rPr lang="en-US" dirty="0"/>
              <a:t> contents of a directory are all data derived from a single scanning session for one subject</a:t>
            </a:r>
          </a:p>
          <a:p>
            <a:pPr lvl="2" eaLnBrk="1" hangingPunct="1">
              <a:spcBef>
                <a:spcPts val="376"/>
              </a:spcBef>
              <a:defRPr/>
            </a:pPr>
            <a:r>
              <a:rPr lang="en-US" dirty="0"/>
              <a:t> Anatomical reference (T1-weighted SPGR or MP-RAGE volume)</a:t>
            </a:r>
          </a:p>
          <a:p>
            <a:pPr lvl="2" eaLnBrk="1" hangingPunct="1">
              <a:spcBef>
                <a:spcPts val="376"/>
              </a:spcBef>
              <a:defRPr/>
            </a:pPr>
            <a:r>
              <a:rPr lang="en-US" dirty="0"/>
              <a:t> 10-20 3D+time datasets from FMRI EPI functional runs</a:t>
            </a:r>
          </a:p>
          <a:p>
            <a:pPr lvl="2" eaLnBrk="1" hangingPunct="1">
              <a:spcBef>
                <a:spcPts val="376"/>
              </a:spcBef>
              <a:defRPr/>
            </a:pPr>
            <a:r>
              <a:rPr lang="en-US" dirty="0"/>
              <a:t> Statistical datasets computed from 3D+time datasets</a:t>
            </a:r>
          </a:p>
          <a:p>
            <a:pPr lvl="2" eaLnBrk="1" hangingPunct="1">
              <a:spcBef>
                <a:spcPts val="376"/>
              </a:spcBef>
              <a:defRPr/>
            </a:pPr>
            <a:r>
              <a:rPr lang="en-US" dirty="0"/>
              <a:t> Datasets transformed from +</a:t>
            </a:r>
            <a:r>
              <a:rPr lang="en-US" dirty="0" err="1"/>
              <a:t>orig</a:t>
            </a:r>
            <a:r>
              <a:rPr lang="en-US" dirty="0"/>
              <a:t> to +</a:t>
            </a:r>
            <a:r>
              <a:rPr lang="en-US" dirty="0" err="1"/>
              <a:t>tlrc</a:t>
            </a:r>
            <a:r>
              <a:rPr lang="en-US" dirty="0"/>
              <a:t> coordinates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>
            <a:extLst>
              <a:ext uri="{FF2B5EF4-FFF2-40B4-BE49-F238E27FC236}">
                <a16:creationId xmlns:a16="http://schemas.microsoft.com/office/drawing/2014/main" id="{267FC478-F740-A34C-8E64-4D4E13E86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9888" y="1045778"/>
            <a:ext cx="8461375" cy="5430837"/>
          </a:xfrm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  <a:r>
              <a:rPr lang="en-US" altLang="en-US" dirty="0">
                <a:latin typeface="Arial Rounded MT Bold" panose="020F0704030504030204" pitchFamily="34" charset="77"/>
              </a:rPr>
              <a:t>AFNI</a:t>
            </a:r>
            <a:r>
              <a:rPr lang="en-US" altLang="en-US" dirty="0"/>
              <a:t> runs on </a:t>
            </a:r>
            <a:r>
              <a:rPr lang="en-US" altLang="en-US" u="sng" dirty="0"/>
              <a:t>Unix</a:t>
            </a:r>
            <a:r>
              <a:rPr lang="en-US" altLang="en-US" dirty="0"/>
              <a:t> systems: Linux, Sun, Mac OS X</a:t>
            </a:r>
          </a:p>
          <a:p>
            <a:pPr lvl="1" eaLnBrk="1" hangingPunct="1"/>
            <a:r>
              <a:rPr lang="en-US" altLang="en-US" dirty="0"/>
              <a:t> Can also run under Windows Subsystem for Linux</a:t>
            </a:r>
          </a:p>
          <a:p>
            <a:pPr lvl="2" eaLnBrk="1" hangingPunct="1"/>
            <a:r>
              <a:rPr lang="en-US" altLang="en-US" dirty="0"/>
              <a:t>Requires also installing X11 (Unix graphics display software)</a:t>
            </a:r>
          </a:p>
          <a:p>
            <a:pPr eaLnBrk="1" hangingPunct="1"/>
            <a:r>
              <a:rPr lang="en-US" altLang="en-US" dirty="0"/>
              <a:t> You can download precompiled binaries from our Website</a:t>
            </a:r>
          </a:p>
          <a:p>
            <a:pPr lvl="1" eaLnBrk="1" hangingPunct="1"/>
            <a:r>
              <a:rPr lang="en-US" altLang="en-US" sz="2200" dirty="0"/>
              <a:t> </a:t>
            </a:r>
            <a:r>
              <a:rPr lang="en-US" altLang="en-US" sz="2200" b="1" dirty="0">
                <a:solidFill>
                  <a:srgbClr val="1218A4"/>
                </a:solidFill>
              </a:rPr>
              <a:t>https://</a:t>
            </a:r>
            <a:r>
              <a:rPr lang="en-US" altLang="en-US" sz="2200" b="1" dirty="0" err="1">
                <a:solidFill>
                  <a:srgbClr val="1218A4"/>
                </a:solidFill>
              </a:rPr>
              <a:t>afni.nimh.nih.gov</a:t>
            </a:r>
            <a:r>
              <a:rPr lang="en-US" altLang="en-US" sz="2200" b="1" dirty="0">
                <a:solidFill>
                  <a:srgbClr val="1218A4"/>
                </a:solidFill>
              </a:rPr>
              <a:t>/pub/</a:t>
            </a:r>
            <a:r>
              <a:rPr lang="en-US" altLang="en-US" sz="2200" b="1" dirty="0" err="1">
                <a:solidFill>
                  <a:srgbClr val="1218A4"/>
                </a:solidFill>
              </a:rPr>
              <a:t>dist</a:t>
            </a:r>
            <a:r>
              <a:rPr lang="en-US" altLang="en-US" sz="2200" b="1" dirty="0">
                <a:solidFill>
                  <a:srgbClr val="1218A4"/>
                </a:solidFill>
              </a:rPr>
              <a:t>/doc/</a:t>
            </a:r>
            <a:r>
              <a:rPr lang="en-US" altLang="en-US" sz="2200" b="1" dirty="0" err="1">
                <a:solidFill>
                  <a:srgbClr val="1218A4"/>
                </a:solidFill>
              </a:rPr>
              <a:t>htmldoc</a:t>
            </a:r>
            <a:r>
              <a:rPr lang="en-US" altLang="en-US" sz="2200" b="1" dirty="0">
                <a:solidFill>
                  <a:srgbClr val="1218A4"/>
                </a:solidFill>
              </a:rPr>
              <a:t>/</a:t>
            </a:r>
            <a:r>
              <a:rPr lang="en-US" altLang="en-US" sz="2200" b="1" dirty="0" err="1">
                <a:solidFill>
                  <a:srgbClr val="1218A4"/>
                </a:solidFill>
              </a:rPr>
              <a:t>index.html</a:t>
            </a:r>
            <a:endParaRPr lang="en-US" altLang="en-US" sz="2200" b="1" dirty="0">
              <a:solidFill>
                <a:srgbClr val="1218A4"/>
              </a:solidFill>
            </a:endParaRPr>
          </a:p>
          <a:p>
            <a:pPr lvl="1" eaLnBrk="1" hangingPunct="1"/>
            <a:r>
              <a:rPr lang="en-US" altLang="en-US" dirty="0"/>
              <a:t> Documentation, message board, data, class materials,…</a:t>
            </a:r>
            <a:endParaRPr lang="en-US" altLang="en-US" b="1" u="sng" dirty="0">
              <a:solidFill>
                <a:srgbClr val="1218A4"/>
              </a:solidFill>
            </a:endParaRPr>
          </a:p>
          <a:p>
            <a:pPr eaLnBrk="1" hangingPunct="1"/>
            <a:r>
              <a:rPr lang="en-US" altLang="en-US" dirty="0"/>
              <a:t> You can download source code and compile it</a:t>
            </a:r>
          </a:p>
          <a:p>
            <a:pPr lvl="1" eaLnBrk="1" hangingPunct="1"/>
            <a:r>
              <a:rPr lang="en-US" altLang="en-US" dirty="0"/>
              <a:t>And from GitHub: </a:t>
            </a:r>
            <a:r>
              <a:rPr lang="en-US" altLang="en-US" b="1" dirty="0">
                <a:solidFill>
                  <a:srgbClr val="333399"/>
                </a:solidFill>
              </a:rPr>
              <a:t>https://</a:t>
            </a:r>
            <a:r>
              <a:rPr lang="en-US" altLang="en-US" b="1" dirty="0" err="1">
                <a:solidFill>
                  <a:srgbClr val="333399"/>
                </a:solidFill>
              </a:rPr>
              <a:t>github.com</a:t>
            </a:r>
            <a:r>
              <a:rPr lang="en-US" altLang="en-US" b="1" dirty="0">
                <a:solidFill>
                  <a:srgbClr val="333399"/>
                </a:solidFill>
              </a:rPr>
              <a:t>/</a:t>
            </a:r>
            <a:r>
              <a:rPr lang="en-US" altLang="en-US" b="1" dirty="0" err="1">
                <a:solidFill>
                  <a:srgbClr val="333399"/>
                </a:solidFill>
              </a:rPr>
              <a:t>afni</a:t>
            </a:r>
            <a:r>
              <a:rPr lang="en-US" altLang="en-US" b="1" dirty="0">
                <a:solidFill>
                  <a:srgbClr val="333399"/>
                </a:solidFill>
              </a:rPr>
              <a:t>/AFNI</a:t>
            </a:r>
          </a:p>
          <a:p>
            <a:pPr eaLnBrk="1" hangingPunct="1"/>
            <a:r>
              <a:rPr lang="en-US" altLang="en-US" dirty="0"/>
              <a:t> </a:t>
            </a:r>
            <a:r>
              <a:rPr lang="en-US" altLang="en-US" dirty="0">
                <a:latin typeface="Arial Rounded MT Bold" panose="020F0704030504030204" pitchFamily="34" charset="77"/>
              </a:rPr>
              <a:t>AFNI</a:t>
            </a:r>
            <a:r>
              <a:rPr lang="en-US" altLang="en-US" dirty="0"/>
              <a:t> is updated fairly frequently, so it is important to update occasionally </a:t>
            </a:r>
            <a:r>
              <a:rPr lang="en-US" altLang="en-US" b="1" dirty="0">
                <a:solidFill>
                  <a:srgbClr val="00B050"/>
                </a:solidFill>
              </a:rPr>
              <a:t>=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@</a:t>
            </a:r>
            <a:r>
              <a:rPr lang="en-US" altLang="en-US" b="1" dirty="0" err="1">
                <a:solidFill>
                  <a:srgbClr val="0000FF"/>
                </a:solidFill>
              </a:rPr>
              <a:t>update.afni.binaries</a:t>
            </a:r>
            <a:r>
              <a:rPr lang="en-US" altLang="en-US" b="1" dirty="0"/>
              <a:t> </a:t>
            </a:r>
          </a:p>
          <a:p>
            <a:pPr lvl="1" eaLnBrk="1" hangingPunct="1"/>
            <a:r>
              <a:rPr lang="en-US" altLang="en-US" dirty="0"/>
              <a:t> It’s hard to</a:t>
            </a:r>
            <a:r>
              <a:rPr lang="en-US" altLang="ja-JP" dirty="0"/>
              <a:t> help you with outdated versions</a:t>
            </a:r>
            <a:r>
              <a:rPr lang="en-US" altLang="ja-JP" b="1" i="1" dirty="0">
                <a:solidFill>
                  <a:srgbClr val="FF011C"/>
                </a:solidFill>
              </a:rPr>
              <a:t>!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b="1" i="1" dirty="0">
                <a:solidFill>
                  <a:srgbClr val="FF011C"/>
                </a:solidFill>
              </a:rPr>
              <a:t>Please check for updates every 6 months (</a:t>
            </a:r>
            <a:r>
              <a:rPr lang="en-US" altLang="en-US" b="1" i="1" dirty="0">
                <a:solidFill>
                  <a:srgbClr val="0070C0"/>
                </a:solidFill>
              </a:rPr>
              <a:t>or less</a:t>
            </a:r>
            <a:r>
              <a:rPr lang="en-US" altLang="en-US" b="1" i="1" dirty="0">
                <a:solidFill>
                  <a:srgbClr val="FF011C"/>
                </a:solidFill>
              </a:rPr>
              <a:t>)</a:t>
            </a:r>
            <a:endParaRPr lang="en-US" altLang="en-US" dirty="0">
              <a:solidFill>
                <a:srgbClr val="1113E4"/>
              </a:solidFill>
            </a:endParaRP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E894A9E7-A4F9-9549-AD47-8420A377E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6075" y="155190"/>
            <a:ext cx="5856288" cy="762000"/>
          </a:xfrm>
          <a:solidFill>
            <a:srgbClr val="FFFF01"/>
          </a:solidFill>
          <a:ln w="57150" cmpd="thickThin">
            <a:solidFill>
              <a:srgbClr val="E600E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Getting and Installing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77"/>
                <a:cs typeface="+mj-cs"/>
              </a:rPr>
              <a:t>AFNI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AB1A9A1-FED4-0443-BB99-58D656D6D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cs typeface="+mj-cs"/>
              </a:rPr>
              <a:t>SUMA, et alii</a:t>
            </a:r>
            <a:endParaRPr lang="en-US">
              <a:cs typeface="+mj-cs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7188E09-D95E-314F-AD20-556AF7532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879475"/>
            <a:ext cx="8774113" cy="561022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dirty="0"/>
              <a:t> </a:t>
            </a:r>
            <a:r>
              <a:rPr lang="en-US" altLang="en-US" b="1" u="sng" dirty="0">
                <a:solidFill>
                  <a:srgbClr val="2DB811"/>
                </a:solidFill>
              </a:rPr>
              <a:t>SUMA</a:t>
            </a:r>
            <a:r>
              <a:rPr lang="en-US" altLang="en-US" dirty="0"/>
              <a:t> is the </a:t>
            </a:r>
            <a:r>
              <a:rPr lang="en-US" altLang="en-US" dirty="0">
                <a:latin typeface="Arial Rounded MT Bold" panose="020F0704030504030204" pitchFamily="34" charset="77"/>
              </a:rPr>
              <a:t>AFNI</a:t>
            </a:r>
            <a:r>
              <a:rPr lang="en-US" altLang="en-US" dirty="0"/>
              <a:t> </a:t>
            </a:r>
            <a:r>
              <a:rPr lang="en-US" altLang="en-US" u="sng" dirty="0"/>
              <a:t>su</a:t>
            </a:r>
            <a:r>
              <a:rPr lang="en-US" altLang="en-US" dirty="0"/>
              <a:t>rface </a:t>
            </a:r>
            <a:r>
              <a:rPr lang="en-US" altLang="en-US" u="sng" dirty="0"/>
              <a:t>ma</a:t>
            </a:r>
            <a:r>
              <a:rPr lang="en-US" altLang="en-US" dirty="0"/>
              <a:t>pper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 For displaying surface models of cortex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 Surfaces from </a:t>
            </a:r>
            <a:r>
              <a:rPr lang="en-US" altLang="en-US" b="1" u="sng" dirty="0" err="1">
                <a:solidFill>
                  <a:srgbClr val="2DB811"/>
                </a:solidFill>
              </a:rPr>
              <a:t>FreeSurfer</a:t>
            </a:r>
            <a:r>
              <a:rPr lang="en-US" altLang="en-US" dirty="0"/>
              <a:t> (MGH) </a:t>
            </a:r>
            <a:r>
              <a:rPr lang="en-US" altLang="en-US" i="1" dirty="0"/>
              <a:t>et cetera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 Interactively display functional activations mapped from 3D volumes to the cortical surface representation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 Draw ROIs directly on the cortical surface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vs. </a:t>
            </a:r>
            <a:r>
              <a:rPr lang="en-US" altLang="en-US" dirty="0">
                <a:latin typeface="Arial Rounded MT Bold" panose="020F0704030504030204" pitchFamily="34" charset="77"/>
              </a:rPr>
              <a:t>AFNI</a:t>
            </a:r>
            <a:r>
              <a:rPr lang="en-US" altLang="en-US" dirty="0"/>
              <a:t>: ROIs are drawn into the 3D volume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dirty="0"/>
              <a:t> SUMA is separate from </a:t>
            </a:r>
            <a:r>
              <a:rPr lang="en-US" altLang="en-US" dirty="0">
                <a:latin typeface="Arial Rounded MT Bold" panose="020F0704030504030204" pitchFamily="34" charset="77"/>
              </a:rPr>
              <a:t>AFNI</a:t>
            </a:r>
            <a:r>
              <a:rPr lang="en-US" altLang="en-US" dirty="0"/>
              <a:t>, but can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b="1" dirty="0">
                <a:solidFill>
                  <a:srgbClr val="1113E4"/>
                </a:solidFill>
              </a:rPr>
              <a:t>t</a:t>
            </a:r>
            <a:r>
              <a:rPr lang="en-US" altLang="ja-JP" dirty="0"/>
              <a:t>alk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 dirty="0"/>
              <a:t> with </a:t>
            </a:r>
            <a:r>
              <a:rPr lang="en-US" altLang="ja-JP" dirty="0">
                <a:latin typeface="Arial Rounded MT Bold" panose="020F0704030504030204" pitchFamily="34" charset="77"/>
              </a:rPr>
              <a:t>AFNI</a:t>
            </a:r>
            <a:endParaRPr lang="en-US" altLang="ja-JP" dirty="0"/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 Click in </a:t>
            </a:r>
            <a:r>
              <a:rPr lang="en-US" altLang="en-US" dirty="0">
                <a:latin typeface="Arial Rounded MT Bold" panose="020F0704030504030204" pitchFamily="34" charset="77"/>
              </a:rPr>
              <a:t>AFNI</a:t>
            </a:r>
            <a:r>
              <a:rPr lang="en-US" altLang="en-US" dirty="0"/>
              <a:t> or SUMA to change focus point, and the other program jumps to that location at the same time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 Functional (color) overlay in </a:t>
            </a:r>
            <a:r>
              <a:rPr lang="en-US" altLang="en-US" dirty="0">
                <a:latin typeface="Arial Rounded MT Bold" panose="020F0704030504030204" pitchFamily="34" charset="77"/>
              </a:rPr>
              <a:t>AFNI</a:t>
            </a:r>
            <a:r>
              <a:rPr lang="en-US" altLang="en-US" dirty="0"/>
              <a:t> can be sent to SUMA for simultaneous display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dirty="0"/>
              <a:t> And much more — stayed tuned for the SUMA talks to come</a:t>
            </a:r>
            <a:r>
              <a:rPr lang="en-US" altLang="en-US" b="1" i="1" dirty="0">
                <a:solidFill>
                  <a:srgbClr val="C00000"/>
                </a:solidFill>
              </a:rPr>
              <a:t>! </a:t>
            </a:r>
          </a:p>
        </p:txBody>
      </p:sp>
      <p:pic>
        <p:nvPicPr>
          <p:cNvPr id="94212" name="ssuma" descr="ssuma">
            <a:hlinkClick r:id="" action="ppaction://media"/>
            <a:extLst>
              <a:ext uri="{FF2B5EF4-FFF2-40B4-BE49-F238E27FC236}">
                <a16:creationId xmlns:a16="http://schemas.microsoft.com/office/drawing/2014/main" id="{12A8B37E-4301-8F4E-8BDA-76306E197736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89" y="33338"/>
            <a:ext cx="2341873" cy="199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4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4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21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7ED76-732B-0C4F-B711-236DE49D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8780"/>
            <a:ext cx="7772400" cy="735980"/>
          </a:xfrm>
        </p:spPr>
        <p:txBody>
          <a:bodyPr/>
          <a:lstStyle/>
          <a:p>
            <a:r>
              <a:rPr lang="en-US" sz="6600" b="1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That’s All for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A22CC-1F07-6545-9CE9-06DDACC67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2" y="1173472"/>
            <a:ext cx="8860897" cy="53165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FD5802-A8F7-3043-840E-A2493724D530}"/>
              </a:ext>
            </a:extLst>
          </p:cNvPr>
          <p:cNvGrpSpPr/>
          <p:nvPr/>
        </p:nvGrpSpPr>
        <p:grpSpPr>
          <a:xfrm>
            <a:off x="212802" y="5099796"/>
            <a:ext cx="8724202" cy="1302349"/>
            <a:chOff x="212802" y="5099796"/>
            <a:chExt cx="8724202" cy="13023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7F98B2-85F9-8148-8D15-38EEDD8BB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25" t="22639" r="8857" b="2950"/>
            <a:stretch/>
          </p:blipFill>
          <p:spPr>
            <a:xfrm>
              <a:off x="7979395" y="5099796"/>
              <a:ext cx="957609" cy="1302349"/>
            </a:xfrm>
            <a:prstGeom prst="rect">
              <a:avLst/>
            </a:prstGeom>
            <a:ln w="12700">
              <a:solidFill>
                <a:srgbClr val="0070C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B2AF0F-E768-1043-9B56-7A62D31DB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802" y="5099796"/>
              <a:ext cx="3907047" cy="1302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24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34F9231-9CFF-4B4A-A2CE-F6A14FB04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u="sng" dirty="0">
                <a:cs typeface="+mj-cs"/>
              </a:rPr>
              <a:t>Web Page to Bookmark</a:t>
            </a:r>
            <a:endParaRPr lang="en-US" sz="5400" dirty="0">
              <a:cs typeface="+mj-cs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169AFBA-3429-4440-9D32-3B06D7930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41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https://afni.nimh.nih.gov/pub/dist/doc/htmldoc/index.html</a:t>
            </a:r>
            <a:endParaRPr lang="en-US" altLang="en-US" sz="4100" b="1" dirty="0">
              <a:solidFill>
                <a:srgbClr val="00206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>
                <a:solidFill>
                  <a:srgbClr val="00B050"/>
                </a:solidFill>
              </a:rPr>
              <a:t>==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4000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bit.ly/AFNIstuff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endParaRPr lang="en-US" altLang="en-US" sz="3600" b="1" dirty="0"/>
          </a:p>
          <a:p>
            <a:pPr eaLnBrk="1" hangingPunct="1"/>
            <a:r>
              <a:rPr lang="en-US" altLang="en-US" sz="3400" b="1" dirty="0"/>
              <a:t> Links to </a:t>
            </a:r>
            <a:r>
              <a:rPr lang="en-US" altLang="en-US" sz="3400" b="1" dirty="0">
                <a:latin typeface="Arial Rounded MT Bold" panose="020F0704030504030204" pitchFamily="34" charset="77"/>
              </a:rPr>
              <a:t>AFNI</a:t>
            </a:r>
            <a:r>
              <a:rPr lang="en-US" altLang="en-US" sz="3400" b="1" dirty="0"/>
              <a:t> </a:t>
            </a:r>
            <a:r>
              <a:rPr lang="en-US" altLang="en-US" sz="3400" b="1" dirty="0">
                <a:solidFill>
                  <a:srgbClr val="0070C0"/>
                </a:solidFill>
              </a:rPr>
              <a:t>Installation</a:t>
            </a:r>
            <a:r>
              <a:rPr lang="en-US" altLang="en-US" sz="3400" b="1" dirty="0"/>
              <a:t> instructions, Documentation, Data, </a:t>
            </a:r>
            <a:r>
              <a:rPr lang="en-US" altLang="en-US" sz="3400" b="1" dirty="0">
                <a:solidFill>
                  <a:srgbClr val="0070C0"/>
                </a:solidFill>
              </a:rPr>
              <a:t>Tips</a:t>
            </a:r>
            <a:r>
              <a:rPr lang="en-US" altLang="en-US" sz="3400" b="1" dirty="0"/>
              <a:t>, </a:t>
            </a:r>
            <a:r>
              <a:rPr lang="en-US" altLang="en-US" sz="3400" b="1" i="1" dirty="0"/>
              <a:t>et cetera</a:t>
            </a:r>
          </a:p>
          <a:p>
            <a:pPr eaLnBrk="1" hangingPunct="1"/>
            <a:r>
              <a:rPr lang="en-US" altLang="en-US" sz="3400" b="1" dirty="0"/>
              <a:t> To use hands-on videos: install </a:t>
            </a:r>
            <a:r>
              <a:rPr lang="en-US" altLang="en-US" sz="3400" b="1" dirty="0">
                <a:latin typeface="Arial Rounded MT Bold" panose="020F0704030504030204" pitchFamily="34" charset="77"/>
              </a:rPr>
              <a:t>AFNI</a:t>
            </a:r>
            <a:r>
              <a:rPr lang="en-US" altLang="en-US" sz="3400" b="1" dirty="0"/>
              <a:t> and then the </a:t>
            </a:r>
            <a:r>
              <a:rPr lang="en-US" altLang="en-US" sz="3400" b="1" dirty="0">
                <a:solidFill>
                  <a:srgbClr val="0070C0"/>
                </a:solidFill>
              </a:rPr>
              <a:t>Prep for Bootcamp </a:t>
            </a:r>
            <a:r>
              <a:rPr lang="en-US" altLang="en-US" sz="3400" b="1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93422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6E8E25C-6D07-7743-890D-4FC731460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075" y="271463"/>
            <a:ext cx="8799513" cy="762000"/>
          </a:xfrm>
          <a:solidFill>
            <a:srgbClr val="FFFF01"/>
          </a:solidFill>
          <a:ln w="57150" cmpd="thickThin">
            <a:solidFill>
              <a:srgbClr val="E600E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E600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+mj-cs"/>
              </a:rPr>
              <a:t>A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+mj-cs"/>
              </a:rPr>
              <a:t>F</a:t>
            </a:r>
            <a:r>
              <a:rPr lang="en-US" b="1">
                <a:solidFill>
                  <a:srgbClr val="FF01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+mj-cs"/>
              </a:rPr>
              <a:t>N</a:t>
            </a:r>
            <a:r>
              <a:rPr lang="en-US" b="1">
                <a:solidFill>
                  <a:srgbClr val="00B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+mj-cs"/>
              </a:rPr>
              <a:t>I</a:t>
            </a:r>
            <a:r>
              <a:rPr lang="en-US">
                <a:solidFill>
                  <a:schemeClr val="tx1"/>
                </a:solidFill>
                <a:cs typeface="+mj-cs"/>
              </a:rPr>
              <a:t> = </a:t>
            </a:r>
            <a:r>
              <a:rPr lang="en-US" b="1" u="sng">
                <a:solidFill>
                  <a:schemeClr val="tx1"/>
                </a:solidFill>
                <a:cs typeface="+mj-cs"/>
              </a:rPr>
              <a:t>A</a:t>
            </a:r>
            <a:r>
              <a:rPr lang="en-US" sz="3200">
                <a:solidFill>
                  <a:schemeClr val="tx1"/>
                </a:solidFill>
                <a:cs typeface="+mj-cs"/>
              </a:rPr>
              <a:t>nalysis of </a:t>
            </a:r>
            <a:r>
              <a:rPr lang="en-US" b="1" u="sng">
                <a:solidFill>
                  <a:schemeClr val="tx1"/>
                </a:solidFill>
                <a:cs typeface="+mj-cs"/>
              </a:rPr>
              <a:t>F</a:t>
            </a:r>
            <a:r>
              <a:rPr lang="en-US" sz="3200">
                <a:solidFill>
                  <a:schemeClr val="tx1"/>
                </a:solidFill>
                <a:cs typeface="+mj-cs"/>
              </a:rPr>
              <a:t>unctional </a:t>
            </a:r>
            <a:r>
              <a:rPr lang="en-US" b="1" u="sng">
                <a:solidFill>
                  <a:schemeClr val="tx1"/>
                </a:solidFill>
                <a:cs typeface="+mj-cs"/>
              </a:rPr>
              <a:t>N</a:t>
            </a:r>
            <a:r>
              <a:rPr lang="en-US" sz="3200">
                <a:solidFill>
                  <a:schemeClr val="tx1"/>
                </a:solidFill>
                <a:cs typeface="+mj-cs"/>
              </a:rPr>
              <a:t>euro</a:t>
            </a:r>
            <a:r>
              <a:rPr lang="en-US" b="1" u="sng">
                <a:solidFill>
                  <a:schemeClr val="tx1"/>
                </a:solidFill>
                <a:cs typeface="+mj-cs"/>
              </a:rPr>
              <a:t>I</a:t>
            </a:r>
            <a:r>
              <a:rPr lang="en-US" sz="3200">
                <a:solidFill>
                  <a:schemeClr val="tx1"/>
                </a:solidFill>
                <a:cs typeface="+mj-cs"/>
              </a:rPr>
              <a:t>mages</a:t>
            </a:r>
            <a:endParaRPr lang="en-US" sz="8000" b="1">
              <a:solidFill>
                <a:srgbClr val="00B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  <a:cs typeface="+mj-cs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AD681E8-2301-C84C-A33A-6691AF096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100" y="1166813"/>
            <a:ext cx="8831263" cy="5360987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US" altLang="en-US" dirty="0"/>
              <a:t> Created to provide an environment for FMRI data analyses</a:t>
            </a:r>
          </a:p>
          <a:p>
            <a:pPr eaLnBrk="1" hangingPunct="1">
              <a:lnSpc>
                <a:spcPct val="93000"/>
              </a:lnSpc>
            </a:pPr>
            <a:r>
              <a:rPr lang="en-US" altLang="en-US" dirty="0"/>
              <a:t> </a:t>
            </a:r>
            <a:r>
              <a:rPr lang="en-US" altLang="en-US" b="1" u="sng" dirty="0">
                <a:solidFill>
                  <a:srgbClr val="1113E4"/>
                </a:solidFill>
                <a:latin typeface="Arial Rounded MT Bold" panose="020F0704030504030204" pitchFamily="34" charset="77"/>
              </a:rPr>
              <a:t>AFNI</a:t>
            </a:r>
            <a:r>
              <a:rPr lang="en-US" altLang="en-US" dirty="0"/>
              <a:t> refers to both the program of that name and the entire package of external programs and plugins </a:t>
            </a:r>
            <a:r>
              <a:rPr lang="en-US" altLang="en-US" sz="2000" dirty="0"/>
              <a:t>(several hundred)</a:t>
            </a:r>
            <a:endParaRPr lang="en-US" altLang="en-US" dirty="0"/>
          </a:p>
          <a:p>
            <a:pPr eaLnBrk="1" hangingPunct="1">
              <a:lnSpc>
                <a:spcPct val="93000"/>
              </a:lnSpc>
            </a:pPr>
            <a:r>
              <a:rPr lang="en-US" altLang="en-US" dirty="0"/>
              <a:t> Important principles in the development of </a:t>
            </a:r>
            <a:r>
              <a:rPr lang="en-US" altLang="en-US" dirty="0">
                <a:latin typeface="Arial Rounded MT Bold" panose="020F0704030504030204" pitchFamily="34" charset="77"/>
              </a:rPr>
              <a:t>AFNI</a:t>
            </a:r>
            <a:r>
              <a:rPr lang="en-US" altLang="en-US" dirty="0"/>
              <a:t>:</a:t>
            </a:r>
          </a:p>
          <a:p>
            <a:pPr lvl="1" eaLnBrk="1" hangingPunct="1">
              <a:lnSpc>
                <a:spcPct val="93000"/>
              </a:lnSpc>
            </a:pPr>
            <a:r>
              <a:rPr lang="en-US" altLang="en-US" dirty="0"/>
              <a:t> Allow user (you) to stay close to the data and view it in different ways</a:t>
            </a:r>
          </a:p>
          <a:p>
            <a:pPr lvl="1" eaLnBrk="1" hangingPunct="1">
              <a:lnSpc>
                <a:spcPct val="93000"/>
              </a:lnSpc>
            </a:pPr>
            <a:r>
              <a:rPr lang="en-US" altLang="en-US" dirty="0"/>
              <a:t> Give users the power to assemble computing pieces in different ways to make customized analyses</a:t>
            </a:r>
          </a:p>
          <a:p>
            <a:pPr lvl="2" eaLnBrk="1" hangingPunct="1">
              <a:lnSpc>
                <a:spcPct val="93000"/>
              </a:lnSpc>
              <a:buClr>
                <a:schemeClr val="tx1"/>
              </a:buClr>
            </a:pP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With great power comes great responsibility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3000"/>
              </a:lnSpc>
              <a:buFontTx/>
              <a:buNone/>
            </a:pPr>
            <a:r>
              <a:rPr lang="en-US" altLang="en-US" sz="2400" dirty="0"/>
              <a:t>   — </a:t>
            </a:r>
            <a:r>
              <a:rPr lang="en-US" altLang="en-US" sz="2400" b="1" dirty="0">
                <a:solidFill>
                  <a:srgbClr val="1113E4"/>
                </a:solidFill>
              </a:rPr>
              <a:t>to </a:t>
            </a:r>
            <a:r>
              <a:rPr lang="en-US" altLang="en-US" sz="2400" b="1" i="1" dirty="0">
                <a:solidFill>
                  <a:srgbClr val="1113E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understand</a:t>
            </a:r>
            <a:r>
              <a:rPr lang="en-US" altLang="en-US" sz="2400" b="1" dirty="0">
                <a:solidFill>
                  <a:srgbClr val="1113E4"/>
                </a:solidFill>
              </a:rPr>
              <a:t> the analyses and the tools</a:t>
            </a:r>
            <a:endParaRPr lang="en-US" altLang="en-US" sz="2400" dirty="0"/>
          </a:p>
          <a:p>
            <a:pPr lvl="1" eaLnBrk="1" hangingPunct="1">
              <a:lnSpc>
                <a:spcPct val="93000"/>
              </a:lnSpc>
            </a:pPr>
            <a:r>
              <a:rPr lang="en-US" altLang="en-US" dirty="0"/>
              <a:t>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dirty="0"/>
              <a:t>Provide mechanism, not policy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endParaRPr lang="en-US" altLang="ja-JP" dirty="0"/>
          </a:p>
          <a:p>
            <a:pPr lvl="1" eaLnBrk="1" hangingPunct="1">
              <a:lnSpc>
                <a:spcPct val="93000"/>
              </a:lnSpc>
            </a:pPr>
            <a:r>
              <a:rPr lang="en-US" altLang="en-US" dirty="0"/>
              <a:t> Allow other programmers to add features/components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34F9231-9CFF-4B4A-A2CE-F6A14FB04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>
                <a:cs typeface="+mj-cs"/>
              </a:rPr>
              <a:t>Principles </a:t>
            </a:r>
            <a:r>
              <a:rPr lang="en-US" sz="2400" u="sng" dirty="0">
                <a:cs typeface="+mj-cs"/>
              </a:rPr>
              <a:t>(and Caveats)</a:t>
            </a:r>
            <a:r>
              <a:rPr lang="en-US" u="sng" dirty="0">
                <a:cs typeface="+mj-cs"/>
              </a:rPr>
              <a:t> We Live By</a:t>
            </a:r>
            <a:endParaRPr lang="en-US" dirty="0">
              <a:cs typeface="+mj-cs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169AFBA-3429-4440-9D32-3B06D7930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361" y="922338"/>
            <a:ext cx="8965579" cy="5360987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en-US" altLang="en-US" sz="2600" dirty="0"/>
              <a:t> Fix significant bugs as soon as possible</a:t>
            </a:r>
          </a:p>
          <a:p>
            <a:pPr lvl="1" eaLnBrk="1" hangingPunct="1">
              <a:spcBef>
                <a:spcPts val="400"/>
              </a:spcBef>
            </a:pPr>
            <a:r>
              <a:rPr lang="en-US" altLang="en-US" sz="2600" dirty="0">
                <a:solidFill>
                  <a:srgbClr val="002060"/>
                </a:solidFill>
              </a:rPr>
              <a:t> </a:t>
            </a:r>
            <a:r>
              <a:rPr lang="en-US" altLang="en-US" sz="2600" u="sng" dirty="0">
                <a:solidFill>
                  <a:srgbClr val="002060"/>
                </a:solidFill>
              </a:rPr>
              <a:t>But</a:t>
            </a:r>
            <a:r>
              <a:rPr lang="en-US" altLang="en-US" sz="2600" dirty="0">
                <a:solidFill>
                  <a:srgbClr val="002060"/>
                </a:solidFill>
              </a:rPr>
              <a:t>, we define </a:t>
            </a:r>
            <a:r>
              <a:rPr lang="ja-JP" altLang="en-US" sz="2600">
                <a:solidFill>
                  <a:srgbClr val="00206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600" dirty="0">
                <a:solidFill>
                  <a:srgbClr val="002060"/>
                </a:solidFill>
              </a:rPr>
              <a:t>significant</a:t>
            </a:r>
            <a:r>
              <a:rPr lang="ja-JP" altLang="en-US" sz="2600">
                <a:solidFill>
                  <a:srgbClr val="002060"/>
                </a:solidFill>
                <a:latin typeface="Arial" panose="020B0604020202020204" pitchFamily="34" charset="0"/>
              </a:rPr>
              <a:t>”</a:t>
            </a:r>
            <a:endParaRPr lang="en-US" altLang="ja-JP" sz="26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400"/>
              </a:spcBef>
            </a:pPr>
            <a:r>
              <a:rPr lang="en-US" altLang="en-US" sz="2600" dirty="0"/>
              <a:t> Nothing is secret or hidden (</a:t>
            </a:r>
            <a:r>
              <a:rPr lang="en-US" altLang="en-US" sz="2600" dirty="0">
                <a:latin typeface="Arial Rounded MT Bold" panose="020F0704030504030204" pitchFamily="34" charset="77"/>
              </a:rPr>
              <a:t>AFNI</a:t>
            </a:r>
            <a:r>
              <a:rPr lang="en-US" altLang="en-US" sz="2600" dirty="0"/>
              <a:t> is open source)</a:t>
            </a:r>
          </a:p>
          <a:p>
            <a:pPr lvl="1" eaLnBrk="1" hangingPunct="1">
              <a:spcBef>
                <a:spcPts val="400"/>
              </a:spcBef>
            </a:pPr>
            <a:r>
              <a:rPr lang="en-US" altLang="en-US" sz="2600" dirty="0">
                <a:solidFill>
                  <a:srgbClr val="002060"/>
                </a:solidFill>
              </a:rPr>
              <a:t> </a:t>
            </a:r>
            <a:r>
              <a:rPr lang="en-US" altLang="en-US" sz="2600" u="sng" dirty="0">
                <a:solidFill>
                  <a:srgbClr val="002060"/>
                </a:solidFill>
              </a:rPr>
              <a:t>But</a:t>
            </a:r>
            <a:r>
              <a:rPr lang="en-US" altLang="en-US" sz="2600" dirty="0">
                <a:solidFill>
                  <a:srgbClr val="002060"/>
                </a:solidFill>
              </a:rPr>
              <a:t>, possibly not very well documented or advertised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2600" dirty="0"/>
              <a:t> Release early and often</a:t>
            </a:r>
          </a:p>
          <a:p>
            <a:pPr lvl="1" eaLnBrk="1" hangingPunct="1">
              <a:spcBef>
                <a:spcPts val="400"/>
              </a:spcBef>
            </a:pPr>
            <a:r>
              <a:rPr lang="en-US" altLang="en-US" sz="2600" dirty="0">
                <a:solidFill>
                  <a:srgbClr val="002060"/>
                </a:solidFill>
              </a:rPr>
              <a:t> </a:t>
            </a:r>
            <a:r>
              <a:rPr lang="en-US" altLang="en-US" sz="2600" u="sng" dirty="0">
                <a:solidFill>
                  <a:srgbClr val="002060"/>
                </a:solidFill>
              </a:rPr>
              <a:t>So</a:t>
            </a:r>
            <a:r>
              <a:rPr lang="en-US" altLang="en-US" sz="2600" dirty="0">
                <a:solidFill>
                  <a:srgbClr val="002060"/>
                </a:solidFill>
              </a:rPr>
              <a:t>, All users are beta-testers for life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2600" dirty="0"/>
              <a:t> Help the user (message board; consulting with NIH users)</a:t>
            </a:r>
          </a:p>
          <a:p>
            <a:pPr lvl="1" eaLnBrk="1" hangingPunct="1">
              <a:spcBef>
                <a:spcPts val="400"/>
              </a:spcBef>
            </a:pPr>
            <a:r>
              <a:rPr lang="en-US" altLang="en-US" sz="2600" dirty="0">
                <a:solidFill>
                  <a:srgbClr val="002060"/>
                </a:solidFill>
              </a:rPr>
              <a:t> </a:t>
            </a:r>
            <a:r>
              <a:rPr lang="en-US" altLang="en-US" sz="2600" u="sng" dirty="0">
                <a:solidFill>
                  <a:srgbClr val="002060"/>
                </a:solidFill>
              </a:rPr>
              <a:t>Until</a:t>
            </a:r>
            <a:r>
              <a:rPr lang="en-US" altLang="en-US" sz="2600" dirty="0">
                <a:solidFill>
                  <a:srgbClr val="002060"/>
                </a:solidFill>
              </a:rPr>
              <a:t> our patience expires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2600" dirty="0"/>
              <a:t> Try to anticipate users</a:t>
            </a:r>
            <a:r>
              <a:rPr lang="en-US" altLang="en-US" sz="2600" dirty="0">
                <a:latin typeface="Arial" panose="020B0604020202020204" pitchFamily="34" charset="0"/>
              </a:rPr>
              <a:t>’ </a:t>
            </a:r>
            <a:r>
              <a:rPr lang="en-US" altLang="ja-JP" sz="2600" dirty="0"/>
              <a:t>future needs</a:t>
            </a:r>
          </a:p>
          <a:p>
            <a:pPr lvl="1" eaLnBrk="1" hangingPunct="1">
              <a:spcBef>
                <a:spcPts val="400"/>
              </a:spcBef>
            </a:pPr>
            <a:r>
              <a:rPr lang="en-US" altLang="en-US" sz="2600" dirty="0">
                <a:solidFill>
                  <a:srgbClr val="002060"/>
                </a:solidFill>
              </a:rPr>
              <a:t> </a:t>
            </a:r>
            <a:r>
              <a:rPr lang="en-US" altLang="en-US" sz="2500" u="sng" dirty="0">
                <a:solidFill>
                  <a:srgbClr val="002060"/>
                </a:solidFill>
              </a:rPr>
              <a:t>What</a:t>
            </a:r>
            <a:r>
              <a:rPr lang="en-US" altLang="en-US" sz="2500" dirty="0">
                <a:solidFill>
                  <a:srgbClr val="002060"/>
                </a:solidFill>
              </a:rPr>
              <a:t> we </a:t>
            </a:r>
            <a:r>
              <a:rPr lang="en-US" altLang="en-US" sz="2500" i="1" dirty="0">
                <a:solidFill>
                  <a:srgbClr val="002060"/>
                </a:solidFill>
              </a:rPr>
              <a:t>think</a:t>
            </a:r>
            <a:r>
              <a:rPr lang="en-US" altLang="en-US" sz="2500" dirty="0">
                <a:solidFill>
                  <a:srgbClr val="002060"/>
                </a:solidFill>
              </a:rPr>
              <a:t> you need may not be what you </a:t>
            </a:r>
            <a:r>
              <a:rPr lang="en-US" altLang="en-US" sz="2500" i="1" dirty="0">
                <a:solidFill>
                  <a:srgbClr val="002060"/>
                </a:solidFill>
              </a:rPr>
              <a:t>really</a:t>
            </a:r>
            <a:r>
              <a:rPr lang="en-US" altLang="en-US" sz="2500" dirty="0">
                <a:solidFill>
                  <a:srgbClr val="002060"/>
                </a:solidFill>
              </a:rPr>
              <a:t> need</a:t>
            </a:r>
            <a:endParaRPr lang="en-US" altLang="en-US" sz="25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CEB748B5-9671-4D47-AF85-F05611889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65088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rgbClr val="1113E4"/>
                </a:solidFill>
                <a:cs typeface="+mj-cs"/>
              </a:rPr>
              <a:t>Before We Really Start</a:t>
            </a:r>
            <a:endParaRPr lang="en-US">
              <a:cs typeface="+mj-cs"/>
            </a:endParaRP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F85CB267-BDB2-644B-8919-6059ADDC3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9888" y="804863"/>
            <a:ext cx="8461375" cy="5770562"/>
          </a:xfrm>
        </p:spPr>
        <p:txBody>
          <a:bodyPr/>
          <a:lstStyle/>
          <a:p>
            <a:pPr eaLnBrk="1" hangingPunct="1">
              <a:spcBef>
                <a:spcPts val="555"/>
              </a:spcBef>
            </a:pPr>
            <a:r>
              <a:rPr lang="en-US" altLang="en-US" dirty="0"/>
              <a:t> </a:t>
            </a:r>
            <a:r>
              <a:rPr lang="en-US" altLang="en-US" dirty="0">
                <a:latin typeface="Arial Rounded MT Bold" panose="020F0704030504030204" pitchFamily="34" charset="77"/>
              </a:rPr>
              <a:t>AFNI</a:t>
            </a:r>
            <a:r>
              <a:rPr lang="en-US" altLang="en-US" dirty="0"/>
              <a:t> has many programs and each has many options</a:t>
            </a:r>
          </a:p>
          <a:p>
            <a:pPr eaLnBrk="1" hangingPunct="1">
              <a:spcBef>
                <a:spcPts val="555"/>
              </a:spcBef>
            </a:pPr>
            <a:r>
              <a:rPr lang="en-US" altLang="en-US" dirty="0"/>
              <a:t> Assembling the programs to do something useful </a:t>
            </a:r>
            <a:r>
              <a:rPr lang="en-US" altLang="en-US" i="1" dirty="0"/>
              <a:t>and </a:t>
            </a:r>
            <a:r>
              <a:rPr lang="en-US" altLang="en-US" dirty="0"/>
              <a:t>good seems confusing </a:t>
            </a:r>
            <a:r>
              <a:rPr lang="en-US" altLang="en-US" sz="2000" dirty="0"/>
              <a:t>(OK, </a:t>
            </a:r>
            <a:r>
              <a:rPr lang="en-US" altLang="en-US" sz="2000" b="1" i="1" dirty="0">
                <a:solidFill>
                  <a:srgbClr val="1113E4"/>
                </a:solidFill>
              </a:rPr>
              <a:t>is</a:t>
            </a:r>
            <a:r>
              <a:rPr lang="en-US" altLang="en-US" sz="2000" i="1" dirty="0"/>
              <a:t> </a:t>
            </a:r>
            <a:r>
              <a:rPr lang="en-US" altLang="en-US" sz="2000" dirty="0"/>
              <a:t>confusing) </a:t>
            </a:r>
            <a:r>
              <a:rPr lang="en-US" altLang="en-US" dirty="0"/>
              <a:t>when you start</a:t>
            </a:r>
          </a:p>
          <a:p>
            <a:pPr eaLnBrk="1" hangingPunct="1">
              <a:spcBef>
                <a:spcPts val="555"/>
              </a:spcBef>
            </a:pPr>
            <a:r>
              <a:rPr lang="en-US" altLang="en-US" dirty="0"/>
              <a:t> To help overcome this problem, we have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dirty="0"/>
              <a:t>super-scripts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 dirty="0"/>
              <a:t> that carry out important tasks</a:t>
            </a:r>
          </a:p>
          <a:p>
            <a:pPr lvl="1" eaLnBrk="1" hangingPunct="1">
              <a:spcBef>
                <a:spcPts val="555"/>
              </a:spcBef>
            </a:pPr>
            <a:r>
              <a:rPr lang="en-US" altLang="en-US" dirty="0"/>
              <a:t> Each script runs multiple </a:t>
            </a:r>
            <a:r>
              <a:rPr lang="en-US" altLang="en-US" dirty="0">
                <a:latin typeface="Arial Rounded MT Bold" panose="020F0704030504030204" pitchFamily="34" charset="77"/>
              </a:rPr>
              <a:t>AFNI</a:t>
            </a:r>
            <a:r>
              <a:rPr lang="en-US" altLang="en-US" dirty="0"/>
              <a:t> programs</a:t>
            </a:r>
          </a:p>
          <a:p>
            <a:pPr lvl="1" eaLnBrk="1" hangingPunct="1">
              <a:spcBef>
                <a:spcPts val="555"/>
              </a:spcBef>
            </a:pPr>
            <a:r>
              <a:rPr lang="en-US" altLang="en-US" dirty="0"/>
              <a:t> </a:t>
            </a:r>
            <a:r>
              <a:rPr lang="en-US" altLang="en-US" b="1" dirty="0"/>
              <a:t>We recommend </a:t>
            </a:r>
            <a:r>
              <a:rPr lang="en-US" altLang="en-US" dirty="0"/>
              <a:t>using these as the basis for FMRI work</a:t>
            </a:r>
          </a:p>
          <a:p>
            <a:pPr eaLnBrk="1" hangingPunct="1">
              <a:spcBef>
                <a:spcPts val="555"/>
              </a:spcBef>
              <a:buClr>
                <a:schemeClr val="tx1"/>
              </a:buClr>
            </a:pPr>
            <a:r>
              <a:rPr lang="en-US" altLang="en-US" b="1" dirty="0">
                <a:solidFill>
                  <a:srgbClr val="009B45"/>
                </a:solidFill>
              </a:rPr>
              <a:t> </a:t>
            </a:r>
            <a:r>
              <a:rPr lang="en-US" altLang="en-US" b="1" dirty="0" err="1">
                <a:solidFill>
                  <a:srgbClr val="009B45"/>
                </a:solidFill>
                <a:latin typeface="Courier New Bold" panose="02070309020205020404" pitchFamily="49" charset="0"/>
              </a:rPr>
              <a:t>afni_proc.py</a:t>
            </a:r>
            <a:r>
              <a:rPr lang="en-US" altLang="en-US" b="1" dirty="0">
                <a:solidFill>
                  <a:srgbClr val="009B45"/>
                </a:solidFill>
              </a:rPr>
              <a:t> </a:t>
            </a:r>
            <a:r>
              <a:rPr lang="en-US" altLang="en-US" dirty="0"/>
              <a:t>= Single subject FMRI pre-processing and time series analysis for functional activation</a:t>
            </a:r>
          </a:p>
          <a:p>
            <a:pPr eaLnBrk="1" hangingPunct="1">
              <a:spcBef>
                <a:spcPts val="555"/>
              </a:spcBef>
              <a:buClr>
                <a:schemeClr val="tx1"/>
              </a:buClr>
            </a:pPr>
            <a:r>
              <a:rPr lang="en-US" altLang="en-US" b="1" dirty="0">
                <a:solidFill>
                  <a:srgbClr val="009B45"/>
                </a:solidFill>
              </a:rPr>
              <a:t> </a:t>
            </a:r>
            <a:r>
              <a:rPr lang="en-US" altLang="en-US" b="1" dirty="0" err="1">
                <a:solidFill>
                  <a:srgbClr val="009B45"/>
                </a:solidFill>
                <a:latin typeface="Courier New Bold" panose="02070309020205020404" pitchFamily="49" charset="0"/>
              </a:rPr>
              <a:t>align_epi_anat.py</a:t>
            </a:r>
            <a:r>
              <a:rPr lang="en-US" altLang="en-US" dirty="0">
                <a:solidFill>
                  <a:srgbClr val="009B45"/>
                </a:solidFill>
              </a:rPr>
              <a:t> </a:t>
            </a:r>
            <a:r>
              <a:rPr lang="en-US" altLang="en-US" dirty="0"/>
              <a:t>= Image alignment (registration), including anatomical-EPI, anatomical-anatomical, EPI-EPI, and alignment to atlas space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Talairach</a:t>
            </a:r>
            <a:r>
              <a:rPr lang="en-US" altLang="en-US" sz="2000" dirty="0"/>
              <a:t>/MNI)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9A0AA024-8AE0-9543-AB13-035A21BE9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157163"/>
            <a:ext cx="8183562" cy="668337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1142"/>
                </a:solidFill>
                <a:cs typeface="+mj-cs"/>
              </a:rPr>
              <a:t>What is Functional MRI?</a:t>
            </a:r>
            <a:endParaRPr lang="en-US">
              <a:cs typeface="+mj-cs"/>
            </a:endParaRP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355FA1F9-04C3-C54F-95FE-E74C2A493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50" y="866776"/>
            <a:ext cx="9137650" cy="7818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sz="2600" dirty="0">
                <a:solidFill>
                  <a:srgbClr val="001142"/>
                </a:solidFill>
                <a:cs typeface="+mn-cs"/>
              </a:rPr>
              <a:t> 1991</a:t>
            </a:r>
            <a:r>
              <a:rPr lang="en-US" sz="2600" dirty="0">
                <a:cs typeface="+mn-cs"/>
              </a:rPr>
              <a:t> discovery: MRI-measurable signal increases few % </a:t>
            </a:r>
            <a:r>
              <a:rPr lang="en-US" sz="2600" i="1" dirty="0">
                <a:solidFill>
                  <a:srgbClr val="001142"/>
                </a:solidFill>
                <a:cs typeface="+mn-cs"/>
              </a:rPr>
              <a:t>locally</a:t>
            </a:r>
            <a:r>
              <a:rPr lang="en-US" sz="2600" dirty="0">
                <a:cs typeface="+mn-cs"/>
              </a:rPr>
              <a:t> in brain after increases in neuronal activity </a:t>
            </a:r>
            <a:r>
              <a:rPr lang="en-US" sz="1800" dirty="0">
                <a:cs typeface="+mn-cs"/>
              </a:rPr>
              <a:t>(</a:t>
            </a:r>
            <a:r>
              <a:rPr lang="en-US" sz="1800" dirty="0" err="1">
                <a:cs typeface="+mn-cs"/>
              </a:rPr>
              <a:t>Kwong</a:t>
            </a:r>
            <a:r>
              <a:rPr lang="en-US" sz="1800" dirty="0">
                <a:cs typeface="+mn-cs"/>
              </a:rPr>
              <a:t>, </a:t>
            </a:r>
            <a:r>
              <a:rPr lang="en-US" sz="1800" i="1" dirty="0">
                <a:cs typeface="+mn-cs"/>
              </a:rPr>
              <a:t>et al</a:t>
            </a:r>
            <a:r>
              <a:rPr lang="en-US" sz="1800" dirty="0">
                <a:cs typeface="+mn-cs"/>
              </a:rPr>
              <a:t>.)</a:t>
            </a:r>
            <a:endParaRPr lang="en-US" sz="2600" dirty="0">
              <a:cs typeface="+mn-cs"/>
            </a:endParaRP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9144A9BD-B64B-8645-BF75-9AE79AAB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918710"/>
            <a:ext cx="1676400" cy="1628775"/>
          </a:xfrm>
          <a:prstGeom prst="rect">
            <a:avLst/>
          </a:prstGeom>
          <a:solidFill>
            <a:srgbClr val="FFFF01">
              <a:alpha val="50999"/>
            </a:srgbClr>
          </a:solidFill>
          <a:ln w="12700">
            <a:solidFill>
              <a:srgbClr val="2DB81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0" u="sng">
                <a:solidFill>
                  <a:srgbClr val="1113E4"/>
                </a:solidFill>
                <a:latin typeface="Times New Roman" panose="02020603050405020304" pitchFamily="18" charset="0"/>
              </a:rPr>
              <a:t>Cartoon</a:t>
            </a:r>
            <a:r>
              <a:rPr lang="en-US" altLang="en-US" sz="2000" b="1" i="0">
                <a:solidFill>
                  <a:srgbClr val="1113E4"/>
                </a:solidFill>
                <a:latin typeface="Times New Roman" panose="02020603050405020304" pitchFamily="18" charset="0"/>
              </a:rPr>
              <a:t> of MRI signal in a single </a:t>
            </a:r>
            <a:r>
              <a:rPr lang="ja-JP" altLang="en-US" sz="2000" b="1" i="0">
                <a:solidFill>
                  <a:srgbClr val="1113E4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000" b="1" i="0">
                <a:solidFill>
                  <a:srgbClr val="1113E4"/>
                </a:solidFill>
                <a:latin typeface="Times New Roman" panose="02020603050405020304" pitchFamily="18" charset="0"/>
              </a:rPr>
              <a:t>activated</a:t>
            </a:r>
            <a:r>
              <a:rPr lang="ja-JP" altLang="en-US" sz="2000" b="1" i="0">
                <a:solidFill>
                  <a:srgbClr val="1113E4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000" b="1" i="0">
                <a:solidFill>
                  <a:srgbClr val="1113E4"/>
                </a:solidFill>
                <a:latin typeface="Times New Roman" panose="02020603050405020304" pitchFamily="18" charset="0"/>
              </a:rPr>
              <a:t> brain voxel</a:t>
            </a:r>
            <a:endParaRPr lang="en-US" altLang="en-US" sz="2000" b="1" i="0">
              <a:solidFill>
                <a:srgbClr val="1113E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70" name="Freeform 6">
            <a:extLst>
              <a:ext uri="{FF2B5EF4-FFF2-40B4-BE49-F238E27FC236}">
                <a16:creationId xmlns:a16="http://schemas.microsoft.com/office/drawing/2014/main" id="{CBB1C3CA-8835-4F45-A62E-1370046EF0DF}"/>
              </a:ext>
            </a:extLst>
          </p:cNvPr>
          <p:cNvSpPr>
            <a:spLocks/>
          </p:cNvSpPr>
          <p:nvPr/>
        </p:nvSpPr>
        <p:spPr bwMode="auto">
          <a:xfrm>
            <a:off x="836613" y="2010785"/>
            <a:ext cx="7848600" cy="2947988"/>
          </a:xfrm>
          <a:custGeom>
            <a:avLst/>
            <a:gdLst>
              <a:gd name="T0" fmla="*/ 0 w 4944"/>
              <a:gd name="T1" fmla="*/ 2933700 h 1857"/>
              <a:gd name="T2" fmla="*/ 1127125 w 4944"/>
              <a:gd name="T3" fmla="*/ 2919413 h 1857"/>
              <a:gd name="T4" fmla="*/ 1560513 w 4944"/>
              <a:gd name="T5" fmla="*/ 2921000 h 1857"/>
              <a:gd name="T6" fmla="*/ 1838325 w 4944"/>
              <a:gd name="T7" fmla="*/ 2921000 h 1857"/>
              <a:gd name="T8" fmla="*/ 2132013 w 4944"/>
              <a:gd name="T9" fmla="*/ 2903538 h 1857"/>
              <a:gd name="T10" fmla="*/ 2447925 w 4944"/>
              <a:gd name="T11" fmla="*/ 2733675 h 1857"/>
              <a:gd name="T12" fmla="*/ 2754313 w 4944"/>
              <a:gd name="T13" fmla="*/ 2090738 h 1857"/>
              <a:gd name="T14" fmla="*/ 3081338 w 4944"/>
              <a:gd name="T15" fmla="*/ 1125538 h 1857"/>
              <a:gd name="T16" fmla="*/ 3462338 w 4944"/>
              <a:gd name="T17" fmla="*/ 187325 h 1857"/>
              <a:gd name="T18" fmla="*/ 4038600 w 4944"/>
              <a:gd name="T19" fmla="*/ 34925 h 1857"/>
              <a:gd name="T20" fmla="*/ 4702175 w 4944"/>
              <a:gd name="T21" fmla="*/ 49213 h 1857"/>
              <a:gd name="T22" fmla="*/ 5084763 w 4944"/>
              <a:gd name="T23" fmla="*/ 76200 h 1857"/>
              <a:gd name="T24" fmla="*/ 5367338 w 4944"/>
              <a:gd name="T25" fmla="*/ 508000 h 1857"/>
              <a:gd name="T26" fmla="*/ 5670550 w 4944"/>
              <a:gd name="T27" fmla="*/ 1260475 h 1857"/>
              <a:gd name="T28" fmla="*/ 6002338 w 4944"/>
              <a:gd name="T29" fmla="*/ 2117725 h 1857"/>
              <a:gd name="T30" fmla="*/ 6288088 w 4944"/>
              <a:gd name="T31" fmla="*/ 2717800 h 1857"/>
              <a:gd name="T32" fmla="*/ 6427788 w 4944"/>
              <a:gd name="T33" fmla="*/ 2898775 h 1857"/>
              <a:gd name="T34" fmla="*/ 6781800 w 4944"/>
              <a:gd name="T35" fmla="*/ 2921000 h 1857"/>
              <a:gd name="T36" fmla="*/ 7643813 w 4944"/>
              <a:gd name="T37" fmla="*/ 2944813 h 1857"/>
              <a:gd name="T38" fmla="*/ 7848600 w 4944"/>
              <a:gd name="T39" fmla="*/ 2936875 h 18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944" h="1857">
                <a:moveTo>
                  <a:pt x="0" y="1848"/>
                </a:moveTo>
                <a:cubicBezTo>
                  <a:pt x="120" y="1846"/>
                  <a:pt x="546" y="1840"/>
                  <a:pt x="710" y="1839"/>
                </a:cubicBezTo>
                <a:cubicBezTo>
                  <a:pt x="874" y="1838"/>
                  <a:pt x="908" y="1840"/>
                  <a:pt x="983" y="1840"/>
                </a:cubicBezTo>
                <a:cubicBezTo>
                  <a:pt x="1057" y="1840"/>
                  <a:pt x="1098" y="1842"/>
                  <a:pt x="1158" y="1840"/>
                </a:cubicBezTo>
                <a:cubicBezTo>
                  <a:pt x="1218" y="1838"/>
                  <a:pt x="1279" y="1849"/>
                  <a:pt x="1343" y="1829"/>
                </a:cubicBezTo>
                <a:cubicBezTo>
                  <a:pt x="1407" y="1810"/>
                  <a:pt x="1477" y="1807"/>
                  <a:pt x="1542" y="1722"/>
                </a:cubicBezTo>
                <a:cubicBezTo>
                  <a:pt x="1608" y="1637"/>
                  <a:pt x="1669" y="1486"/>
                  <a:pt x="1735" y="1317"/>
                </a:cubicBezTo>
                <a:cubicBezTo>
                  <a:pt x="1800" y="1149"/>
                  <a:pt x="1865" y="909"/>
                  <a:pt x="1941" y="709"/>
                </a:cubicBezTo>
                <a:cubicBezTo>
                  <a:pt x="2015" y="510"/>
                  <a:pt x="2081" y="231"/>
                  <a:pt x="2181" y="118"/>
                </a:cubicBezTo>
                <a:cubicBezTo>
                  <a:pt x="2280" y="4"/>
                  <a:pt x="2415" y="37"/>
                  <a:pt x="2544" y="22"/>
                </a:cubicBezTo>
                <a:cubicBezTo>
                  <a:pt x="2674" y="8"/>
                  <a:pt x="2853" y="26"/>
                  <a:pt x="2962" y="31"/>
                </a:cubicBezTo>
                <a:cubicBezTo>
                  <a:pt x="3071" y="37"/>
                  <a:pt x="3132" y="0"/>
                  <a:pt x="3203" y="48"/>
                </a:cubicBezTo>
                <a:cubicBezTo>
                  <a:pt x="3273" y="97"/>
                  <a:pt x="3319" y="196"/>
                  <a:pt x="3381" y="320"/>
                </a:cubicBezTo>
                <a:cubicBezTo>
                  <a:pt x="3442" y="444"/>
                  <a:pt x="3505" y="625"/>
                  <a:pt x="3572" y="794"/>
                </a:cubicBezTo>
                <a:cubicBezTo>
                  <a:pt x="3639" y="963"/>
                  <a:pt x="3716" y="1181"/>
                  <a:pt x="3781" y="1334"/>
                </a:cubicBezTo>
                <a:cubicBezTo>
                  <a:pt x="3846" y="1487"/>
                  <a:pt x="3916" y="1630"/>
                  <a:pt x="3961" y="1712"/>
                </a:cubicBezTo>
                <a:cubicBezTo>
                  <a:pt x="4006" y="1794"/>
                  <a:pt x="3997" y="1805"/>
                  <a:pt x="4049" y="1826"/>
                </a:cubicBezTo>
                <a:cubicBezTo>
                  <a:pt x="4101" y="1847"/>
                  <a:pt x="4144" y="1835"/>
                  <a:pt x="4272" y="1840"/>
                </a:cubicBezTo>
                <a:cubicBezTo>
                  <a:pt x="4400" y="1845"/>
                  <a:pt x="4703" y="1854"/>
                  <a:pt x="4815" y="1855"/>
                </a:cubicBezTo>
                <a:cubicBezTo>
                  <a:pt x="4927" y="1857"/>
                  <a:pt x="4935" y="1853"/>
                  <a:pt x="4944" y="1850"/>
                </a:cubicBezTo>
              </a:path>
            </a:pathLst>
          </a:custGeom>
          <a:noFill/>
          <a:ln w="57150" cmpd="sng">
            <a:solidFill>
              <a:srgbClr val="1113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Line 7">
            <a:extLst>
              <a:ext uri="{FF2B5EF4-FFF2-40B4-BE49-F238E27FC236}">
                <a16:creationId xmlns:a16="http://schemas.microsoft.com/office/drawing/2014/main" id="{80045ABF-DC4F-9A49-9876-84956695A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475" y="4971473"/>
            <a:ext cx="8658225" cy="0"/>
          </a:xfrm>
          <a:prstGeom prst="line">
            <a:avLst/>
          </a:prstGeom>
          <a:noFill/>
          <a:ln w="12700">
            <a:solidFill>
              <a:srgbClr val="FF011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9C830F3A-A638-8C47-A5D4-BB819F9A7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888" y="5014335"/>
            <a:ext cx="568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latin typeface="Helvetica" charset="0"/>
                <a:ea typeface="ＭＳ Ｐゴシック" charset="0"/>
              </a:rPr>
              <a:t>time</a:t>
            </a:r>
          </a:p>
        </p:txBody>
      </p:sp>
      <p:grpSp>
        <p:nvGrpSpPr>
          <p:cNvPr id="113706" name="Group 42">
            <a:extLst>
              <a:ext uri="{FF2B5EF4-FFF2-40B4-BE49-F238E27FC236}">
                <a16:creationId xmlns:a16="http://schemas.microsoft.com/office/drawing/2014/main" id="{1E664C1A-5470-4941-AD54-1A4C7E712332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4017385"/>
            <a:ext cx="960438" cy="835025"/>
            <a:chOff x="1494" y="2924"/>
            <a:chExt cx="605" cy="526"/>
          </a:xfrm>
        </p:grpSpPr>
        <p:sp>
          <p:nvSpPr>
            <p:cNvPr id="113694" name="Text Box 30">
              <a:extLst>
                <a:ext uri="{FF2B5EF4-FFF2-40B4-BE49-F238E27FC236}">
                  <a16:creationId xmlns:a16="http://schemas.microsoft.com/office/drawing/2014/main" id="{97CEB7A6-F44F-8C4D-885D-86C74A7F9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4" y="2924"/>
              <a:ext cx="605" cy="368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1" i="0">
                  <a:solidFill>
                    <a:srgbClr val="1113E4"/>
                  </a:solidFill>
                  <a:sym typeface="Symbol" pitchFamily="2" charset="2"/>
                </a:rPr>
                <a:t>C:</a:t>
              </a:r>
              <a:r>
                <a:rPr lang="en-US" altLang="en-US" sz="1600" b="1">
                  <a:sym typeface="Symbol" pitchFamily="2" charset="2"/>
                </a:rPr>
                <a:t> ≈ </a:t>
              </a:r>
              <a:r>
                <a:rPr lang="en-US" altLang="en-US" sz="1600" b="1"/>
                <a:t>2 s</a:t>
              </a:r>
            </a:p>
            <a:p>
              <a:pPr algn="ctr"/>
              <a:r>
                <a:rPr lang="en-US" altLang="en-US" sz="1600" b="1"/>
                <a:t>delay</a:t>
              </a:r>
            </a:p>
          </p:txBody>
        </p:sp>
        <p:grpSp>
          <p:nvGrpSpPr>
            <p:cNvPr id="35885" name="Group 18">
              <a:extLst>
                <a:ext uri="{FF2B5EF4-FFF2-40B4-BE49-F238E27FC236}">
                  <a16:creationId xmlns:a16="http://schemas.microsoft.com/office/drawing/2014/main" id="{4DFB7D1B-9949-E74F-9777-05F8B6ED68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3" y="3336"/>
              <a:ext cx="470" cy="114"/>
              <a:chOff x="2501" y="1433"/>
              <a:chExt cx="953" cy="114"/>
            </a:xfrm>
          </p:grpSpPr>
          <p:sp>
            <p:nvSpPr>
              <p:cNvPr id="113683" name="Line 19">
                <a:extLst>
                  <a:ext uri="{FF2B5EF4-FFF2-40B4-BE49-F238E27FC236}">
                    <a16:creationId xmlns:a16="http://schemas.microsoft.com/office/drawing/2014/main" id="{DFE59AFA-AFAB-DF4D-AA35-7E9721DEF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1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84" name="Line 20">
                <a:extLst>
                  <a:ext uri="{FF2B5EF4-FFF2-40B4-BE49-F238E27FC236}">
                    <a16:creationId xmlns:a16="http://schemas.microsoft.com/office/drawing/2014/main" id="{524104FE-7465-544A-AE1C-89086DAE6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4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85" name="Line 21">
                <a:extLst>
                  <a:ext uri="{FF2B5EF4-FFF2-40B4-BE49-F238E27FC236}">
                    <a16:creationId xmlns:a16="http://schemas.microsoft.com/office/drawing/2014/main" id="{0303D3D3-1E84-A347-8DB6-CC2ED5F3B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489"/>
                <a:ext cx="945" cy="0"/>
              </a:xfrm>
              <a:prstGeom prst="line">
                <a:avLst/>
              </a:prstGeom>
              <a:noFill/>
              <a:ln w="12700">
                <a:solidFill>
                  <a:srgbClr val="FF011C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13707" name="Group 43">
            <a:extLst>
              <a:ext uri="{FF2B5EF4-FFF2-40B4-BE49-F238E27FC236}">
                <a16:creationId xmlns:a16="http://schemas.microsoft.com/office/drawing/2014/main" id="{641F2B03-32AF-7E45-86C0-1B4DA495C701}"/>
              </a:ext>
            </a:extLst>
          </p:cNvPr>
          <p:cNvGrpSpPr>
            <a:grpSpLocks/>
          </p:cNvGrpSpPr>
          <p:nvPr/>
        </p:nvGrpSpPr>
        <p:grpSpPr bwMode="auto">
          <a:xfrm>
            <a:off x="3219450" y="1732973"/>
            <a:ext cx="1019175" cy="858837"/>
            <a:chOff x="2028" y="1489"/>
            <a:chExt cx="642" cy="541"/>
          </a:xfrm>
        </p:grpSpPr>
        <p:sp>
          <p:nvSpPr>
            <p:cNvPr id="113695" name="Text Box 31">
              <a:extLst>
                <a:ext uri="{FF2B5EF4-FFF2-40B4-BE49-F238E27FC236}">
                  <a16:creationId xmlns:a16="http://schemas.microsoft.com/office/drawing/2014/main" id="{BCA7DCF7-520C-3C49-A460-8501CD9F9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9" y="1646"/>
              <a:ext cx="614" cy="384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i="0">
                  <a:solidFill>
                    <a:srgbClr val="1113E4"/>
                  </a:solidFill>
                  <a:latin typeface="Helvetica" charset="0"/>
                  <a:ea typeface="ＭＳ Ｐゴシック" charset="0"/>
                </a:rPr>
                <a:t>D:</a:t>
              </a:r>
              <a:r>
                <a:rPr lang="en-US" sz="1600" b="1">
                  <a:latin typeface="Helvetica" charset="0"/>
                  <a:ea typeface="ＭＳ Ｐゴシック" charset="0"/>
                </a:rPr>
                <a:t> 4-5 s</a:t>
              </a:r>
            </a:p>
            <a:p>
              <a:pPr algn="ctr" eaLnBrk="0" hangingPunct="0">
                <a:defRPr/>
              </a:pPr>
              <a:r>
                <a:rPr lang="en-US" sz="1600" b="1">
                  <a:latin typeface="Helvetica" charset="0"/>
                  <a:ea typeface="ＭＳ Ｐゴシック" charset="0"/>
                </a:rPr>
                <a:t>rise</a:t>
              </a:r>
              <a:endParaRPr lang="en-US" sz="1600">
                <a:latin typeface="Helvetica" charset="0"/>
                <a:ea typeface="ＭＳ Ｐゴシック" charset="0"/>
              </a:endParaRPr>
            </a:p>
          </p:txBody>
        </p:sp>
        <p:grpSp>
          <p:nvGrpSpPr>
            <p:cNvPr id="35880" name="Group 22">
              <a:extLst>
                <a:ext uri="{FF2B5EF4-FFF2-40B4-BE49-F238E27FC236}">
                  <a16:creationId xmlns:a16="http://schemas.microsoft.com/office/drawing/2014/main" id="{7F4D6E32-ECDD-3747-8764-032376D2E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8" y="1489"/>
              <a:ext cx="642" cy="114"/>
              <a:chOff x="2501" y="1433"/>
              <a:chExt cx="953" cy="114"/>
            </a:xfrm>
          </p:grpSpPr>
          <p:sp>
            <p:nvSpPr>
              <p:cNvPr id="113687" name="Line 23">
                <a:extLst>
                  <a:ext uri="{FF2B5EF4-FFF2-40B4-BE49-F238E27FC236}">
                    <a16:creationId xmlns:a16="http://schemas.microsoft.com/office/drawing/2014/main" id="{51CF7441-C5EE-9442-8EFF-18EE87838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1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88" name="Line 24">
                <a:extLst>
                  <a:ext uri="{FF2B5EF4-FFF2-40B4-BE49-F238E27FC236}">
                    <a16:creationId xmlns:a16="http://schemas.microsoft.com/office/drawing/2014/main" id="{989553EA-0E16-9E47-ABC6-4E8AB3A76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4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89" name="Line 25">
                <a:extLst>
                  <a:ext uri="{FF2B5EF4-FFF2-40B4-BE49-F238E27FC236}">
                    <a16:creationId xmlns:a16="http://schemas.microsoft.com/office/drawing/2014/main" id="{06B1931D-4762-9A42-93CA-A065BE412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489"/>
                <a:ext cx="944" cy="0"/>
              </a:xfrm>
              <a:prstGeom prst="line">
                <a:avLst/>
              </a:prstGeom>
              <a:noFill/>
              <a:ln w="12700">
                <a:solidFill>
                  <a:srgbClr val="FF011C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13710" name="Group 46">
            <a:extLst>
              <a:ext uri="{FF2B5EF4-FFF2-40B4-BE49-F238E27FC236}">
                <a16:creationId xmlns:a16="http://schemas.microsoft.com/office/drawing/2014/main" id="{8F1F60AB-7824-1843-A117-F7D87C088E38}"/>
              </a:ext>
            </a:extLst>
          </p:cNvPr>
          <p:cNvGrpSpPr>
            <a:grpSpLocks/>
          </p:cNvGrpSpPr>
          <p:nvPr/>
        </p:nvGrpSpPr>
        <p:grpSpPr bwMode="auto">
          <a:xfrm>
            <a:off x="2208213" y="5026650"/>
            <a:ext cx="2217737" cy="571500"/>
            <a:chOff x="1391" y="3630"/>
            <a:chExt cx="1397" cy="360"/>
          </a:xfrm>
        </p:grpSpPr>
        <p:sp>
          <p:nvSpPr>
            <p:cNvPr id="113681" name="Text Box 17">
              <a:extLst>
                <a:ext uri="{FF2B5EF4-FFF2-40B4-BE49-F238E27FC236}">
                  <a16:creationId xmlns:a16="http://schemas.microsoft.com/office/drawing/2014/main" id="{3249A174-20AF-5944-AD34-F46DA24F0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1" y="3760"/>
              <a:ext cx="1397" cy="230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i="0">
                  <a:solidFill>
                    <a:srgbClr val="1113E4"/>
                  </a:solidFill>
                  <a:latin typeface="Helvetica" charset="0"/>
                  <a:ea typeface="ＭＳ Ｐゴシック" charset="0"/>
                </a:rPr>
                <a:t>B:</a:t>
              </a:r>
              <a:r>
                <a:rPr lang="en-US" sz="1600" b="1" i="0">
                  <a:latin typeface="Helvetica" charset="0"/>
                  <a:ea typeface="ＭＳ Ｐゴシック" charset="0"/>
                </a:rPr>
                <a:t> </a:t>
              </a:r>
              <a:r>
                <a:rPr lang="en-US" sz="1600" b="1">
                  <a:latin typeface="Helvetica" charset="0"/>
                  <a:ea typeface="ＭＳ Ｐゴシック" charset="0"/>
                </a:rPr>
                <a:t>5 s neural activity</a:t>
              </a:r>
            </a:p>
          </p:txBody>
        </p:sp>
        <p:grpSp>
          <p:nvGrpSpPr>
            <p:cNvPr id="35875" name="Group 26">
              <a:extLst>
                <a:ext uri="{FF2B5EF4-FFF2-40B4-BE49-F238E27FC236}">
                  <a16:creationId xmlns:a16="http://schemas.microsoft.com/office/drawing/2014/main" id="{0B371935-C3A9-E24F-B8E4-BD70D32AB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8" y="3630"/>
              <a:ext cx="1081" cy="114"/>
              <a:chOff x="2501" y="1433"/>
              <a:chExt cx="953" cy="114"/>
            </a:xfrm>
          </p:grpSpPr>
          <p:sp>
            <p:nvSpPr>
              <p:cNvPr id="113691" name="Line 27">
                <a:extLst>
                  <a:ext uri="{FF2B5EF4-FFF2-40B4-BE49-F238E27FC236}">
                    <a16:creationId xmlns:a16="http://schemas.microsoft.com/office/drawing/2014/main" id="{16ADAE0A-9F3D-4B41-B41B-636DA52B7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1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92" name="Line 28">
                <a:extLst>
                  <a:ext uri="{FF2B5EF4-FFF2-40B4-BE49-F238E27FC236}">
                    <a16:creationId xmlns:a16="http://schemas.microsoft.com/office/drawing/2014/main" id="{3ECED483-DE5A-9540-B547-92D7B3850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4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93" name="Line 29">
                <a:extLst>
                  <a:ext uri="{FF2B5EF4-FFF2-40B4-BE49-F238E27FC236}">
                    <a16:creationId xmlns:a16="http://schemas.microsoft.com/office/drawing/2014/main" id="{ED296A7F-8013-7C4E-BB63-460435D9F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489"/>
                <a:ext cx="942" cy="0"/>
              </a:xfrm>
              <a:prstGeom prst="line">
                <a:avLst/>
              </a:prstGeom>
              <a:noFill/>
              <a:ln w="12700">
                <a:solidFill>
                  <a:srgbClr val="FF011C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13708" name="Group 44">
            <a:extLst>
              <a:ext uri="{FF2B5EF4-FFF2-40B4-BE49-F238E27FC236}">
                <a16:creationId xmlns:a16="http://schemas.microsoft.com/office/drawing/2014/main" id="{13AD8EE7-827B-8148-9500-42CCB6C3EC16}"/>
              </a:ext>
            </a:extLst>
          </p:cNvPr>
          <p:cNvGrpSpPr>
            <a:grpSpLocks/>
          </p:cNvGrpSpPr>
          <p:nvPr/>
        </p:nvGrpSpPr>
        <p:grpSpPr bwMode="auto">
          <a:xfrm>
            <a:off x="4283075" y="1732973"/>
            <a:ext cx="1716088" cy="865187"/>
            <a:chOff x="2698" y="1485"/>
            <a:chExt cx="1081" cy="545"/>
          </a:xfrm>
        </p:grpSpPr>
        <p:grpSp>
          <p:nvGrpSpPr>
            <p:cNvPr id="35869" name="Group 12">
              <a:extLst>
                <a:ext uri="{FF2B5EF4-FFF2-40B4-BE49-F238E27FC236}">
                  <a16:creationId xmlns:a16="http://schemas.microsoft.com/office/drawing/2014/main" id="{34A4549C-490C-8948-9B49-5242191F2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8" y="1485"/>
              <a:ext cx="1081" cy="114"/>
              <a:chOff x="2501" y="1433"/>
              <a:chExt cx="953" cy="114"/>
            </a:xfrm>
          </p:grpSpPr>
          <p:sp>
            <p:nvSpPr>
              <p:cNvPr id="113673" name="Line 9">
                <a:extLst>
                  <a:ext uri="{FF2B5EF4-FFF2-40B4-BE49-F238E27FC236}">
                    <a16:creationId xmlns:a16="http://schemas.microsoft.com/office/drawing/2014/main" id="{10277FEF-B3B1-FC4C-B3DC-375301298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1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74" name="Line 10">
                <a:extLst>
                  <a:ext uri="{FF2B5EF4-FFF2-40B4-BE49-F238E27FC236}">
                    <a16:creationId xmlns:a16="http://schemas.microsoft.com/office/drawing/2014/main" id="{9690765E-7EA8-6141-B813-4897589D2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4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675" name="Line 11">
                <a:extLst>
                  <a:ext uri="{FF2B5EF4-FFF2-40B4-BE49-F238E27FC236}">
                    <a16:creationId xmlns:a16="http://schemas.microsoft.com/office/drawing/2014/main" id="{EADCA840-7E1F-474C-8BB7-E62744196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489"/>
                <a:ext cx="942" cy="0"/>
              </a:xfrm>
              <a:prstGeom prst="line">
                <a:avLst/>
              </a:prstGeom>
              <a:noFill/>
              <a:ln w="12700">
                <a:solidFill>
                  <a:srgbClr val="FF011C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</p:grpSp>
        <p:sp>
          <p:nvSpPr>
            <p:cNvPr id="113696" name="Text Box 32">
              <a:extLst>
                <a:ext uri="{FF2B5EF4-FFF2-40B4-BE49-F238E27FC236}">
                  <a16:creationId xmlns:a16="http://schemas.microsoft.com/office/drawing/2014/main" id="{6B15CD3C-85AA-0D47-8F36-2EBDE7845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2" y="1800"/>
              <a:ext cx="959" cy="230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i="0">
                  <a:solidFill>
                    <a:srgbClr val="1113E4"/>
                  </a:solidFill>
                  <a:latin typeface="Helvetica" charset="0"/>
                  <a:ea typeface="ＭＳ Ｐゴシック" charset="0"/>
                </a:rPr>
                <a:t>E:</a:t>
              </a:r>
              <a:r>
                <a:rPr lang="en-US" sz="1600" b="1">
                  <a:latin typeface="Helvetica" charset="0"/>
                  <a:ea typeface="ＭＳ Ｐゴシック" charset="0"/>
                </a:rPr>
                <a:t> 5 s plateau</a:t>
              </a:r>
            </a:p>
          </p:txBody>
        </p:sp>
      </p:grpSp>
      <p:sp>
        <p:nvSpPr>
          <p:cNvPr id="113697" name="Freeform 33">
            <a:extLst>
              <a:ext uri="{FF2B5EF4-FFF2-40B4-BE49-F238E27FC236}">
                <a16:creationId xmlns:a16="http://schemas.microsoft.com/office/drawing/2014/main" id="{87300FF9-C753-2242-939D-741B353B0684}"/>
              </a:ext>
            </a:extLst>
          </p:cNvPr>
          <p:cNvSpPr>
            <a:spLocks/>
          </p:cNvSpPr>
          <p:nvPr/>
        </p:nvSpPr>
        <p:spPr bwMode="auto">
          <a:xfrm>
            <a:off x="2754769" y="2614035"/>
            <a:ext cx="2157496" cy="3228589"/>
          </a:xfrm>
          <a:custGeom>
            <a:avLst/>
            <a:gdLst>
              <a:gd name="T0" fmla="*/ 2135187 w 1121"/>
              <a:gd name="T1" fmla="*/ 0 h 2194"/>
              <a:gd name="T2" fmla="*/ 2127568 w 1121"/>
              <a:gd name="T3" fmla="*/ 3475038 h 2194"/>
              <a:gd name="T4" fmla="*/ 0 w 1121"/>
              <a:gd name="T5" fmla="*/ 3482975 h 2194"/>
              <a:gd name="T6" fmla="*/ 3809 w 1121"/>
              <a:gd name="T7" fmla="*/ 3084513 h 2194"/>
              <a:gd name="T8" fmla="*/ 0 60000 65536"/>
              <a:gd name="T9" fmla="*/ 0 60000 65536"/>
              <a:gd name="T10" fmla="*/ 0 60000 65536"/>
              <a:gd name="T11" fmla="*/ 0 60000 65536"/>
              <a:gd name="connsiteX0" fmla="*/ 10000 w 10068"/>
              <a:gd name="connsiteY0" fmla="*/ 0 h 10000"/>
              <a:gd name="connsiteX1" fmla="*/ 10068 w 10068"/>
              <a:gd name="connsiteY1" fmla="*/ 9449 h 10000"/>
              <a:gd name="connsiteX2" fmla="*/ 0 w 10068"/>
              <a:gd name="connsiteY2" fmla="*/ 10000 h 10000"/>
              <a:gd name="connsiteX3" fmla="*/ 18 w 10068"/>
              <a:gd name="connsiteY3" fmla="*/ 8856 h 10000"/>
              <a:gd name="connsiteX0" fmla="*/ 9983 w 10051"/>
              <a:gd name="connsiteY0" fmla="*/ 0 h 9538"/>
              <a:gd name="connsiteX1" fmla="*/ 10051 w 10051"/>
              <a:gd name="connsiteY1" fmla="*/ 9449 h 9538"/>
              <a:gd name="connsiteX2" fmla="*/ 192 w 10051"/>
              <a:gd name="connsiteY2" fmla="*/ 9538 h 9538"/>
              <a:gd name="connsiteX3" fmla="*/ 1 w 10051"/>
              <a:gd name="connsiteY3" fmla="*/ 8856 h 9538"/>
              <a:gd name="connsiteX0" fmla="*/ 9932 w 10000"/>
              <a:gd name="connsiteY0" fmla="*/ 0 h 9970"/>
              <a:gd name="connsiteX1" fmla="*/ 10000 w 10000"/>
              <a:gd name="connsiteY1" fmla="*/ 9907 h 9970"/>
              <a:gd name="connsiteX2" fmla="*/ 13 w 10000"/>
              <a:gd name="connsiteY2" fmla="*/ 9970 h 9970"/>
              <a:gd name="connsiteX3" fmla="*/ 1 w 10000"/>
              <a:gd name="connsiteY3" fmla="*/ 9285 h 9970"/>
              <a:gd name="connsiteX0" fmla="*/ 9932 w 10000"/>
              <a:gd name="connsiteY0" fmla="*/ 0 h 10000"/>
              <a:gd name="connsiteX1" fmla="*/ 10000 w 10000"/>
              <a:gd name="connsiteY1" fmla="*/ 9937 h 10000"/>
              <a:gd name="connsiteX2" fmla="*/ 28 w 10000"/>
              <a:gd name="connsiteY2" fmla="*/ 10000 h 10000"/>
              <a:gd name="connsiteX3" fmla="*/ 1 w 10000"/>
              <a:gd name="connsiteY3" fmla="*/ 931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9932" y="0"/>
                </a:moveTo>
                <a:cubicBezTo>
                  <a:pt x="9955" y="3313"/>
                  <a:pt x="9977" y="6624"/>
                  <a:pt x="10000" y="9937"/>
                </a:cubicBezTo>
                <a:lnTo>
                  <a:pt x="28" y="10000"/>
                </a:lnTo>
                <a:cubicBezTo>
                  <a:pt x="34" y="9600"/>
                  <a:pt x="-5" y="9713"/>
                  <a:pt x="1" y="9313"/>
                </a:cubicBezTo>
              </a:path>
            </a:pathLst>
          </a:custGeom>
          <a:noFill/>
          <a:ln w="38100" cap="rnd">
            <a:solidFill>
              <a:srgbClr val="008000"/>
            </a:solidFill>
            <a:prstDash val="sysDot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709" name="Group 45">
            <a:extLst>
              <a:ext uri="{FF2B5EF4-FFF2-40B4-BE49-F238E27FC236}">
                <a16:creationId xmlns:a16="http://schemas.microsoft.com/office/drawing/2014/main" id="{4ED4C56C-E030-944F-AA93-441C3E63876C}"/>
              </a:ext>
            </a:extLst>
          </p:cNvPr>
          <p:cNvGrpSpPr>
            <a:grpSpLocks/>
          </p:cNvGrpSpPr>
          <p:nvPr/>
        </p:nvGrpSpPr>
        <p:grpSpPr bwMode="auto">
          <a:xfrm>
            <a:off x="6199188" y="5026650"/>
            <a:ext cx="1012825" cy="815975"/>
            <a:chOff x="3905" y="3630"/>
            <a:chExt cx="638" cy="514"/>
          </a:xfrm>
        </p:grpSpPr>
        <p:grpSp>
          <p:nvGrpSpPr>
            <p:cNvPr id="35864" name="Group 35">
              <a:extLst>
                <a:ext uri="{FF2B5EF4-FFF2-40B4-BE49-F238E27FC236}">
                  <a16:creationId xmlns:a16="http://schemas.microsoft.com/office/drawing/2014/main" id="{B0128EF2-96F8-804E-9C9F-CBC9F8BF2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3630"/>
              <a:ext cx="638" cy="114"/>
              <a:chOff x="2501" y="1433"/>
              <a:chExt cx="953" cy="114"/>
            </a:xfrm>
          </p:grpSpPr>
          <p:sp>
            <p:nvSpPr>
              <p:cNvPr id="113700" name="Line 36">
                <a:extLst>
                  <a:ext uri="{FF2B5EF4-FFF2-40B4-BE49-F238E27FC236}">
                    <a16:creationId xmlns:a16="http://schemas.microsoft.com/office/drawing/2014/main" id="{4ECD4CC2-82AB-0F4C-BD18-39268728A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1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701" name="Line 37">
                <a:extLst>
                  <a:ext uri="{FF2B5EF4-FFF2-40B4-BE49-F238E27FC236}">
                    <a16:creationId xmlns:a16="http://schemas.microsoft.com/office/drawing/2014/main" id="{0836379D-83F9-EA41-B00C-4768164F5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4" y="1433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  <p:sp>
            <p:nvSpPr>
              <p:cNvPr id="113702" name="Line 38">
                <a:extLst>
                  <a:ext uri="{FF2B5EF4-FFF2-40B4-BE49-F238E27FC236}">
                    <a16:creationId xmlns:a16="http://schemas.microsoft.com/office/drawing/2014/main" id="{3C19D550-639B-4E49-B3AF-9B70CA690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489"/>
                <a:ext cx="944" cy="0"/>
              </a:xfrm>
              <a:prstGeom prst="line">
                <a:avLst/>
              </a:prstGeom>
              <a:noFill/>
              <a:ln w="12700">
                <a:solidFill>
                  <a:srgbClr val="FF011C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Helvetica" charset="0"/>
                  <a:ea typeface="ＭＳ Ｐゴシック" charset="0"/>
                </a:endParaRPr>
              </a:p>
            </p:txBody>
          </p:sp>
        </p:grpSp>
        <p:sp>
          <p:nvSpPr>
            <p:cNvPr id="113703" name="Text Box 39">
              <a:extLst>
                <a:ext uri="{FF2B5EF4-FFF2-40B4-BE49-F238E27FC236}">
                  <a16:creationId xmlns:a16="http://schemas.microsoft.com/office/drawing/2014/main" id="{DCCB68B6-A6F0-A540-B69A-FB20383A2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" y="3760"/>
              <a:ext cx="599" cy="384"/>
            </a:xfrm>
            <a:prstGeom prst="rect">
              <a:avLst/>
            </a:prstGeom>
            <a:noFill/>
            <a:ln w="28575">
              <a:solidFill>
                <a:srgbClr val="FF011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i="0">
                  <a:solidFill>
                    <a:srgbClr val="1113E4"/>
                  </a:solidFill>
                  <a:latin typeface="Helvetica" charset="0"/>
                  <a:ea typeface="ＭＳ Ｐゴシック" charset="0"/>
                </a:rPr>
                <a:t>F:</a:t>
              </a:r>
              <a:r>
                <a:rPr lang="en-US" sz="1600" b="1">
                  <a:latin typeface="Helvetica" charset="0"/>
                  <a:ea typeface="ＭＳ Ｐゴシック" charset="0"/>
                </a:rPr>
                <a:t> 4-6 s</a:t>
              </a:r>
            </a:p>
            <a:p>
              <a:pPr algn="ctr" eaLnBrk="0" hangingPunct="0">
                <a:defRPr/>
              </a:pPr>
              <a:r>
                <a:rPr lang="en-US" sz="1600" b="1">
                  <a:latin typeface="Helvetica" charset="0"/>
                  <a:ea typeface="ＭＳ Ｐゴシック" charset="0"/>
                </a:rPr>
                <a:t>fall</a:t>
              </a:r>
            </a:p>
          </p:txBody>
        </p:sp>
      </p:grpSp>
      <p:sp>
        <p:nvSpPr>
          <p:cNvPr id="113704" name="Text Box 40">
            <a:extLst>
              <a:ext uri="{FF2B5EF4-FFF2-40B4-BE49-F238E27FC236}">
                <a16:creationId xmlns:a16="http://schemas.microsoft.com/office/drawing/2014/main" id="{BE4DC8E8-E5EB-1744-BF29-3AE82F6CA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3918960"/>
            <a:ext cx="1803400" cy="854075"/>
          </a:xfrm>
          <a:prstGeom prst="rect">
            <a:avLst/>
          </a:prstGeom>
          <a:noFill/>
          <a:ln w="2857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i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G:</a:t>
            </a:r>
            <a:r>
              <a:rPr lang="en-US" sz="1600" b="1">
                <a:latin typeface="Helvetica" charset="0"/>
                <a:ea typeface="ＭＳ Ｐゴシック" charset="0"/>
              </a:rPr>
              <a:t> Return to</a:t>
            </a:r>
          </a:p>
          <a:p>
            <a:pPr algn="ctr" eaLnBrk="0" hangingPunct="0">
              <a:defRPr/>
            </a:pPr>
            <a:r>
              <a:rPr lang="en-US" sz="1600" b="1">
                <a:latin typeface="Helvetica" charset="0"/>
                <a:ea typeface="ＭＳ Ｐゴシック" charset="0"/>
              </a:rPr>
              <a:t>baseline</a:t>
            </a:r>
          </a:p>
          <a:p>
            <a:pPr algn="ctr" eaLnBrk="0" hangingPunct="0">
              <a:defRPr/>
            </a:pPr>
            <a:r>
              <a:rPr lang="en-US" sz="1600" b="1">
                <a:latin typeface="Helvetica" charset="0"/>
                <a:ea typeface="ＭＳ Ｐゴシック" charset="0"/>
              </a:rPr>
              <a:t>(or undershoot)</a:t>
            </a:r>
          </a:p>
        </p:txBody>
      </p:sp>
      <p:sp>
        <p:nvSpPr>
          <p:cNvPr id="113705" name="Text Box 41">
            <a:extLst>
              <a:ext uri="{FF2B5EF4-FFF2-40B4-BE49-F238E27FC236}">
                <a16:creationId xmlns:a16="http://schemas.microsoft.com/office/drawing/2014/main" id="{852D3175-F753-9A4A-9C1F-9BEF4188E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017385"/>
            <a:ext cx="1870075" cy="609600"/>
          </a:xfrm>
          <a:prstGeom prst="rect">
            <a:avLst/>
          </a:prstGeom>
          <a:noFill/>
          <a:ln w="28575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i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A:</a:t>
            </a:r>
            <a:r>
              <a:rPr lang="en-US" sz="1600" b="1">
                <a:latin typeface="Helvetica" charset="0"/>
                <a:ea typeface="ＭＳ Ｐゴシック" charset="0"/>
              </a:rPr>
              <a:t> Pre-activation</a:t>
            </a:r>
          </a:p>
          <a:p>
            <a:pPr algn="ctr" eaLnBrk="0" hangingPunct="0">
              <a:defRPr/>
            </a:pPr>
            <a:r>
              <a:rPr lang="en-US" sz="1600" b="1">
                <a:latin typeface="Helvetica" charset="0"/>
                <a:ea typeface="ＭＳ Ｐゴシック" charset="0"/>
              </a:rPr>
              <a:t>baseline</a:t>
            </a:r>
          </a:p>
        </p:txBody>
      </p:sp>
      <p:sp>
        <p:nvSpPr>
          <p:cNvPr id="113711" name="Freeform 47">
            <a:extLst>
              <a:ext uri="{FF2B5EF4-FFF2-40B4-BE49-F238E27FC236}">
                <a16:creationId xmlns:a16="http://schemas.microsoft.com/office/drawing/2014/main" id="{F8032C3F-D37D-A64A-8965-7DD43480FEC6}"/>
              </a:ext>
            </a:extLst>
          </p:cNvPr>
          <p:cNvSpPr>
            <a:spLocks/>
          </p:cNvSpPr>
          <p:nvPr/>
        </p:nvSpPr>
        <p:spPr bwMode="auto">
          <a:xfrm>
            <a:off x="7215188" y="4901623"/>
            <a:ext cx="1814512" cy="877887"/>
          </a:xfrm>
          <a:custGeom>
            <a:avLst/>
            <a:gdLst>
              <a:gd name="T0" fmla="*/ 0 w 1143"/>
              <a:gd name="T1" fmla="*/ 0 h 465"/>
              <a:gd name="T2" fmla="*/ 168275 w 1143"/>
              <a:gd name="T3" fmla="*/ 307732 h 465"/>
              <a:gd name="T4" fmla="*/ 369887 w 1143"/>
              <a:gd name="T5" fmla="*/ 590922 h 465"/>
              <a:gd name="T6" fmla="*/ 698500 w 1143"/>
              <a:gd name="T7" fmla="*/ 806146 h 465"/>
              <a:gd name="T8" fmla="*/ 1123950 w 1143"/>
              <a:gd name="T9" fmla="*/ 847680 h 465"/>
              <a:gd name="T10" fmla="*/ 1458912 w 1143"/>
              <a:gd name="T11" fmla="*/ 623017 h 465"/>
              <a:gd name="T12" fmla="*/ 1647825 w 1143"/>
              <a:gd name="T13" fmla="*/ 456879 h 465"/>
              <a:gd name="T14" fmla="*/ 1814512 w 1143"/>
              <a:gd name="T15" fmla="*/ 290741 h 4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43" h="465">
                <a:moveTo>
                  <a:pt x="0" y="0"/>
                </a:moveTo>
                <a:cubicBezTo>
                  <a:pt x="33" y="55"/>
                  <a:pt x="67" y="111"/>
                  <a:pt x="106" y="163"/>
                </a:cubicBezTo>
                <a:cubicBezTo>
                  <a:pt x="145" y="215"/>
                  <a:pt x="177" y="269"/>
                  <a:pt x="233" y="313"/>
                </a:cubicBezTo>
                <a:cubicBezTo>
                  <a:pt x="289" y="357"/>
                  <a:pt x="361" y="404"/>
                  <a:pt x="440" y="427"/>
                </a:cubicBezTo>
                <a:cubicBezTo>
                  <a:pt x="519" y="450"/>
                  <a:pt x="628" y="465"/>
                  <a:pt x="708" y="449"/>
                </a:cubicBezTo>
                <a:cubicBezTo>
                  <a:pt x="788" y="433"/>
                  <a:pt x="864" y="365"/>
                  <a:pt x="919" y="330"/>
                </a:cubicBezTo>
                <a:cubicBezTo>
                  <a:pt x="974" y="295"/>
                  <a:pt x="1001" y="271"/>
                  <a:pt x="1038" y="242"/>
                </a:cubicBezTo>
                <a:cubicBezTo>
                  <a:pt x="1075" y="213"/>
                  <a:pt x="1109" y="183"/>
                  <a:pt x="1143" y="154"/>
                </a:cubicBezTo>
              </a:path>
            </a:pathLst>
          </a:custGeom>
          <a:noFill/>
          <a:ln w="38100" cap="rnd" cmpd="sng">
            <a:solidFill>
              <a:srgbClr val="1113E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712" name="Group 48">
            <a:extLst>
              <a:ext uri="{FF2B5EF4-FFF2-40B4-BE49-F238E27FC236}">
                <a16:creationId xmlns:a16="http://schemas.microsoft.com/office/drawing/2014/main" id="{9F9312E4-749A-4041-BFC2-43766C0BBF1E}"/>
              </a:ext>
            </a:extLst>
          </p:cNvPr>
          <p:cNvGrpSpPr>
            <a:grpSpLocks/>
          </p:cNvGrpSpPr>
          <p:nvPr/>
        </p:nvGrpSpPr>
        <p:grpSpPr bwMode="auto">
          <a:xfrm>
            <a:off x="8636000" y="71438"/>
            <a:ext cx="441325" cy="457200"/>
            <a:chOff x="5388" y="3953"/>
            <a:chExt cx="278" cy="288"/>
          </a:xfrm>
        </p:grpSpPr>
        <p:sp>
          <p:nvSpPr>
            <p:cNvPr id="113713" name="Oval 49">
              <a:extLst>
                <a:ext uri="{FF2B5EF4-FFF2-40B4-BE49-F238E27FC236}">
                  <a16:creationId xmlns:a16="http://schemas.microsoft.com/office/drawing/2014/main" id="{10470727-95DD-3B4C-9737-1D574FCEF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8" y="3957"/>
              <a:ext cx="278" cy="278"/>
            </a:xfrm>
            <a:prstGeom prst="ellipse">
              <a:avLst/>
            </a:prstGeom>
            <a:solidFill>
              <a:srgbClr val="FFFF01"/>
            </a:solidFill>
            <a:ln w="3175">
              <a:solidFill>
                <a:srgbClr val="FF011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Helvetica" charset="0"/>
                <a:ea typeface="ＭＳ Ｐゴシック" charset="0"/>
              </a:endParaRPr>
            </a:p>
          </p:txBody>
        </p:sp>
        <p:sp>
          <p:nvSpPr>
            <p:cNvPr id="113714" name="Text Box 50">
              <a:extLst>
                <a:ext uri="{FF2B5EF4-FFF2-40B4-BE49-F238E27FC236}">
                  <a16:creationId xmlns:a16="http://schemas.microsoft.com/office/drawing/2014/main" id="{D86B569C-E285-7D4F-9143-7B25EB61A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5" y="3953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FF011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i="0">
                  <a:latin typeface="Helvetica" charset="0"/>
                  <a:ea typeface="ＭＳ Ｐゴシック" charset="0"/>
                </a:rPr>
                <a:t>A</a:t>
              </a:r>
            </a:p>
          </p:txBody>
        </p:sp>
      </p:grpSp>
      <p:sp>
        <p:nvSpPr>
          <p:cNvPr id="113715" name="Text Box 51">
            <a:extLst>
              <a:ext uri="{FF2B5EF4-FFF2-40B4-BE49-F238E27FC236}">
                <a16:creationId xmlns:a16="http://schemas.microsoft.com/office/drawing/2014/main" id="{78B9DFBF-DE15-334B-9D27-6E9810C8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707" y="1756640"/>
            <a:ext cx="2120900" cy="1985962"/>
          </a:xfrm>
          <a:prstGeom prst="rect">
            <a:avLst/>
          </a:prstGeom>
          <a:solidFill>
            <a:srgbClr val="FFFF00">
              <a:alpha val="50999"/>
            </a:srgbClr>
          </a:solidFill>
          <a:ln w="28575">
            <a:solidFill>
              <a:srgbClr val="2DB81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US" sz="1800" b="1" i="0" dirty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Signal increase caused by change in H</a:t>
            </a:r>
            <a:r>
              <a:rPr lang="en-US" sz="1800" b="1" i="0" baseline="-25000" dirty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2</a:t>
            </a:r>
            <a:r>
              <a:rPr lang="en-US" sz="1800" b="1" i="0" dirty="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O surroundings: </a:t>
            </a:r>
            <a:r>
              <a:rPr lang="en-US" sz="1800" b="1" i="0" dirty="0">
                <a:solidFill>
                  <a:srgbClr val="FF011C"/>
                </a:solidFill>
                <a:latin typeface="Helvetica" charset="0"/>
                <a:ea typeface="ＭＳ Ｐゴシック" charset="0"/>
              </a:rPr>
              <a:t>more oxygenated hemoglobin is present</a:t>
            </a:r>
            <a:endParaRPr lang="en-US" sz="1800" b="1" i="0" dirty="0">
              <a:solidFill>
                <a:srgbClr val="1113E4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13723" name="Text Box 59">
            <a:extLst>
              <a:ext uri="{FF2B5EF4-FFF2-40B4-BE49-F238E27FC236}">
                <a16:creationId xmlns:a16="http://schemas.microsoft.com/office/drawing/2014/main" id="{30F30B47-E2AC-2D44-8CAE-7919E549F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3560185"/>
            <a:ext cx="1347787" cy="257175"/>
          </a:xfrm>
          <a:prstGeom prst="rect">
            <a:avLst/>
          </a:prstGeom>
          <a:noFill/>
          <a:ln w="12700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tIns="0" rIns="45720" bIns="0"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rgbClr val="1113E4"/>
                </a:solidFill>
                <a:latin typeface="Helvetica" charset="0"/>
                <a:ea typeface="ＭＳ Ｐゴシック" charset="0"/>
              </a:rPr>
              <a:t>with no noise!</a:t>
            </a:r>
            <a:endParaRPr lang="en-US" sz="1600">
              <a:latin typeface="Helvetica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C2180-793A-1A45-9C5E-E90488F37681}"/>
              </a:ext>
            </a:extLst>
          </p:cNvPr>
          <p:cNvSpPr txBox="1"/>
          <p:nvPr/>
        </p:nvSpPr>
        <p:spPr>
          <a:xfrm>
            <a:off x="4997542" y="3395846"/>
            <a:ext cx="1413217" cy="1200328"/>
          </a:xfrm>
          <a:prstGeom prst="rect">
            <a:avLst/>
          </a:prstGeom>
          <a:solidFill>
            <a:srgbClr val="1113E4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01"/>
                </a:solidFill>
              </a:rPr>
              <a:t>Contrast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FFFF01"/>
                </a:solidFill>
              </a:rPr>
              <a:t>through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rgbClr val="FFFF00"/>
                </a:solidFill>
              </a:rPr>
              <a:t>time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1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3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04" grpId="0" animBg="1"/>
      <p:bldP spid="113705" grpId="0" animBg="1"/>
      <p:bldP spid="1137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9A76FC9D-A2EE-C449-BF06-75B9D6816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134938"/>
            <a:ext cx="8181975" cy="681037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1142"/>
                </a:solidFill>
                <a:cs typeface="+mj-cs"/>
              </a:rPr>
              <a:t>How FMRI Experiments Are Done</a:t>
            </a:r>
            <a:endParaRPr lang="en-US">
              <a:cs typeface="+mj-cs"/>
            </a:endParaRP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AC271DB4-DFE4-9A47-A1E5-41BE5B67C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6863" y="715963"/>
            <a:ext cx="8645525" cy="5856287"/>
          </a:xfrm>
        </p:spPr>
        <p:txBody>
          <a:bodyPr/>
          <a:lstStyle/>
          <a:p>
            <a:pPr marL="342900" indent="-342900" eaLnBrk="1" hangingPunct="1">
              <a:spcBef>
                <a:spcPct val="15000"/>
              </a:spcBef>
            </a:pPr>
            <a:r>
              <a:rPr lang="en-US" altLang="en-US" dirty="0"/>
              <a:t> Alternate subject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 dirty="0"/>
              <a:t>s neural state between 2 </a:t>
            </a:r>
            <a:r>
              <a:rPr lang="en-US" altLang="ja-JP" sz="2000" dirty="0"/>
              <a:t>(or more)</a:t>
            </a:r>
            <a:r>
              <a:rPr lang="en-US" altLang="ja-JP" dirty="0"/>
              <a:t> conditions using sensory stimuli, tasks to perform, ...</a:t>
            </a:r>
          </a:p>
          <a:p>
            <a:pPr marL="742950" lvl="1" indent="-285750" eaLnBrk="1" hangingPunct="1">
              <a:spcBef>
                <a:spcPct val="15000"/>
              </a:spcBef>
            </a:pPr>
            <a:r>
              <a:rPr lang="en-US" altLang="en-US" dirty="0"/>
              <a:t> Can only measure relative signals, so must look for </a:t>
            </a:r>
            <a:r>
              <a:rPr lang="en-US" altLang="en-US" b="1" i="1" dirty="0">
                <a:solidFill>
                  <a:srgbClr val="1113E4"/>
                </a:solidFill>
              </a:rPr>
              <a:t>changes</a:t>
            </a:r>
            <a:r>
              <a:rPr lang="en-US" altLang="en-US" dirty="0"/>
              <a:t> in the signal between the conditions</a:t>
            </a:r>
          </a:p>
          <a:p>
            <a:pPr marL="342900" indent="-342900" eaLnBrk="1" hangingPunct="1">
              <a:spcBef>
                <a:spcPct val="15000"/>
              </a:spcBef>
            </a:pPr>
            <a:r>
              <a:rPr lang="en-US" altLang="en-US" dirty="0"/>
              <a:t> Acquire lots of MR images repeatedly during this process</a:t>
            </a:r>
          </a:p>
          <a:p>
            <a:pPr marL="342900" indent="-342900" eaLnBrk="1" hangingPunct="1">
              <a:spcBef>
                <a:spcPct val="15000"/>
              </a:spcBef>
            </a:pPr>
            <a:r>
              <a:rPr lang="en-US" altLang="en-US" dirty="0"/>
              <a:t> Search for voxels whose NMR signal time series </a:t>
            </a:r>
            <a:r>
              <a:rPr lang="en-US" altLang="en-US" sz="2000" dirty="0"/>
              <a:t>(up-and-down)</a:t>
            </a:r>
            <a:r>
              <a:rPr lang="en-US" altLang="en-US" dirty="0"/>
              <a:t> matches stimulus time series pattern </a:t>
            </a:r>
            <a:r>
              <a:rPr lang="en-US" altLang="en-US" sz="2000" dirty="0"/>
              <a:t>(on-and-off)</a:t>
            </a:r>
          </a:p>
          <a:p>
            <a:pPr marL="742950" lvl="1" indent="-285750" eaLnBrk="1" hangingPunct="1">
              <a:spcBef>
                <a:spcPct val="15000"/>
              </a:spcBef>
            </a:pPr>
            <a:r>
              <a:rPr lang="en-US" altLang="en-US" dirty="0"/>
              <a:t>FMRI data analysis is basically pattern matching </a:t>
            </a:r>
            <a:r>
              <a:rPr lang="en-US" altLang="en-US" b="1" i="1" dirty="0">
                <a:solidFill>
                  <a:srgbClr val="1113E4"/>
                </a:solidFill>
              </a:rPr>
              <a:t>in time</a:t>
            </a:r>
            <a:endParaRPr lang="en-US" altLang="en-US" b="1" dirty="0"/>
          </a:p>
          <a:p>
            <a:pPr marL="342900" indent="-342900" eaLnBrk="1" hangingPunct="1">
              <a:spcBef>
                <a:spcPct val="15000"/>
              </a:spcBef>
            </a:pPr>
            <a:r>
              <a:rPr lang="en-US" altLang="en-US" dirty="0"/>
              <a:t> MRI signal changes due to neural activity are small</a:t>
            </a:r>
            <a:endParaRPr lang="en-US" altLang="en-US" dirty="0">
              <a:sym typeface="Symbol" pitchFamily="2" charset="2"/>
            </a:endParaRPr>
          </a:p>
          <a:p>
            <a:pPr marL="742950" lvl="1" indent="-285750" eaLnBrk="1" hangingPunct="1">
              <a:spcBef>
                <a:spcPct val="15000"/>
              </a:spcBef>
              <a:buSzPct val="100000"/>
              <a:buFont typeface="Times" pitchFamily="2" charset="0"/>
              <a:buChar char="•"/>
            </a:pPr>
            <a:r>
              <a:rPr lang="en-US" altLang="en-US" dirty="0">
                <a:sym typeface="Symbol" pitchFamily="2" charset="2"/>
              </a:rPr>
              <a:t>Need 500 or so images in time series </a:t>
            </a:r>
            <a:r>
              <a:rPr lang="en-US" altLang="en-US" sz="2000" dirty="0">
                <a:sym typeface="Symbol" pitchFamily="2" charset="2"/>
              </a:rPr>
              <a:t>(in each slice)</a:t>
            </a:r>
            <a:r>
              <a:rPr lang="en-US" altLang="en-US" dirty="0">
                <a:sym typeface="Symbol" pitchFamily="2" charset="2"/>
              </a:rPr>
              <a:t> </a:t>
            </a:r>
            <a:r>
              <a:rPr lang="en-US" altLang="en-US" b="1" dirty="0">
                <a:solidFill>
                  <a:srgbClr val="1113E4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en-US" dirty="0">
                <a:sym typeface="Monotype Sorts" pitchFamily="2" charset="2"/>
              </a:rPr>
              <a:t> takes 30 min or so to get reliable activation maps</a:t>
            </a:r>
          </a:p>
          <a:p>
            <a:pPr marL="793750" lvl="1" indent="-228600" eaLnBrk="1" hangingPunct="1">
              <a:spcBef>
                <a:spcPct val="15000"/>
              </a:spcBef>
              <a:buSzPct val="100000"/>
              <a:buFont typeface="Times" pitchFamily="2" charset="0"/>
              <a:buChar char="•"/>
            </a:pPr>
            <a:r>
              <a:rPr lang="en-US" altLang="en-US" dirty="0">
                <a:sym typeface="Symbol" pitchFamily="2" charset="2"/>
              </a:rPr>
              <a:t>Other small effects can corrupt the results </a:t>
            </a:r>
            <a:r>
              <a:rPr lang="en-US" altLang="en-US" b="1" dirty="0">
                <a:solidFill>
                  <a:srgbClr val="1113E4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en-US" dirty="0">
                <a:sym typeface="Monotype Sorts" pitchFamily="2" charset="2"/>
              </a:rPr>
              <a:t> post-process the data to reduce these effects &amp; </a:t>
            </a:r>
            <a:r>
              <a:rPr lang="en-US" altLang="en-US" b="1" i="1" dirty="0">
                <a:solidFill>
                  <a:srgbClr val="1113E4"/>
                </a:solidFill>
                <a:sym typeface="Monotype Sorts" pitchFamily="2" charset="2"/>
              </a:rPr>
              <a:t>be vigilant</a:t>
            </a:r>
            <a:endParaRPr lang="en-US" altLang="en-US" b="1" dirty="0">
              <a:sym typeface="Symbol" pitchFamily="2" charset="2"/>
            </a:endParaRPr>
          </a:p>
        </p:txBody>
      </p:sp>
      <p:sp>
        <p:nvSpPr>
          <p:cNvPr id="114693" name="Line 5">
            <a:extLst>
              <a:ext uri="{FF2B5EF4-FFF2-40B4-BE49-F238E27FC236}">
                <a16:creationId xmlns:a16="http://schemas.microsoft.com/office/drawing/2014/main" id="{AF1CD363-87AF-F24A-8364-FBB998CAC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8" y="2272294"/>
            <a:ext cx="9024937" cy="0"/>
          </a:xfrm>
          <a:prstGeom prst="line">
            <a:avLst/>
          </a:prstGeom>
          <a:noFill/>
          <a:ln w="3175">
            <a:solidFill>
              <a:srgbClr val="FF0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14694" name="Line 6">
            <a:extLst>
              <a:ext uri="{FF2B5EF4-FFF2-40B4-BE49-F238E27FC236}">
                <a16:creationId xmlns:a16="http://schemas.microsoft.com/office/drawing/2014/main" id="{515D0D47-FEAE-A74B-AF34-A88EEE879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8" y="2693097"/>
            <a:ext cx="9024937" cy="0"/>
          </a:xfrm>
          <a:prstGeom prst="line">
            <a:avLst/>
          </a:prstGeom>
          <a:noFill/>
          <a:ln w="3175">
            <a:solidFill>
              <a:srgbClr val="FF0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14695" name="Line 7">
            <a:extLst>
              <a:ext uri="{FF2B5EF4-FFF2-40B4-BE49-F238E27FC236}">
                <a16:creationId xmlns:a16="http://schemas.microsoft.com/office/drawing/2014/main" id="{5A0434D8-D4D2-404E-91C5-2D3C5C94D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38" y="3938239"/>
            <a:ext cx="9024937" cy="0"/>
          </a:xfrm>
          <a:prstGeom prst="line">
            <a:avLst/>
          </a:prstGeom>
          <a:noFill/>
          <a:ln w="3175">
            <a:solidFill>
              <a:srgbClr val="FF01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14697" name="Line 9">
            <a:extLst>
              <a:ext uri="{FF2B5EF4-FFF2-40B4-BE49-F238E27FC236}">
                <a16:creationId xmlns:a16="http://schemas.microsoft.com/office/drawing/2014/main" id="{924F864B-BCBF-ED42-9642-E416EC943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475" y="3416300"/>
            <a:ext cx="649288" cy="0"/>
          </a:xfrm>
          <a:prstGeom prst="line">
            <a:avLst/>
          </a:prstGeom>
          <a:noFill/>
          <a:ln w="76200">
            <a:solidFill>
              <a:srgbClr val="FF011C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n w="76200" cmpd="sng">
                <a:solidFill>
                  <a:schemeClr val="tx1"/>
                </a:solidFill>
              </a:ln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7697508B-445A-0049-A907-DA0CEF991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141288"/>
            <a:ext cx="8183562" cy="66357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1142"/>
                </a:solidFill>
                <a:cs typeface="+mj-cs"/>
              </a:rPr>
              <a:t>Sample Data Time Series</a:t>
            </a:r>
            <a:endParaRPr lang="en-US">
              <a:cs typeface="+mj-cs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A2C1DD08-5EF6-4247-B0A9-7D8CE41C3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8950" y="758825"/>
            <a:ext cx="8520113" cy="1631950"/>
          </a:xfrm>
        </p:spPr>
        <p:txBody>
          <a:bodyPr/>
          <a:lstStyle/>
          <a:p>
            <a:pPr eaLnBrk="1" hangingPunct="1">
              <a:spcBef>
                <a:spcPts val="100"/>
              </a:spcBef>
            </a:pPr>
            <a:r>
              <a:rPr lang="en-US" altLang="en-US" dirty="0"/>
              <a:t> 64</a:t>
            </a:r>
            <a:r>
              <a:rPr lang="en-US" altLang="en-US" dirty="0">
                <a:sym typeface="Symbol" pitchFamily="2" charset="2"/>
              </a:rPr>
              <a:t>×64 matrix </a:t>
            </a:r>
            <a:r>
              <a:rPr lang="en-US" altLang="en-US" sz="2000" dirty="0">
                <a:sym typeface="Symbol" pitchFamily="2" charset="2"/>
              </a:rPr>
              <a:t>(TR=2.5 s; 130 time points per imaging run)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dirty="0">
                <a:sym typeface="Symbol" pitchFamily="2" charset="2"/>
              </a:rPr>
              <a:t> Somatosensory task: </a:t>
            </a:r>
            <a:r>
              <a:rPr lang="en-US" altLang="en-US" b="1" dirty="0">
                <a:sym typeface="Symbol" pitchFamily="2" charset="2"/>
              </a:rPr>
              <a:t>27 s </a:t>
            </a:r>
            <a:r>
              <a:rPr lang="ja-JP" altLang="en-US" b="1">
                <a:latin typeface="Arial" panose="020B0604020202020204" pitchFamily="34" charset="0"/>
                <a:sym typeface="Symbol" pitchFamily="2" charset="2"/>
              </a:rPr>
              <a:t>“</a:t>
            </a:r>
            <a:r>
              <a:rPr lang="en-US" altLang="ja-JP" b="1" dirty="0">
                <a:sym typeface="Symbol" pitchFamily="2" charset="2"/>
              </a:rPr>
              <a:t>on</a:t>
            </a:r>
            <a:r>
              <a:rPr lang="ja-JP" altLang="en-US" b="1">
                <a:latin typeface="Arial" panose="020B0604020202020204" pitchFamily="34" charset="0"/>
                <a:sym typeface="Symbol" pitchFamily="2" charset="2"/>
              </a:rPr>
              <a:t>”</a:t>
            </a:r>
            <a:r>
              <a:rPr lang="en-US" altLang="ja-JP" b="1" dirty="0">
                <a:sym typeface="Symbol" pitchFamily="2" charset="2"/>
              </a:rPr>
              <a:t>, 27 s </a:t>
            </a:r>
            <a:r>
              <a:rPr lang="ja-JP" altLang="en-US" b="1">
                <a:latin typeface="Arial" panose="020B0604020202020204" pitchFamily="34" charset="0"/>
                <a:sym typeface="Symbol" pitchFamily="2" charset="2"/>
              </a:rPr>
              <a:t>“</a:t>
            </a:r>
            <a:r>
              <a:rPr lang="en-US" altLang="ja-JP" b="1" dirty="0">
                <a:sym typeface="Symbol" pitchFamily="2" charset="2"/>
              </a:rPr>
              <a:t>rest</a:t>
            </a:r>
            <a:r>
              <a:rPr lang="ja-JP" altLang="en-US" b="1">
                <a:latin typeface="Arial" panose="020B0604020202020204" pitchFamily="34" charset="0"/>
                <a:sym typeface="Symbol" pitchFamily="2" charset="2"/>
              </a:rPr>
              <a:t>”</a:t>
            </a:r>
            <a:endParaRPr lang="en-US" altLang="ja-JP" b="1" dirty="0">
              <a:sym typeface="Symbol" pitchFamily="2" charset="2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dirty="0">
                <a:sym typeface="Symbol" pitchFamily="2" charset="2"/>
              </a:rPr>
              <a:t> Note that this is </a:t>
            </a:r>
            <a:r>
              <a:rPr lang="en-US" altLang="en-US" b="1" i="1" dirty="0">
                <a:solidFill>
                  <a:srgbClr val="1113E4"/>
                </a:solidFill>
                <a:sym typeface="Symbol" pitchFamily="2" charset="2"/>
              </a:rPr>
              <a:t>really</a:t>
            </a:r>
            <a:r>
              <a:rPr lang="en-US" altLang="en-US" dirty="0">
                <a:sym typeface="Symbol" pitchFamily="2" charset="2"/>
              </a:rPr>
              <a:t> good data</a:t>
            </a:r>
            <a:endParaRPr lang="en-US" altLang="en-US" dirty="0"/>
          </a:p>
        </p:txBody>
      </p:sp>
      <p:pic>
        <p:nvPicPr>
          <p:cNvPr id="44035" name="Picture 15">
            <a:extLst>
              <a:ext uri="{FF2B5EF4-FFF2-40B4-BE49-F238E27FC236}">
                <a16:creationId xmlns:a16="http://schemas.microsoft.com/office/drawing/2014/main" id="{3CC14429-DFF2-2D43-AFB2-6C12FC29EA0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613"/>
            <a:ext cx="914082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6" name="Text Box 16">
            <a:extLst>
              <a:ext uri="{FF2B5EF4-FFF2-40B4-BE49-F238E27FC236}">
                <a16:creationId xmlns:a16="http://schemas.microsoft.com/office/drawing/2014/main" id="{F119A7E8-8B63-B445-AA99-3C27A54E0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863" y="1370013"/>
            <a:ext cx="2014537" cy="495300"/>
          </a:xfrm>
          <a:prstGeom prst="rect">
            <a:avLst/>
          </a:prstGeom>
          <a:noFill/>
          <a:ln w="6350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tIns="0" rIns="45720" bIns="0">
            <a:spAutoFit/>
          </a:bodyPr>
          <a:lstStyle/>
          <a:p>
            <a:pPr algn="ctr" eaLnBrk="0" hangingPunct="0">
              <a:defRPr/>
            </a:pPr>
            <a:r>
              <a:rPr lang="en-US" sz="1600" b="1" i="0">
                <a:solidFill>
                  <a:srgbClr val="FF011C"/>
                </a:solidFill>
                <a:latin typeface="Helvetica" charset="0"/>
                <a:ea typeface="ＭＳ Ｐゴシック" charset="0"/>
              </a:rPr>
              <a:t>pattern of expected BOLD signal</a:t>
            </a:r>
            <a:endParaRPr lang="en-US" i="0">
              <a:solidFill>
                <a:srgbClr val="FF011C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33137" name="Line 17">
            <a:extLst>
              <a:ext uri="{FF2B5EF4-FFF2-40B4-BE49-F238E27FC236}">
                <a16:creationId xmlns:a16="http://schemas.microsoft.com/office/drawing/2014/main" id="{CA246BB6-1CEF-CD43-ADA9-E60CED133E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34213" y="1870075"/>
            <a:ext cx="365125" cy="484188"/>
          </a:xfrm>
          <a:prstGeom prst="line">
            <a:avLst/>
          </a:prstGeom>
          <a:noFill/>
          <a:ln w="28575">
            <a:solidFill>
              <a:srgbClr val="FF011C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33139" name="Text Box 19">
            <a:extLst>
              <a:ext uri="{FF2B5EF4-FFF2-40B4-BE49-F238E27FC236}">
                <a16:creationId xmlns:a16="http://schemas.microsoft.com/office/drawing/2014/main" id="{B3BA223B-DD3D-554F-8F8A-4EAD52ABD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4229100"/>
            <a:ext cx="2154238" cy="250825"/>
          </a:xfrm>
          <a:prstGeom prst="rect">
            <a:avLst/>
          </a:prstGeom>
          <a:noFill/>
          <a:ln w="63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pPr algn="ctr" eaLnBrk="0" hangingPunct="0">
              <a:defRPr/>
            </a:pPr>
            <a:r>
              <a:rPr lang="en-US" sz="1600" b="1" i="0">
                <a:solidFill>
                  <a:srgbClr val="0000FF"/>
                </a:solidFill>
                <a:latin typeface="Helvetica" charset="0"/>
                <a:ea typeface="ＭＳ Ｐゴシック" charset="0"/>
              </a:rPr>
              <a:t>pattern fitted to data</a:t>
            </a:r>
            <a:endParaRPr lang="en-US" i="0">
              <a:latin typeface="Helvetica" charset="0"/>
              <a:ea typeface="ＭＳ Ｐゴシック" charset="0"/>
            </a:endParaRPr>
          </a:p>
        </p:txBody>
      </p:sp>
      <p:sp>
        <p:nvSpPr>
          <p:cNvPr id="133140" name="Line 20">
            <a:extLst>
              <a:ext uri="{FF2B5EF4-FFF2-40B4-BE49-F238E27FC236}">
                <a16:creationId xmlns:a16="http://schemas.microsoft.com/office/drawing/2014/main" id="{A8FDDB9E-68BC-D94E-BB84-865C3AC77A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1100" y="3695700"/>
            <a:ext cx="1524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pic>
        <p:nvPicPr>
          <p:cNvPr id="44040" name="Picture 21">
            <a:extLst>
              <a:ext uri="{FF2B5EF4-FFF2-40B4-BE49-F238E27FC236}">
                <a16:creationId xmlns:a16="http://schemas.microsoft.com/office/drawing/2014/main" id="{090249C4-587D-9C45-A024-88EDEBF6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6000" b="12000"/>
          <a:stretch>
            <a:fillRect/>
          </a:stretch>
        </p:blipFill>
        <p:spPr bwMode="auto">
          <a:xfrm>
            <a:off x="7446255" y="4754564"/>
            <a:ext cx="956661" cy="13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22" descr="aaa">
            <a:extLst>
              <a:ext uri="{FF2B5EF4-FFF2-40B4-BE49-F238E27FC236}">
                <a16:creationId xmlns:a16="http://schemas.microsoft.com/office/drawing/2014/main" id="{26E538C3-3488-1E4E-88BE-4ABEB0997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18" y="4737101"/>
            <a:ext cx="1055048" cy="13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3" name="Text Box 23">
            <a:extLst>
              <a:ext uri="{FF2B5EF4-FFF2-40B4-BE49-F238E27FC236}">
                <a16:creationId xmlns:a16="http://schemas.microsoft.com/office/drawing/2014/main" id="{7E3BA1B2-4345-7945-B3FB-D86915715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979" y="4822556"/>
            <a:ext cx="2863284" cy="400110"/>
          </a:xfrm>
          <a:prstGeom prst="rect">
            <a:avLst/>
          </a:prstGeom>
          <a:noFill/>
          <a:ln w="19050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i="0" dirty="0">
                <a:latin typeface="Helvetica" charset="0"/>
                <a:ea typeface="ＭＳ Ｐゴシック" charset="0"/>
              </a:rPr>
              <a:t>One echo-planar image</a:t>
            </a:r>
          </a:p>
        </p:txBody>
      </p:sp>
      <p:sp>
        <p:nvSpPr>
          <p:cNvPr id="133144" name="Text Box 24">
            <a:extLst>
              <a:ext uri="{FF2B5EF4-FFF2-40B4-BE49-F238E27FC236}">
                <a16:creationId xmlns:a16="http://schemas.microsoft.com/office/drawing/2014/main" id="{F27C09C9-2AC0-5B49-B9CC-2CDD4C1E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257" y="5319725"/>
            <a:ext cx="4858985" cy="707886"/>
          </a:xfrm>
          <a:prstGeom prst="rect">
            <a:avLst/>
          </a:prstGeom>
          <a:noFill/>
          <a:ln w="19050">
            <a:solidFill>
              <a:srgbClr val="FF01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000" i="0" dirty="0">
                <a:latin typeface="Helvetica" charset="0"/>
                <a:ea typeface="ＭＳ Ｐゴシック" charset="0"/>
              </a:rPr>
              <a:t>One anatomical image, with voxels that match the pattern given a color overlay</a:t>
            </a:r>
          </a:p>
        </p:txBody>
      </p:sp>
      <p:sp>
        <p:nvSpPr>
          <p:cNvPr id="133145" name="Line 25">
            <a:extLst>
              <a:ext uri="{FF2B5EF4-FFF2-40B4-BE49-F238E27FC236}">
                <a16:creationId xmlns:a16="http://schemas.microsoft.com/office/drawing/2014/main" id="{4314E9A4-9D44-4E4C-8682-23D73F5B90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0041" y="4827164"/>
            <a:ext cx="7604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33146" name="Line 26">
            <a:extLst>
              <a:ext uri="{FF2B5EF4-FFF2-40B4-BE49-F238E27FC236}">
                <a16:creationId xmlns:a16="http://schemas.microsoft.com/office/drawing/2014/main" id="{841355F2-2229-5749-A1A7-5E01242CA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6767" y="5325650"/>
            <a:ext cx="411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133147" name="Line 27">
            <a:extLst>
              <a:ext uri="{FF2B5EF4-FFF2-40B4-BE49-F238E27FC236}">
                <a16:creationId xmlns:a16="http://schemas.microsoft.com/office/drawing/2014/main" id="{4599385B-F6A6-A844-BB1E-84C2F6E57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3788" y="4445000"/>
            <a:ext cx="1498600" cy="1604963"/>
          </a:xfrm>
          <a:prstGeom prst="line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Text Box 28">
            <a:extLst>
              <a:ext uri="{FF2B5EF4-FFF2-40B4-BE49-F238E27FC236}">
                <a16:creationId xmlns:a16="http://schemas.microsoft.com/office/drawing/2014/main" id="{FD755FEE-7F7C-8240-84AB-66651A8A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4391025"/>
            <a:ext cx="608013" cy="2508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pPr algn="ctr" eaLnBrk="0" hangingPunct="0">
              <a:defRPr/>
            </a:pPr>
            <a:r>
              <a:rPr lang="en-US" sz="1600" b="1" i="0">
                <a:latin typeface="Helvetica" charset="0"/>
                <a:ea typeface="ＭＳ Ｐゴシック" charset="0"/>
              </a:rPr>
              <a:t>data</a:t>
            </a:r>
            <a:endParaRPr lang="en-US" i="0">
              <a:latin typeface="Helvetica" charset="0"/>
              <a:ea typeface="ＭＳ Ｐゴシック" charset="0"/>
            </a:endParaRPr>
          </a:p>
        </p:txBody>
      </p:sp>
      <p:sp>
        <p:nvSpPr>
          <p:cNvPr id="133149" name="Line 29">
            <a:extLst>
              <a:ext uri="{FF2B5EF4-FFF2-40B4-BE49-F238E27FC236}">
                <a16:creationId xmlns:a16="http://schemas.microsoft.com/office/drawing/2014/main" id="{C4A59797-DD6B-504F-BAE1-110AB8975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4500" y="4445000"/>
            <a:ext cx="530225" cy="2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A4A2EAE5-108D-1349-9366-6D5F8BB1F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325" y="969963"/>
            <a:ext cx="8601075" cy="4287837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dirty="0"/>
              <a:t> Basic unit of data in </a:t>
            </a:r>
            <a:r>
              <a:rPr lang="en-US" altLang="en-US" dirty="0">
                <a:latin typeface="Arial Rounded MT Bold" panose="020F0704030504030204" pitchFamily="34" charset="77"/>
              </a:rPr>
              <a:t>AFNI</a:t>
            </a:r>
            <a:r>
              <a:rPr lang="en-US" altLang="en-US" dirty="0"/>
              <a:t> is the </a:t>
            </a:r>
            <a:r>
              <a:rPr lang="en-US" altLang="en-US" u="sng" dirty="0">
                <a:solidFill>
                  <a:srgbClr val="1218A4"/>
                </a:solidFill>
              </a:rPr>
              <a:t>dataset </a:t>
            </a:r>
            <a:endParaRPr lang="en-US" altLang="en-US" dirty="0"/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 A collection of 1 or more 3D arrays of numbers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 Each entry in array is in a particular spatial location in a 3D grid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 Image datasets: each array holds collection of slices from scanner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dirty="0"/>
              <a:t> Each number is the signal intensity for that particular voxel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 Derived datasets: each number is computed from other dataset(s)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dirty="0"/>
              <a:t> e.g., each voxel value is a </a:t>
            </a:r>
            <a:r>
              <a:rPr lang="en-US" altLang="en-US" i="1" dirty="0"/>
              <a:t>t</a:t>
            </a:r>
            <a:r>
              <a:rPr lang="en-US" altLang="en-US" dirty="0"/>
              <a:t>-statistic reporting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dirty="0"/>
              <a:t>activation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 dirty="0"/>
              <a:t> significance from an FMRI time series dataset, for that voxel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dirty="0"/>
              <a:t> Each 3D array in a dataset is called a </a:t>
            </a:r>
            <a:r>
              <a:rPr lang="en-US" altLang="en-US" u="sng" dirty="0">
                <a:solidFill>
                  <a:srgbClr val="1218A4"/>
                </a:solidFill>
              </a:rPr>
              <a:t>sub-brick</a:t>
            </a:r>
            <a:endParaRPr lang="en-US" altLang="en-US" dirty="0"/>
          </a:p>
          <a:p>
            <a:pPr lvl="2" eaLnBrk="1" hangingPunct="1">
              <a:lnSpc>
                <a:spcPct val="95000"/>
              </a:lnSpc>
            </a:pPr>
            <a:r>
              <a:rPr lang="en-US" altLang="en-US" dirty="0"/>
              <a:t> There is one number in each voxel in each sub-brick (volume)</a:t>
            </a:r>
            <a:endParaRPr lang="en-US" altLang="en-US" u="sng" dirty="0">
              <a:solidFill>
                <a:srgbClr val="1218A4"/>
              </a:solidFill>
            </a:endParaRP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C7F94D3B-1C6B-A049-A1D3-7B72EE552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8900" y="88900"/>
            <a:ext cx="6491288" cy="762000"/>
          </a:xfrm>
          <a:solidFill>
            <a:srgbClr val="FFFF01"/>
          </a:solidFill>
          <a:ln w="57150" cmpd="thickThin">
            <a:solidFill>
              <a:srgbClr val="E600E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Fundamental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77"/>
                <a:cs typeface="+mj-cs"/>
              </a:rPr>
              <a:t>AFNI</a:t>
            </a:r>
            <a:r>
              <a:rPr lang="en-US" dirty="0">
                <a:solidFill>
                  <a:schemeClr val="tx1"/>
                </a:solidFill>
                <a:cs typeface="+mj-cs"/>
              </a:rPr>
              <a:t> Concepts</a:t>
            </a:r>
          </a:p>
        </p:txBody>
      </p:sp>
      <p:pic>
        <p:nvPicPr>
          <p:cNvPr id="56323" name="Picture 8">
            <a:extLst>
              <a:ext uri="{FF2B5EF4-FFF2-40B4-BE49-F238E27FC236}">
                <a16:creationId xmlns:a16="http://schemas.microsoft.com/office/drawing/2014/main" id="{F3C03F0B-4C80-3542-9BD3-FF31DFC4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4677938"/>
            <a:ext cx="700246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WordArt 9">
            <a:extLst>
              <a:ext uri="{FF2B5EF4-FFF2-40B4-BE49-F238E27FC236}">
                <a16:creationId xmlns:a16="http://schemas.microsoft.com/office/drawing/2014/main" id="{D61E4516-AA51-224C-B313-E982527873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300000">
            <a:off x="7715251" y="4572377"/>
            <a:ext cx="182563" cy="1365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}</a:t>
            </a:r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id="{5D956EA2-AD91-204A-913F-6EEAB5664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4665238"/>
            <a:ext cx="13223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i="0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3x3x3</a:t>
            </a:r>
          </a:p>
          <a:p>
            <a:pPr eaLnBrk="0" hangingPunct="0">
              <a:defRPr/>
            </a:pPr>
            <a:r>
              <a:rPr lang="en-US" sz="1600" b="1" i="0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Dataset</a:t>
            </a:r>
          </a:p>
          <a:p>
            <a:pPr eaLnBrk="0" hangingPunct="0">
              <a:defRPr/>
            </a:pPr>
            <a:r>
              <a:rPr lang="en-US" sz="1600" b="1" i="0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With 4</a:t>
            </a:r>
          </a:p>
          <a:p>
            <a:pPr eaLnBrk="0" hangingPunct="0">
              <a:defRPr/>
            </a:pPr>
            <a:r>
              <a:rPr lang="en-US" sz="1600" b="1" i="0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Sub-bricks</a:t>
            </a:r>
          </a:p>
        </p:txBody>
      </p:sp>
      <p:grpSp>
        <p:nvGrpSpPr>
          <p:cNvPr id="56326" name="Group 3">
            <a:extLst>
              <a:ext uri="{FF2B5EF4-FFF2-40B4-BE49-F238E27FC236}">
                <a16:creationId xmlns:a16="http://schemas.microsoft.com/office/drawing/2014/main" id="{A0800585-CC87-8F48-8F19-3939B88D727C}"/>
              </a:ext>
            </a:extLst>
          </p:cNvPr>
          <p:cNvGrpSpPr>
            <a:grpSpLocks/>
          </p:cNvGrpSpPr>
          <p:nvPr/>
        </p:nvGrpSpPr>
        <p:grpSpPr bwMode="auto">
          <a:xfrm>
            <a:off x="7342188" y="3881832"/>
            <a:ext cx="1725612" cy="369888"/>
            <a:chOff x="7342254" y="4448636"/>
            <a:chExt cx="1725074" cy="3693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E18DF46-67AD-BD43-8426-BB1F4488AF1D}"/>
                </a:ext>
              </a:extLst>
            </p:cNvPr>
            <p:cNvSpPr txBox="1"/>
            <p:nvPr/>
          </p:nvSpPr>
          <p:spPr>
            <a:xfrm>
              <a:off x="8064341" y="4448636"/>
              <a:ext cx="1002987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FFFF01"/>
                  </a:solidFill>
                </a:rPr>
                <a:t>Jargon</a:t>
              </a:r>
              <a:r>
                <a:rPr lang="en-US" sz="1800" dirty="0"/>
                <a:t>!</a:t>
              </a:r>
            </a:p>
          </p:txBody>
        </p:sp>
        <p:sp>
          <p:nvSpPr>
            <p:cNvPr id="3" name="Left Arrow 2">
              <a:extLst>
                <a:ext uri="{FF2B5EF4-FFF2-40B4-BE49-F238E27FC236}">
                  <a16:creationId xmlns:a16="http://schemas.microsoft.com/office/drawing/2014/main" id="{95732B2A-ED67-0B4F-A459-185BC6DC8537}"/>
                </a:ext>
              </a:extLst>
            </p:cNvPr>
            <p:cNvSpPr/>
            <p:nvPr/>
          </p:nvSpPr>
          <p:spPr bwMode="auto">
            <a:xfrm>
              <a:off x="7342254" y="4516796"/>
              <a:ext cx="782393" cy="250448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1113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200" b="1" i="0">
                <a:ln>
                  <a:solidFill>
                    <a:srgbClr val="FF011C"/>
                  </a:solidFill>
                </a:ln>
                <a:solidFill>
                  <a:srgbClr val="FF011C"/>
                </a:solidFill>
                <a:latin typeface="Helvetica" charset="0"/>
                <a:ea typeface="ＭＳ Ｐゴシック" charset="0"/>
              </a:endParaRPr>
            </a:p>
          </p:txBody>
        </p:sp>
      </p:grpSp>
      <p:grpSp>
        <p:nvGrpSpPr>
          <p:cNvPr id="56327" name="Group 9">
            <a:extLst>
              <a:ext uri="{FF2B5EF4-FFF2-40B4-BE49-F238E27FC236}">
                <a16:creationId xmlns:a16="http://schemas.microsoft.com/office/drawing/2014/main" id="{8CEFA221-E207-0147-B13E-0D6224362457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1001713"/>
            <a:ext cx="1725612" cy="369887"/>
            <a:chOff x="7342254" y="4448636"/>
            <a:chExt cx="1725074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D4557C-44B3-B444-8588-04A7369B572D}"/>
                </a:ext>
              </a:extLst>
            </p:cNvPr>
            <p:cNvSpPr txBox="1"/>
            <p:nvPr/>
          </p:nvSpPr>
          <p:spPr>
            <a:xfrm>
              <a:off x="8064341" y="4448636"/>
              <a:ext cx="1002987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FFFF01"/>
                  </a:solidFill>
                </a:rPr>
                <a:t>Jargon</a:t>
              </a:r>
              <a:r>
                <a:rPr lang="en-US" sz="1800" dirty="0"/>
                <a:t>!</a:t>
              </a:r>
            </a:p>
          </p:txBody>
        </p:sp>
        <p:sp>
          <p:nvSpPr>
            <p:cNvPr id="12" name="Left Arrow 11">
              <a:extLst>
                <a:ext uri="{FF2B5EF4-FFF2-40B4-BE49-F238E27FC236}">
                  <a16:creationId xmlns:a16="http://schemas.microsoft.com/office/drawing/2014/main" id="{DF25A15D-7F3E-BB4E-8311-B448AF6061A1}"/>
                </a:ext>
              </a:extLst>
            </p:cNvPr>
            <p:cNvSpPr/>
            <p:nvPr/>
          </p:nvSpPr>
          <p:spPr bwMode="auto">
            <a:xfrm>
              <a:off x="7342254" y="4516796"/>
              <a:ext cx="782393" cy="250449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rgbClr val="1113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200" b="1" i="0">
                <a:ln>
                  <a:solidFill>
                    <a:srgbClr val="FF011C"/>
                  </a:solidFill>
                </a:ln>
                <a:solidFill>
                  <a:srgbClr val="FF011C"/>
                </a:solidFill>
                <a:latin typeface="Helvetic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afni03_interactive">
  <a:themeElements>
    <a:clrScheme name="afni03_interacti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fni03_interactiv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afni03_interacti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ni03_interactiv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ni03_interactiv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2067</Words>
  <Application>Microsoft Macintosh PowerPoint</Application>
  <PresentationFormat>On-screen Show (4:3)</PresentationFormat>
  <Paragraphs>212</Paragraphs>
  <Slides>19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Rounded MT Bold</vt:lpstr>
      <vt:lpstr>Courier New</vt:lpstr>
      <vt:lpstr>Courier New Bold</vt:lpstr>
      <vt:lpstr>Helvetica</vt:lpstr>
      <vt:lpstr>Impact</vt:lpstr>
      <vt:lpstr>Palatino</vt:lpstr>
      <vt:lpstr>Sand</vt:lpstr>
      <vt:lpstr>Times</vt:lpstr>
      <vt:lpstr>Times New Roman</vt:lpstr>
      <vt:lpstr>Wingdings</vt:lpstr>
      <vt:lpstr>afni03_interactive</vt:lpstr>
      <vt:lpstr>AFNI</vt:lpstr>
      <vt:lpstr>Web Page to Bookmark</vt:lpstr>
      <vt:lpstr>AFNI = Analysis of Functional NeuroImages</vt:lpstr>
      <vt:lpstr>Principles (and Caveats) We Live By</vt:lpstr>
      <vt:lpstr>Before We Really Start</vt:lpstr>
      <vt:lpstr>What is Functional MRI?</vt:lpstr>
      <vt:lpstr>How FMRI Experiments Are Done</vt:lpstr>
      <vt:lpstr>Sample Data Time Series</vt:lpstr>
      <vt:lpstr>Fundamental AFNI Concepts</vt:lpstr>
      <vt:lpstr>Dataset Cartoon: A Little Bit Bigger</vt:lpstr>
      <vt:lpstr>What's in a Dataset: Header Stuff</vt:lpstr>
      <vt:lpstr>AFNI Formatted Dataset Files - 1</vt:lpstr>
      <vt:lpstr>AFNI Formatted Dataset Files - 2</vt:lpstr>
      <vt:lpstr>NIfTI Dataset Files</vt:lpstr>
      <vt:lpstr>Creating Datasets from DICOM Files</vt:lpstr>
      <vt:lpstr>Dataset Directories</vt:lpstr>
      <vt:lpstr>Getting and Installing AFNI</vt:lpstr>
      <vt:lpstr>SUMA, et alii</vt:lpstr>
      <vt:lpstr>That’s All for Now</vt:lpstr>
    </vt:vector>
  </TitlesOfParts>
  <Company>NIMH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AFNI &amp; FMRI Introduction, Concepts, Principles</dc:title>
  <cp:lastModifiedBy>Cox, Robert W. (NIH/NIMH) [E]</cp:lastModifiedBy>
  <cp:revision>287</cp:revision>
  <dcterms:modified xsi:type="dcterms:W3CDTF">2020-03-16T12:31:50Z</dcterms:modified>
</cp:coreProperties>
</file>