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257" r:id="rId6"/>
    <p:sldId id="277" r:id="rId7"/>
    <p:sldId id="268" r:id="rId8"/>
    <p:sldId id="259" r:id="rId9"/>
    <p:sldId id="269" r:id="rId10"/>
    <p:sldId id="265" r:id="rId11"/>
    <p:sldId id="266" r:id="rId12"/>
    <p:sldId id="270" r:id="rId13"/>
    <p:sldId id="271" r:id="rId14"/>
    <p:sldId id="267" r:id="rId15"/>
    <p:sldId id="262" r:id="rId16"/>
    <p:sldId id="272" r:id="rId17"/>
    <p:sldId id="274" r:id="rId18"/>
    <p:sldId id="273" r:id="rId19"/>
    <p:sldId id="275" r:id="rId20"/>
    <p:sldId id="263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9769E-91A6-504C-8DCD-B7EF30B7799C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89FE-87C7-AA4D-8A1D-198145B1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EE9628-0A57-3C41-A2A9-DC8CC646C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9863C4E-F557-1449-86C1-6D150A7B02B4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9FF0837D-DCCA-2043-AE03-6ED6D07DB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6FDFEB3-DA33-854E-8ECC-1398B6ADD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875ED-A4D0-034A-B854-A7FECF008B90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C3568-F9E2-BF4B-AE47-BBEBBF18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01" y="306325"/>
            <a:ext cx="8858398" cy="645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7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Arial Rounded MT Bold"/>
          <a:ea typeface="+mn-ea"/>
          <a:cs typeface="Arial Rounded MT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Arial Rounded MT Bold"/>
          <a:ea typeface="+mn-ea"/>
          <a:cs typeface="Arial Rounded MT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Rounded MT Bold"/>
          <a:ea typeface="+mn-ea"/>
          <a:cs typeface="Arial Rounded MT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Rounded MT Bold"/>
          <a:ea typeface="+mn-ea"/>
          <a:cs typeface="Arial Rounded MT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 Rounded MT Bold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5F137-2112-7648-8DA5-023EB1491FBE}"/>
              </a:ext>
            </a:extLst>
          </p:cNvPr>
          <p:cNvGrpSpPr/>
          <p:nvPr/>
        </p:nvGrpSpPr>
        <p:grpSpPr>
          <a:xfrm>
            <a:off x="207198" y="762821"/>
            <a:ext cx="8822606" cy="1111950"/>
            <a:chOff x="207198" y="874331"/>
            <a:chExt cx="8822606" cy="1111950"/>
          </a:xfrm>
        </p:grpSpPr>
        <p:pic>
          <p:nvPicPr>
            <p:cNvPr id="3075" name="Picture 6">
              <a:extLst>
                <a:ext uri="{FF2B5EF4-FFF2-40B4-BE49-F238E27FC236}">
                  <a16:creationId xmlns:a16="http://schemas.microsoft.com/office/drawing/2014/main" id="{79F9F99C-0E64-7541-8DD4-13C7E0B2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98" y="874965"/>
              <a:ext cx="1110752" cy="111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4">
              <a:extLst>
                <a:ext uri="{FF2B5EF4-FFF2-40B4-BE49-F238E27FC236}">
                  <a16:creationId xmlns:a16="http://schemas.microsoft.com/office/drawing/2014/main" id="{672C97D5-6470-0346-AAE4-67C2AB20C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776" y="874331"/>
              <a:ext cx="1111950" cy="11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9">
              <a:extLst>
                <a:ext uri="{FF2B5EF4-FFF2-40B4-BE49-F238E27FC236}">
                  <a16:creationId xmlns:a16="http://schemas.microsoft.com/office/drawing/2014/main" id="{DC49ED3C-99A2-D547-A986-5DC8BCAF2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850" y="878774"/>
              <a:ext cx="1105954" cy="110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C591A-97C6-BB4B-A88A-AB5F3198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2073" y="874331"/>
              <a:ext cx="1111950" cy="1111950"/>
            </a:xfrm>
            <a:prstGeom prst="rect">
              <a:avLst/>
            </a:prstGeom>
          </p:spPr>
        </p:pic>
      </p:grp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BEE36A4-841F-E548-BA20-45AC7A9277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09552" y="433158"/>
            <a:ext cx="4022695" cy="1836622"/>
          </a:xfrm>
        </p:spPr>
        <p:txBody>
          <a:bodyPr lIns="0" tIns="0" rIns="182880" bIns="0" anchor="b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12500" b="1" dirty="0">
                <a:solidFill>
                  <a:srgbClr val="E600E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A</a:t>
            </a:r>
            <a:r>
              <a:rPr lang="en-US" sz="1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F</a:t>
            </a:r>
            <a:r>
              <a:rPr lang="en-US" sz="12500" b="1" dirty="0">
                <a:solidFill>
                  <a:srgbClr val="FF01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N</a:t>
            </a:r>
            <a:r>
              <a:rPr lang="en-US" sz="12500" b="1" dirty="0">
                <a:solidFill>
                  <a:srgbClr val="00B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I</a:t>
            </a:r>
            <a:endParaRPr lang="en-US" sz="12500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81BD-11AA-A54C-BB86-F03B9A1F628C}"/>
              </a:ext>
            </a:extLst>
          </p:cNvPr>
          <p:cNvSpPr txBox="1"/>
          <p:nvPr/>
        </p:nvSpPr>
        <p:spPr>
          <a:xfrm>
            <a:off x="1374747" y="2026048"/>
            <a:ext cx="639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0" dirty="0"/>
              <a:t>Didactics and Demonstrations</a:t>
            </a: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0D24D1A9-6C18-524A-B88B-1C0BCCAAE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19105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79821F1D-D912-B049-B600-1CB40EAD7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41330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B8F1654E-D809-B540-BEC7-F5A3A2DD3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63555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65CCDBBC-421D-3746-9371-A58FBDBEC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85780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9EFC9-C735-3643-83C8-C63739247088}"/>
              </a:ext>
            </a:extLst>
          </p:cNvPr>
          <p:cNvSpPr txBox="1"/>
          <p:nvPr/>
        </p:nvSpPr>
        <p:spPr>
          <a:xfrm>
            <a:off x="1175657" y="2905597"/>
            <a:ext cx="6916783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4400" b="1" i="0" dirty="0">
                <a:latin typeface="Palatino" pitchFamily="2" charset="77"/>
                <a:ea typeface="Palatino" pitchFamily="2" charset="77"/>
              </a:rPr>
              <a:t>Learning-by-Doing</a:t>
            </a:r>
          </a:p>
          <a:p>
            <a:pPr algn="ctr"/>
            <a:r>
              <a:rPr lang="en-US" sz="2000" b="1" i="0" dirty="0">
                <a:latin typeface="Palatino" pitchFamily="2" charset="77"/>
                <a:ea typeface="Palatino" pitchFamily="2" charset="77"/>
              </a:rPr>
              <a:t>March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4413A-9C79-4049-A574-A3E8FDBC7C9D}"/>
              </a:ext>
            </a:extLst>
          </p:cNvPr>
          <p:cNvSpPr txBox="1"/>
          <p:nvPr/>
        </p:nvSpPr>
        <p:spPr>
          <a:xfrm>
            <a:off x="969347" y="4326824"/>
            <a:ext cx="7205307" cy="461665"/>
          </a:xfrm>
          <a:prstGeom prst="rect">
            <a:avLst/>
          </a:prstGeom>
          <a:noFill/>
          <a:ln w="44450" cmpd="dbl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Following along requires installing </a:t>
            </a:r>
            <a:r>
              <a:rPr lang="en-US" sz="2400" dirty="0">
                <a:latin typeface="Arial Rounded MT Bold" panose="020F0704030504030204" pitchFamily="34" charset="77"/>
              </a:rPr>
              <a:t>AFNI</a:t>
            </a:r>
            <a:r>
              <a:rPr lang="en-US" sz="2400" dirty="0"/>
              <a:t> – see next slide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466E07-840D-4243-A61F-91FE4BCAC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330" y="2844652"/>
            <a:ext cx="996110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#2: Can you do …</a:t>
            </a:r>
          </a:p>
          <a:p>
            <a:pPr lvl="1"/>
            <a:r>
              <a:rPr lang="en-US" dirty="0"/>
              <a:t> Change contrast and/or brightness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  <p:cxnSp>
        <p:nvCxnSpPr>
          <p:cNvPr id="4" name="Straight Arrow Connector 15"/>
          <p:cNvCxnSpPr/>
          <p:nvPr/>
        </p:nvCxnSpPr>
        <p:spPr>
          <a:xfrm flipV="1">
            <a:off x="5180263" y="2125579"/>
            <a:ext cx="3489158" cy="387684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2926080"/>
            <a:ext cx="3548847" cy="3749040"/>
          </a:xfrm>
          <a:prstGeom prst="rect">
            <a:avLst/>
          </a:prstGeom>
        </p:spPr>
      </p:pic>
      <p:cxnSp>
        <p:nvCxnSpPr>
          <p:cNvPr id="8" name="Straight Arrow Connector 15"/>
          <p:cNvCxnSpPr/>
          <p:nvPr/>
        </p:nvCxnSpPr>
        <p:spPr>
          <a:xfrm rot="10800000" flipV="1">
            <a:off x="4231107" y="2125578"/>
            <a:ext cx="4458368" cy="2399629"/>
          </a:xfrm>
          <a:prstGeom prst="curvedConnector3">
            <a:avLst>
              <a:gd name="adj1" fmla="val 4273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41210" y="5331629"/>
            <a:ext cx="3315369" cy="1323439"/>
          </a:xfrm>
          <a:prstGeom prst="rect">
            <a:avLst/>
          </a:prstGeom>
          <a:noFill/>
          <a:ln w="38100" cmpd="dbl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You can also left-click mouse, hold button down, and drag up/down or left/right to change brightness or contrast</a:t>
            </a:r>
          </a:p>
        </p:txBody>
      </p:sp>
    </p:spTree>
    <p:extLst>
      <p:ext uri="{BB962C8B-B14F-4D97-AF65-F5344CB8AC3E}">
        <p14:creationId xmlns:p14="http://schemas.microsoft.com/office/powerpoint/2010/main" val="246094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#3: Can you do …</a:t>
            </a:r>
          </a:p>
          <a:p>
            <a:pPr lvl="1"/>
            <a:r>
              <a:rPr lang="en-US" dirty="0"/>
              <a:t> Zoom in and 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#3: Can you do …</a:t>
            </a:r>
          </a:p>
          <a:p>
            <a:pPr lvl="1"/>
            <a:r>
              <a:rPr lang="en-US" dirty="0"/>
              <a:t> Zoom in and out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  <p:cxnSp>
        <p:nvCxnSpPr>
          <p:cNvPr id="5" name="Straight Arrow Connector 15"/>
          <p:cNvCxnSpPr/>
          <p:nvPr/>
        </p:nvCxnSpPr>
        <p:spPr>
          <a:xfrm>
            <a:off x="4966368" y="1991895"/>
            <a:ext cx="3656264" cy="1290052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2926080"/>
            <a:ext cx="3548848" cy="3749040"/>
          </a:xfrm>
          <a:prstGeom prst="rect">
            <a:avLst/>
          </a:prstGeom>
        </p:spPr>
      </p:pic>
      <p:cxnSp>
        <p:nvCxnSpPr>
          <p:cNvPr id="8" name="Straight Arrow Connector 15"/>
          <p:cNvCxnSpPr/>
          <p:nvPr/>
        </p:nvCxnSpPr>
        <p:spPr>
          <a:xfrm rot="10800000" flipV="1">
            <a:off x="4231110" y="3342105"/>
            <a:ext cx="4785891" cy="1183102"/>
          </a:xfrm>
          <a:prstGeom prst="curvedConnector3">
            <a:avLst>
              <a:gd name="adj1" fmla="val 10475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5"/>
          <p:cNvCxnSpPr>
            <a:stCxn id="14" idx="1"/>
          </p:cNvCxnSpPr>
          <p:nvPr/>
        </p:nvCxnSpPr>
        <p:spPr>
          <a:xfrm rot="10800000">
            <a:off x="4859436" y="5186947"/>
            <a:ext cx="1283353" cy="755316"/>
          </a:xfrm>
          <a:prstGeom prst="curvedConnector3">
            <a:avLst>
              <a:gd name="adj1" fmla="val 45834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42788" y="5253789"/>
            <a:ext cx="2032000" cy="1376948"/>
          </a:xfrm>
          <a:prstGeom prst="rect">
            <a:avLst/>
          </a:prstGeom>
          <a:noFill/>
          <a:ln w="38100" cmpd="dbl">
            <a:solidFill>
              <a:srgbClr val="3366F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/>
              <a:t>Use ‘</a:t>
            </a:r>
            <a:r>
              <a:rPr lang="en-US" sz="2800" b="1" dirty="0">
                <a:solidFill>
                  <a:srgbClr val="3366FF"/>
                </a:solidFill>
              </a:rPr>
              <a:t>pan</a:t>
            </a:r>
            <a:r>
              <a:rPr lang="en-US" sz="2800" dirty="0"/>
              <a:t>’ to adjust zoom window</a:t>
            </a:r>
          </a:p>
        </p:txBody>
      </p:sp>
    </p:spTree>
    <p:extLst>
      <p:ext uri="{BB962C8B-B14F-4D97-AF65-F5344CB8AC3E}">
        <p14:creationId xmlns:p14="http://schemas.microsoft.com/office/powerpoint/2010/main" val="97939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#4: Can you do …</a:t>
            </a:r>
          </a:p>
          <a:p>
            <a:pPr lvl="1"/>
            <a:r>
              <a:rPr lang="en-US" dirty="0"/>
              <a:t> Create a 3x3 montage?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0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#4: Can you do …</a:t>
            </a:r>
          </a:p>
          <a:p>
            <a:pPr lvl="1"/>
            <a:r>
              <a:rPr lang="en-US" dirty="0"/>
              <a:t> Create a 3x3 montage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61" y="5122895"/>
            <a:ext cx="1615685" cy="1735105"/>
          </a:xfrm>
          <a:prstGeom prst="rect">
            <a:avLst/>
          </a:prstGeom>
          <a:ln w="38100" cmpd="dbl">
            <a:solidFill>
              <a:srgbClr val="3366FF"/>
            </a:solidFill>
          </a:ln>
        </p:spPr>
      </p:pic>
      <p:cxnSp>
        <p:nvCxnSpPr>
          <p:cNvPr id="9" name="Straight Arrow Connector 15"/>
          <p:cNvCxnSpPr/>
          <p:nvPr/>
        </p:nvCxnSpPr>
        <p:spPr>
          <a:xfrm>
            <a:off x="6597318" y="5104165"/>
            <a:ext cx="824043" cy="610835"/>
          </a:xfrm>
          <a:prstGeom prst="curvedConnector3">
            <a:avLst>
              <a:gd name="adj1" fmla="val -1102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8" y="2926080"/>
            <a:ext cx="3749040" cy="3749040"/>
          </a:xfrm>
          <a:prstGeom prst="rect">
            <a:avLst/>
          </a:prstGeom>
        </p:spPr>
      </p:pic>
      <p:cxnSp>
        <p:nvCxnSpPr>
          <p:cNvPr id="26" name="Straight Arrow Connector 15"/>
          <p:cNvCxnSpPr/>
          <p:nvPr/>
        </p:nvCxnSpPr>
        <p:spPr>
          <a:xfrm rot="10800000">
            <a:off x="4251161" y="5400843"/>
            <a:ext cx="4411577" cy="1249947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5"/>
          <p:cNvCxnSpPr/>
          <p:nvPr/>
        </p:nvCxnSpPr>
        <p:spPr>
          <a:xfrm>
            <a:off x="3228474" y="2513263"/>
            <a:ext cx="3368842" cy="2446421"/>
          </a:xfrm>
          <a:prstGeom prst="curvedConnector3">
            <a:avLst>
              <a:gd name="adj1" fmla="val 59723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2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231799" cy="6451959"/>
          </a:xfrm>
        </p:spPr>
        <p:txBody>
          <a:bodyPr/>
          <a:lstStyle/>
          <a:p>
            <a:r>
              <a:rPr lang="en-US" dirty="0"/>
              <a:t>Try some of the right-click popup </a:t>
            </a:r>
            <a:r>
              <a:rPr lang="en-US" dirty="0">
                <a:solidFill>
                  <a:srgbClr val="FF0000"/>
                </a:solidFill>
              </a:rPr>
              <a:t>menus</a:t>
            </a:r>
          </a:p>
          <a:p>
            <a:pPr lvl="1"/>
            <a:r>
              <a:rPr lang="en-US" dirty="0"/>
              <a:t> this one is simple: for spatial coordinates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36576"/>
            <a:ext cx="3592140" cy="3584448"/>
          </a:xfrm>
          <a:prstGeom prst="rect">
            <a:avLst/>
          </a:prstGeom>
        </p:spPr>
      </p:pic>
      <p:cxnSp>
        <p:nvCxnSpPr>
          <p:cNvPr id="10" name="Straight Arrow Connector 15"/>
          <p:cNvCxnSpPr/>
          <p:nvPr/>
        </p:nvCxnSpPr>
        <p:spPr>
          <a:xfrm flipV="1">
            <a:off x="2339474" y="808789"/>
            <a:ext cx="3743158" cy="1163053"/>
          </a:xfrm>
          <a:prstGeom prst="curvedConnector3">
            <a:avLst>
              <a:gd name="adj1" fmla="val 69464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3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231799" cy="6451959"/>
          </a:xfrm>
        </p:spPr>
        <p:txBody>
          <a:bodyPr/>
          <a:lstStyle/>
          <a:p>
            <a:r>
              <a:rPr lang="en-US" dirty="0"/>
              <a:t>Try some of the right-click popup </a:t>
            </a:r>
            <a:r>
              <a:rPr lang="en-US" dirty="0">
                <a:solidFill>
                  <a:srgbClr val="FF0000"/>
                </a:solidFill>
              </a:rPr>
              <a:t>menus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this one is mostly for fun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36576"/>
            <a:ext cx="3592140" cy="3584448"/>
          </a:xfrm>
          <a:prstGeom prst="rect">
            <a:avLst/>
          </a:prstGeom>
        </p:spPr>
      </p:pic>
      <p:cxnSp>
        <p:nvCxnSpPr>
          <p:cNvPr id="12" name="Straight Arrow Connector 15"/>
          <p:cNvCxnSpPr/>
          <p:nvPr/>
        </p:nvCxnSpPr>
        <p:spPr>
          <a:xfrm>
            <a:off x="2339474" y="1971842"/>
            <a:ext cx="4418263" cy="1156369"/>
          </a:xfrm>
          <a:prstGeom prst="curvedConnector3">
            <a:avLst>
              <a:gd name="adj1" fmla="val 63767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6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231799" cy="6451959"/>
          </a:xfrm>
        </p:spPr>
        <p:txBody>
          <a:bodyPr/>
          <a:lstStyle/>
          <a:p>
            <a:r>
              <a:rPr lang="en-US" dirty="0"/>
              <a:t>Try some of the right-click popup </a:t>
            </a:r>
            <a:r>
              <a:rPr lang="en-US" dirty="0">
                <a:solidFill>
                  <a:srgbClr val="FF0000"/>
                </a:solidFill>
              </a:rPr>
              <a:t>menus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this one has several commonly used functions for image display and navigation 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36576"/>
            <a:ext cx="3592140" cy="3584448"/>
          </a:xfrm>
          <a:prstGeom prst="rect">
            <a:avLst/>
          </a:prstGeom>
        </p:spPr>
      </p:pic>
      <p:cxnSp>
        <p:nvCxnSpPr>
          <p:cNvPr id="6" name="Straight Arrow Connector 15"/>
          <p:cNvCxnSpPr/>
          <p:nvPr/>
        </p:nvCxnSpPr>
        <p:spPr>
          <a:xfrm>
            <a:off x="2339474" y="1971842"/>
            <a:ext cx="4465052" cy="2900948"/>
          </a:xfrm>
          <a:prstGeom prst="curvedConnector3">
            <a:avLst>
              <a:gd name="adj1" fmla="val 66317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0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168667" cy="6451959"/>
          </a:xfrm>
        </p:spPr>
        <p:txBody>
          <a:bodyPr/>
          <a:lstStyle/>
          <a:p>
            <a:r>
              <a:rPr lang="en-US" dirty="0"/>
              <a:t>Try some of the right-click popup </a:t>
            </a:r>
            <a:r>
              <a:rPr lang="en-US" dirty="0">
                <a:solidFill>
                  <a:srgbClr val="FF0000"/>
                </a:solidFill>
              </a:rPr>
              <a:t>menus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 has many rarely used options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92" y="3649391"/>
            <a:ext cx="2856391" cy="3017520"/>
          </a:xfrm>
          <a:prstGeom prst="rect">
            <a:avLst/>
          </a:prstGeom>
        </p:spPr>
      </p:pic>
      <p:cxnSp>
        <p:nvCxnSpPr>
          <p:cNvPr id="23" name="Straight Arrow Connector 15"/>
          <p:cNvCxnSpPr/>
          <p:nvPr/>
        </p:nvCxnSpPr>
        <p:spPr>
          <a:xfrm rot="10800000" flipV="1">
            <a:off x="4003842" y="4211052"/>
            <a:ext cx="4057316" cy="1189792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48" y="36576"/>
            <a:ext cx="3592140" cy="3584448"/>
          </a:xfrm>
          <a:prstGeom prst="rect">
            <a:avLst/>
          </a:prstGeom>
        </p:spPr>
      </p:pic>
      <p:cxnSp>
        <p:nvCxnSpPr>
          <p:cNvPr id="8" name="Straight Arrow Connector 15"/>
          <p:cNvCxnSpPr/>
          <p:nvPr/>
        </p:nvCxnSpPr>
        <p:spPr>
          <a:xfrm>
            <a:off x="2339474" y="1971842"/>
            <a:ext cx="5785351" cy="2018632"/>
          </a:xfrm>
          <a:prstGeom prst="curvedConnector3">
            <a:avLst>
              <a:gd name="adj1" fmla="val 62651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4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231799" cy="6451959"/>
          </a:xfrm>
        </p:spPr>
        <p:txBody>
          <a:bodyPr/>
          <a:lstStyle/>
          <a:p>
            <a:r>
              <a:rPr lang="en-US" dirty="0"/>
              <a:t>Try some of the right-click popup </a:t>
            </a:r>
            <a:r>
              <a:rPr lang="en-US" dirty="0">
                <a:solidFill>
                  <a:srgbClr val="FF0000"/>
                </a:solidFill>
              </a:rPr>
              <a:t>menus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 this one is a shortcut for some options on the more complicated ‘</a:t>
            </a:r>
            <a:r>
              <a:rPr lang="en-US" dirty="0" err="1">
                <a:solidFill>
                  <a:srgbClr val="3366FF"/>
                </a:solidFill>
              </a:rPr>
              <a:t>Disp</a:t>
            </a:r>
            <a:r>
              <a:rPr lang="en-US" dirty="0">
                <a:solidFill>
                  <a:srgbClr val="000000"/>
                </a:solidFill>
              </a:rPr>
              <a:t>’ menu</a:t>
            </a:r>
          </a:p>
          <a:p>
            <a:endParaRPr lang="en-US" dirty="0"/>
          </a:p>
        </p:txBody>
      </p:sp>
      <p:cxnSp>
        <p:nvCxnSpPr>
          <p:cNvPr id="13" name="Straight Arrow Connector 15"/>
          <p:cNvCxnSpPr/>
          <p:nvPr/>
        </p:nvCxnSpPr>
        <p:spPr>
          <a:xfrm>
            <a:off x="2072105" y="5748421"/>
            <a:ext cx="3683000" cy="848895"/>
          </a:xfrm>
          <a:prstGeom prst="curvedConnector3">
            <a:avLst>
              <a:gd name="adj1" fmla="val 4265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36576"/>
            <a:ext cx="3592140" cy="3584448"/>
          </a:xfrm>
          <a:prstGeom prst="rect">
            <a:avLst/>
          </a:prstGeom>
        </p:spPr>
      </p:pic>
      <p:cxnSp>
        <p:nvCxnSpPr>
          <p:cNvPr id="45" name="Straight Arrow Connector 15"/>
          <p:cNvCxnSpPr/>
          <p:nvPr/>
        </p:nvCxnSpPr>
        <p:spPr>
          <a:xfrm rot="16200000" flipH="1">
            <a:off x="2128919" y="2182394"/>
            <a:ext cx="4565317" cy="4144209"/>
          </a:xfrm>
          <a:prstGeom prst="curvedConnector3">
            <a:avLst>
              <a:gd name="adj1" fmla="val 24817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2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99A0-E965-EB4F-9E51-7E9B2E9A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Getting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981-34C4-904D-B15D-46341700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01" y="1110343"/>
            <a:ext cx="8858398" cy="56479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</a:rPr>
              <a:t>Install </a:t>
            </a:r>
            <a:r>
              <a:rPr lang="en-US" sz="3200" dirty="0">
                <a:latin typeface="Arial Rounded MT Bold" panose="020F0704030504030204" pitchFamily="34" charset="77"/>
              </a:rPr>
              <a:t>AFNI</a:t>
            </a:r>
            <a:r>
              <a:rPr lang="en-US" sz="3200" dirty="0">
                <a:latin typeface="Helvetica" pitchFamily="2" charset="0"/>
              </a:rPr>
              <a:t> from </a:t>
            </a:r>
            <a:r>
              <a:rPr lang="en-US" sz="3200" b="1" u="sng" dirty="0">
                <a:solidFill>
                  <a:srgbClr val="002060"/>
                </a:solidFill>
                <a:latin typeface="Helvetica" pitchFamily="2" charset="0"/>
              </a:rPr>
              <a:t>https://</a:t>
            </a:r>
            <a:r>
              <a:rPr lang="en-US" sz="3200" b="1" u="sng" dirty="0" err="1">
                <a:solidFill>
                  <a:srgbClr val="002060"/>
                </a:solidFill>
                <a:latin typeface="Helvetica" pitchFamily="2" charset="0"/>
              </a:rPr>
              <a:t>bit.ly</a:t>
            </a:r>
            <a:r>
              <a:rPr lang="en-US" sz="3200" b="1" u="sng" dirty="0">
                <a:solidFill>
                  <a:srgbClr val="002060"/>
                </a:solidFill>
                <a:latin typeface="Helvetica" pitchFamily="2" charset="0"/>
              </a:rPr>
              <a:t>/</a:t>
            </a:r>
            <a:r>
              <a:rPr lang="en-US" sz="3200" b="1" u="sng" dirty="0" err="1">
                <a:solidFill>
                  <a:srgbClr val="002060"/>
                </a:solidFill>
                <a:latin typeface="Helvetica" pitchFamily="2" charset="0"/>
              </a:rPr>
              <a:t>AFNIstuff</a:t>
            </a:r>
            <a:r>
              <a:rPr lang="en-US" sz="3200" b="1" u="sng" dirty="0">
                <a:solidFill>
                  <a:srgbClr val="002060"/>
                </a:solidFill>
                <a:latin typeface="Helvetica" pitchFamily="2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Including the </a:t>
            </a:r>
            <a:r>
              <a:rPr lang="en-US" sz="3200" b="1" dirty="0">
                <a:solidFill>
                  <a:srgbClr val="00B050"/>
                </a:solidFill>
                <a:latin typeface="Helvetica" pitchFamily="2" charset="0"/>
              </a:rPr>
              <a:t>Prep for Bootcamp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Which will include the data we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</a:rPr>
              <a:t>After proper setup, data for this video should be in directory </a:t>
            </a: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AFNI_data6/</a:t>
            </a:r>
            <a:r>
              <a:rPr lang="en-US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afni</a:t>
            </a:r>
            <a:endParaRPr lang="en-US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Helvetica" pitchFamily="2" charset="0"/>
                <a:cs typeface="Courier New" panose="02070309020205020404" pitchFamily="49" charset="0"/>
              </a:rPr>
              <a:t>In a terminal window, </a:t>
            </a:r>
            <a:r>
              <a:rPr lang="en-US" sz="3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sz="3200" b="1" dirty="0">
                <a:latin typeface="Helvetica" pitchFamily="2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latin typeface="Helvetica" pitchFamily="2" charset="0"/>
                <a:cs typeface="Courier New" panose="02070309020205020404" pitchFamily="49" charset="0"/>
              </a:rPr>
              <a:t>into that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Helvetica" pitchFamily="2" charset="0"/>
                <a:cs typeface="Courier New" panose="02070309020205020404" pitchFamily="49" charset="0"/>
              </a:rPr>
              <a:t>Type command </a:t>
            </a:r>
            <a:r>
              <a:rPr lang="en-US" sz="3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afni</a:t>
            </a:r>
            <a:r>
              <a:rPr lang="en-US" sz="3200" dirty="0">
                <a:solidFill>
                  <a:srgbClr val="002060"/>
                </a:solidFill>
                <a:latin typeface="Helvetica" pitchFamily="2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latin typeface="Helvetica" pitchFamily="2" charset="0"/>
                <a:cs typeface="Courier New" panose="02070309020205020404" pitchFamily="49" charset="0"/>
              </a:rPr>
              <a:t>to view datasets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Courier New" panose="02070309020205020404" pitchFamily="49" charset="0"/>
              </a:rPr>
              <a:t>Type command </a:t>
            </a: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>
                <a:latin typeface="Helvetica" pitchFamily="2" charset="0"/>
                <a:cs typeface="Courier New" panose="02070309020205020404" pitchFamily="49" charset="0"/>
              </a:rPr>
              <a:t> to see file listing in directory</a:t>
            </a:r>
          </a:p>
        </p:txBody>
      </p:sp>
    </p:spTree>
    <p:extLst>
      <p:ext uri="{BB962C8B-B14F-4D97-AF65-F5344CB8AC3E}">
        <p14:creationId xmlns:p14="http://schemas.microsoft.com/office/powerpoint/2010/main" val="77455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" y="306325"/>
            <a:ext cx="5367420" cy="64519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does ‘</a:t>
            </a:r>
            <a:r>
              <a:rPr lang="en-US" b="1" dirty="0">
                <a:solidFill>
                  <a:srgbClr val="0000FF"/>
                </a:solidFill>
                <a:latin typeface="Chalkboard SE Bold"/>
                <a:cs typeface="Chalkboard SE Bold"/>
              </a:rPr>
              <a:t>I</a:t>
            </a:r>
            <a:r>
              <a:rPr lang="en-US" dirty="0"/>
              <a:t>’ </a:t>
            </a:r>
            <a:r>
              <a:rPr lang="en-US" dirty="0" err="1"/>
              <a:t>keypress</a:t>
            </a:r>
            <a:r>
              <a:rPr lang="en-US" dirty="0"/>
              <a:t> do to graph?  Then ‘</a:t>
            </a:r>
            <a:r>
              <a:rPr lang="en-US" b="1" dirty="0" err="1">
                <a:solidFill>
                  <a:srgbClr val="0000FF"/>
                </a:solidFill>
                <a:latin typeface="Chalkboard SE Bold"/>
                <a:cs typeface="Chalkboard SE Bold"/>
              </a:rPr>
              <a:t>i</a:t>
            </a:r>
            <a:r>
              <a:rPr lang="en-US" dirty="0"/>
              <a:t>’?</a:t>
            </a:r>
          </a:p>
          <a:p>
            <a:r>
              <a:rPr lang="en-US" dirty="0"/>
              <a:t>Use </a:t>
            </a:r>
            <a:r>
              <a:rPr lang="en-US" dirty="0" err="1"/>
              <a:t>BHelp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 graph window</a:t>
            </a:r>
          </a:p>
          <a:p>
            <a:pPr lvl="1"/>
            <a:r>
              <a:rPr lang="en-US" dirty="0"/>
              <a:t> Shortcut keys</a:t>
            </a:r>
          </a:p>
          <a:p>
            <a:pPr lvl="1"/>
            <a:r>
              <a:rPr lang="en-US" dirty="0"/>
              <a:t> Click </a:t>
            </a:r>
            <a:r>
              <a:rPr lang="en-US" dirty="0">
                <a:solidFill>
                  <a:srgbClr val="FF0000"/>
                </a:solidFill>
              </a:rPr>
              <a:t>Opt </a:t>
            </a:r>
            <a:r>
              <a:rPr lang="en-US" dirty="0"/>
              <a:t>menu for more shortcuts,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Change vertical </a:t>
            </a:r>
            <a:r>
              <a:rPr lang="en-US" dirty="0">
                <a:solidFill>
                  <a:srgbClr val="3366FF"/>
                </a:solidFill>
              </a:rPr>
              <a:t>Grid</a:t>
            </a:r>
            <a:r>
              <a:rPr lang="en-US" dirty="0"/>
              <a:t> spacing to 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26739"/>
            <a:ext cx="3866083" cy="3199910"/>
          </a:xfrm>
          <a:prstGeom prst="rect">
            <a:avLst/>
          </a:prstGeom>
        </p:spPr>
      </p:pic>
      <p:cxnSp>
        <p:nvCxnSpPr>
          <p:cNvPr id="6" name="Straight Arrow Connector 15"/>
          <p:cNvCxnSpPr/>
          <p:nvPr/>
        </p:nvCxnSpPr>
        <p:spPr>
          <a:xfrm rot="10800000" flipV="1">
            <a:off x="7793789" y="3226648"/>
            <a:ext cx="1130340" cy="783877"/>
          </a:xfrm>
          <a:prstGeom prst="curvedConnector3">
            <a:avLst>
              <a:gd name="adj1" fmla="val 327"/>
            </a:avLst>
          </a:prstGeom>
          <a:ln w="76200" cmpd="sng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5"/>
          <p:cNvCxnSpPr/>
          <p:nvPr/>
        </p:nvCxnSpPr>
        <p:spPr>
          <a:xfrm flipV="1">
            <a:off x="3007895" y="3108158"/>
            <a:ext cx="5842000" cy="1316789"/>
          </a:xfrm>
          <a:prstGeom prst="curvedConnector3">
            <a:avLst>
              <a:gd name="adj1" fmla="val 24600"/>
            </a:avLst>
          </a:prstGeom>
          <a:ln w="76200" cmpd="sng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02" y="3314145"/>
            <a:ext cx="1447878" cy="3543855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5053263" y="3986287"/>
            <a:ext cx="1497264" cy="2477343"/>
          </a:xfrm>
          <a:custGeom>
            <a:avLst/>
            <a:gdLst>
              <a:gd name="connsiteX0" fmla="*/ 0 w 1236579"/>
              <a:gd name="connsiteY0" fmla="*/ 2467878 h 2467878"/>
              <a:gd name="connsiteX1" fmla="*/ 427790 w 1236579"/>
              <a:gd name="connsiteY1" fmla="*/ 2193825 h 2467878"/>
              <a:gd name="connsiteX2" fmla="*/ 695158 w 1236579"/>
              <a:gd name="connsiteY2" fmla="*/ 1418457 h 2467878"/>
              <a:gd name="connsiteX3" fmla="*/ 608263 w 1236579"/>
              <a:gd name="connsiteY3" fmla="*/ 549509 h 2467878"/>
              <a:gd name="connsiteX4" fmla="*/ 748632 w 1236579"/>
              <a:gd name="connsiteY4" fmla="*/ 74930 h 2467878"/>
              <a:gd name="connsiteX5" fmla="*/ 1236579 w 1236579"/>
              <a:gd name="connsiteY5" fmla="*/ 1404 h 2467878"/>
              <a:gd name="connsiteX0" fmla="*/ 0 w 1330158"/>
              <a:gd name="connsiteY0" fmla="*/ 2494614 h 2494614"/>
              <a:gd name="connsiteX1" fmla="*/ 521369 w 1330158"/>
              <a:gd name="connsiteY1" fmla="*/ 2193825 h 2494614"/>
              <a:gd name="connsiteX2" fmla="*/ 788737 w 1330158"/>
              <a:gd name="connsiteY2" fmla="*/ 1418457 h 2494614"/>
              <a:gd name="connsiteX3" fmla="*/ 701842 w 1330158"/>
              <a:gd name="connsiteY3" fmla="*/ 549509 h 2494614"/>
              <a:gd name="connsiteX4" fmla="*/ 842211 w 1330158"/>
              <a:gd name="connsiteY4" fmla="*/ 74930 h 2494614"/>
              <a:gd name="connsiteX5" fmla="*/ 1330158 w 1330158"/>
              <a:gd name="connsiteY5" fmla="*/ 1404 h 2494614"/>
              <a:gd name="connsiteX0" fmla="*/ 0 w 1330158"/>
              <a:gd name="connsiteY0" fmla="*/ 2494614 h 2494614"/>
              <a:gd name="connsiteX1" fmla="*/ 561474 w 1330158"/>
              <a:gd name="connsiteY1" fmla="*/ 2260667 h 2494614"/>
              <a:gd name="connsiteX2" fmla="*/ 788737 w 1330158"/>
              <a:gd name="connsiteY2" fmla="*/ 1418457 h 2494614"/>
              <a:gd name="connsiteX3" fmla="*/ 701842 w 1330158"/>
              <a:gd name="connsiteY3" fmla="*/ 549509 h 2494614"/>
              <a:gd name="connsiteX4" fmla="*/ 842211 w 1330158"/>
              <a:gd name="connsiteY4" fmla="*/ 74930 h 2494614"/>
              <a:gd name="connsiteX5" fmla="*/ 1330158 w 1330158"/>
              <a:gd name="connsiteY5" fmla="*/ 1404 h 2494614"/>
              <a:gd name="connsiteX0" fmla="*/ 0 w 1330158"/>
              <a:gd name="connsiteY0" fmla="*/ 2519699 h 2519699"/>
              <a:gd name="connsiteX1" fmla="*/ 561474 w 1330158"/>
              <a:gd name="connsiteY1" fmla="*/ 2285752 h 2519699"/>
              <a:gd name="connsiteX2" fmla="*/ 788737 w 1330158"/>
              <a:gd name="connsiteY2" fmla="*/ 1443542 h 2519699"/>
              <a:gd name="connsiteX3" fmla="*/ 701842 w 1330158"/>
              <a:gd name="connsiteY3" fmla="*/ 574594 h 2519699"/>
              <a:gd name="connsiteX4" fmla="*/ 828842 w 1330158"/>
              <a:gd name="connsiteY4" fmla="*/ 46541 h 2519699"/>
              <a:gd name="connsiteX5" fmla="*/ 1330158 w 1330158"/>
              <a:gd name="connsiteY5" fmla="*/ 26489 h 2519699"/>
              <a:gd name="connsiteX0" fmla="*/ 0 w 1330158"/>
              <a:gd name="connsiteY0" fmla="*/ 2502613 h 2502613"/>
              <a:gd name="connsiteX1" fmla="*/ 561474 w 1330158"/>
              <a:gd name="connsiteY1" fmla="*/ 2268666 h 2502613"/>
              <a:gd name="connsiteX2" fmla="*/ 788737 w 1330158"/>
              <a:gd name="connsiteY2" fmla="*/ 1426456 h 2502613"/>
              <a:gd name="connsiteX3" fmla="*/ 701842 w 1330158"/>
              <a:gd name="connsiteY3" fmla="*/ 557508 h 2502613"/>
              <a:gd name="connsiteX4" fmla="*/ 828842 w 1330158"/>
              <a:gd name="connsiteY4" fmla="*/ 29455 h 2502613"/>
              <a:gd name="connsiteX5" fmla="*/ 1330158 w 1330158"/>
              <a:gd name="connsiteY5" fmla="*/ 9403 h 2502613"/>
              <a:gd name="connsiteX0" fmla="*/ 0 w 1443790"/>
              <a:gd name="connsiteY0" fmla="*/ 2512273 h 2512273"/>
              <a:gd name="connsiteX1" fmla="*/ 561474 w 1443790"/>
              <a:gd name="connsiteY1" fmla="*/ 2278326 h 2512273"/>
              <a:gd name="connsiteX2" fmla="*/ 788737 w 1443790"/>
              <a:gd name="connsiteY2" fmla="*/ 1436116 h 2512273"/>
              <a:gd name="connsiteX3" fmla="*/ 701842 w 1443790"/>
              <a:gd name="connsiteY3" fmla="*/ 567168 h 2512273"/>
              <a:gd name="connsiteX4" fmla="*/ 828842 w 1443790"/>
              <a:gd name="connsiteY4" fmla="*/ 39115 h 2512273"/>
              <a:gd name="connsiteX5" fmla="*/ 1443790 w 1443790"/>
              <a:gd name="connsiteY5" fmla="*/ 39115 h 2512273"/>
              <a:gd name="connsiteX0" fmla="*/ 0 w 1443790"/>
              <a:gd name="connsiteY0" fmla="*/ 2477343 h 2477343"/>
              <a:gd name="connsiteX1" fmla="*/ 561474 w 1443790"/>
              <a:gd name="connsiteY1" fmla="*/ 2243396 h 2477343"/>
              <a:gd name="connsiteX2" fmla="*/ 788737 w 1443790"/>
              <a:gd name="connsiteY2" fmla="*/ 1401186 h 2477343"/>
              <a:gd name="connsiteX3" fmla="*/ 701842 w 1443790"/>
              <a:gd name="connsiteY3" fmla="*/ 532238 h 2477343"/>
              <a:gd name="connsiteX4" fmla="*/ 828842 w 1443790"/>
              <a:gd name="connsiteY4" fmla="*/ 64343 h 2477343"/>
              <a:gd name="connsiteX5" fmla="*/ 1443790 w 1443790"/>
              <a:gd name="connsiteY5" fmla="*/ 4185 h 2477343"/>
              <a:gd name="connsiteX0" fmla="*/ 0 w 1497264"/>
              <a:gd name="connsiteY0" fmla="*/ 2477343 h 2477343"/>
              <a:gd name="connsiteX1" fmla="*/ 561474 w 1497264"/>
              <a:gd name="connsiteY1" fmla="*/ 2243396 h 2477343"/>
              <a:gd name="connsiteX2" fmla="*/ 788737 w 1497264"/>
              <a:gd name="connsiteY2" fmla="*/ 1401186 h 2477343"/>
              <a:gd name="connsiteX3" fmla="*/ 701842 w 1497264"/>
              <a:gd name="connsiteY3" fmla="*/ 532238 h 2477343"/>
              <a:gd name="connsiteX4" fmla="*/ 828842 w 1497264"/>
              <a:gd name="connsiteY4" fmla="*/ 64343 h 2477343"/>
              <a:gd name="connsiteX5" fmla="*/ 1497264 w 1497264"/>
              <a:gd name="connsiteY5" fmla="*/ 4185 h 247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264" h="2477343">
                <a:moveTo>
                  <a:pt x="0" y="2477343"/>
                </a:moveTo>
                <a:cubicBezTo>
                  <a:pt x="155965" y="2427768"/>
                  <a:pt x="430018" y="2422756"/>
                  <a:pt x="561474" y="2243396"/>
                </a:cubicBezTo>
                <a:cubicBezTo>
                  <a:pt x="692930" y="2064037"/>
                  <a:pt x="765342" y="1686379"/>
                  <a:pt x="788737" y="1401186"/>
                </a:cubicBezTo>
                <a:cubicBezTo>
                  <a:pt x="812132" y="1115993"/>
                  <a:pt x="695158" y="755045"/>
                  <a:pt x="701842" y="532238"/>
                </a:cubicBezTo>
                <a:cubicBezTo>
                  <a:pt x="708526" y="309431"/>
                  <a:pt x="696272" y="152352"/>
                  <a:pt x="828842" y="64343"/>
                </a:cubicBezTo>
                <a:cubicBezTo>
                  <a:pt x="961412" y="-23666"/>
                  <a:pt x="1497264" y="4185"/>
                  <a:pt x="1497264" y="4185"/>
                </a:cubicBezTo>
              </a:path>
            </a:pathLst>
          </a:cu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ED76-732B-0C4F-B711-236DE49D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780"/>
            <a:ext cx="7772400" cy="73598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That’s All for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A22CC-1F07-6545-9CE9-06DDACC6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2" y="1173472"/>
            <a:ext cx="8860897" cy="53165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FD5802-A8F7-3043-840E-A2493724D530}"/>
              </a:ext>
            </a:extLst>
          </p:cNvPr>
          <p:cNvGrpSpPr/>
          <p:nvPr/>
        </p:nvGrpSpPr>
        <p:grpSpPr>
          <a:xfrm>
            <a:off x="212802" y="5099796"/>
            <a:ext cx="8724202" cy="1302349"/>
            <a:chOff x="212802" y="5099796"/>
            <a:chExt cx="8724202" cy="1302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7F98B2-85F9-8148-8D15-38EEDD8BB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25" t="22639" r="8857" b="2950"/>
            <a:stretch/>
          </p:blipFill>
          <p:spPr>
            <a:xfrm>
              <a:off x="7979395" y="5099796"/>
              <a:ext cx="957609" cy="1302349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2AF0F-E768-1043-9B56-7A62D31DB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802" y="5099796"/>
              <a:ext cx="3907047" cy="1302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2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1ED1-6F81-8746-AF43-4C19DDC0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200" b="1" u="sng" dirty="0"/>
              <a:t>Screen Should Look Something Like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7CF82-E9DE-E043-8B1B-8E84FF780007}"/>
              </a:ext>
            </a:extLst>
          </p:cNvPr>
          <p:cNvSpPr txBox="1"/>
          <p:nvPr/>
        </p:nvSpPr>
        <p:spPr>
          <a:xfrm>
            <a:off x="214991" y="1817914"/>
            <a:ext cx="1126206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AFNI</a:t>
            </a:r>
          </a:p>
          <a:p>
            <a:r>
              <a:rPr lang="en-US" dirty="0"/>
              <a:t>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73E63-687D-8440-AFF1-5A6A1BC0B4CB}"/>
              </a:ext>
            </a:extLst>
          </p:cNvPr>
          <p:cNvSpPr txBox="1"/>
          <p:nvPr/>
        </p:nvSpPr>
        <p:spPr>
          <a:xfrm>
            <a:off x="327875" y="4844142"/>
            <a:ext cx="900439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Image</a:t>
            </a:r>
          </a:p>
          <a:p>
            <a:pPr algn="ctr"/>
            <a:r>
              <a:rPr lang="en-US" dirty="0"/>
              <a:t>viewers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FBFD2-E4CA-4D48-BE65-E445B35C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28" y="957536"/>
            <a:ext cx="7583390" cy="5900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356893-4E6D-C046-9C7E-7759D44B7834}"/>
              </a:ext>
            </a:extLst>
          </p:cNvPr>
          <p:cNvSpPr txBox="1"/>
          <p:nvPr/>
        </p:nvSpPr>
        <p:spPr>
          <a:xfrm>
            <a:off x="5313882" y="1086084"/>
            <a:ext cx="2608406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title bar shows directory</a:t>
            </a:r>
          </a:p>
          <a:p>
            <a:pPr algn="ctr"/>
            <a:r>
              <a:rPr lang="en-US" dirty="0">
                <a:latin typeface="Helvetica" pitchFamily="2" charset="0"/>
              </a:rPr>
              <a:t>and name of dataset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7231A-5F3A-5A4C-84A8-7C4D066A9C0F}"/>
              </a:ext>
            </a:extLst>
          </p:cNvPr>
          <p:cNvCxnSpPr>
            <a:cxnSpLocks/>
          </p:cNvCxnSpPr>
          <p:nvPr/>
        </p:nvCxnSpPr>
        <p:spPr>
          <a:xfrm flipH="1">
            <a:off x="4620338" y="1094472"/>
            <a:ext cx="693544" cy="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22DC8C-89CF-E04D-B9D1-D46FFA0BDB48}"/>
              </a:ext>
            </a:extLst>
          </p:cNvPr>
          <p:cNvSpPr txBox="1"/>
          <p:nvPr/>
        </p:nvSpPr>
        <p:spPr>
          <a:xfrm>
            <a:off x="5012517" y="2141079"/>
            <a:ext cx="3211135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crosshairs intersect at same</a:t>
            </a:r>
          </a:p>
          <a:p>
            <a:pPr algn="ctr"/>
            <a:r>
              <a:rPr lang="en-US" i="1" dirty="0">
                <a:latin typeface="Helvetica" pitchFamily="2" charset="0"/>
              </a:rPr>
              <a:t>focus point</a:t>
            </a:r>
            <a:r>
              <a:rPr lang="en-US" dirty="0">
                <a:latin typeface="Helvetica" pitchFamily="2" charset="0"/>
              </a:rPr>
              <a:t> in all slice viewers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591597-1769-4F42-9A43-4C5D72E2DA11}"/>
              </a:ext>
            </a:extLst>
          </p:cNvPr>
          <p:cNvCxnSpPr>
            <a:cxnSpLocks/>
          </p:cNvCxnSpPr>
          <p:nvPr/>
        </p:nvCxnSpPr>
        <p:spPr>
          <a:xfrm>
            <a:off x="5012517" y="2787410"/>
            <a:ext cx="0" cy="64159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1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D6CF-8967-B540-A341-28B13D38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83706"/>
          </a:xfrm>
        </p:spPr>
        <p:txBody>
          <a:bodyPr/>
          <a:lstStyle/>
          <a:p>
            <a:r>
              <a:rPr lang="en-US" sz="7200" dirty="0"/>
              <a:t>And now – an Interlude with </a:t>
            </a:r>
            <a:r>
              <a:rPr lang="en-US" sz="7200" dirty="0">
                <a:latin typeface="Arial Rounded MT Bold" panose="020F0704030504030204" pitchFamily="34" charset="77"/>
              </a:rPr>
              <a:t>AFNI</a:t>
            </a:r>
            <a:br>
              <a:rPr lang="en-US" sz="7200" dirty="0"/>
            </a:br>
            <a:r>
              <a:rPr lang="en-US" sz="72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Hands-On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BE059-57F7-3F4E-9C59-B19FD9AA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28" y="2351781"/>
            <a:ext cx="1710213" cy="1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5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701" y="306325"/>
            <a:ext cx="5168667" cy="6451959"/>
          </a:xfrm>
        </p:spPr>
        <p:txBody>
          <a:bodyPr/>
          <a:lstStyle/>
          <a:p>
            <a:r>
              <a:rPr lang="en-US" dirty="0"/>
              <a:t>Try the </a:t>
            </a:r>
            <a:r>
              <a:rPr lang="en-US" dirty="0" err="1">
                <a:solidFill>
                  <a:srgbClr val="FF0000"/>
                </a:solidFill>
              </a:rPr>
              <a:t>BHelp</a:t>
            </a:r>
            <a:r>
              <a:rPr lang="en-US" dirty="0"/>
              <a:t> button</a:t>
            </a:r>
          </a:p>
          <a:p>
            <a:pPr lvl="1"/>
            <a:r>
              <a:rPr lang="en-US" dirty="0"/>
              <a:t> Over some other GUI button</a:t>
            </a:r>
          </a:p>
          <a:p>
            <a:pPr lvl="1"/>
            <a:r>
              <a:rPr lang="en-US" dirty="0"/>
              <a:t> Over an image</a:t>
            </a:r>
          </a:p>
          <a:p>
            <a:pPr lvl="1"/>
            <a:r>
              <a:rPr lang="en-US" dirty="0"/>
              <a:t> Over the grayscale bar next to the image</a:t>
            </a:r>
          </a:p>
          <a:p>
            <a:r>
              <a:rPr lang="en-US" dirty="0" err="1"/>
              <a:t>Bhelp</a:t>
            </a:r>
            <a:r>
              <a:rPr lang="en-US" dirty="0"/>
              <a:t> works with majority of GUI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-120" t="825" r="120" b="891"/>
          <a:stretch/>
        </p:blipFill>
        <p:spPr>
          <a:xfrm>
            <a:off x="5410500" y="36576"/>
            <a:ext cx="3626599" cy="3557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85" y="3590436"/>
            <a:ext cx="2251606" cy="32291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3596105" y="1183105"/>
            <a:ext cx="2352842" cy="1804737"/>
          </a:xfrm>
          <a:prstGeom prst="curvedConnector3">
            <a:avLst>
              <a:gd name="adj1" fmla="val 3267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4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499" y="36576"/>
            <a:ext cx="3592140" cy="35844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105" y="3649391"/>
            <a:ext cx="2854158" cy="3015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231799" cy="645195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Drag image viewer far away, then</a:t>
            </a:r>
          </a:p>
          <a:p>
            <a:r>
              <a:rPr lang="en-US" dirty="0"/>
              <a:t>Right </a:t>
            </a:r>
            <a:r>
              <a:rPr lang="en-US" dirty="0">
                <a:solidFill>
                  <a:srgbClr val="FF0000"/>
                </a:solidFill>
              </a:rPr>
              <a:t>click</a:t>
            </a:r>
          </a:p>
          <a:p>
            <a:pPr lvl="1"/>
            <a:r>
              <a:rPr lang="en-US" dirty="0"/>
              <a:t> what happens to the image window?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7" name="Straight Arrow Connector 15"/>
          <p:cNvCxnSpPr/>
          <p:nvPr/>
        </p:nvCxnSpPr>
        <p:spPr>
          <a:xfrm flipV="1">
            <a:off x="3228474" y="2453105"/>
            <a:ext cx="3054684" cy="360948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8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#1: Can you do …</a:t>
            </a:r>
          </a:p>
          <a:p>
            <a:pPr lvl="1"/>
            <a:r>
              <a:rPr lang="en-US" dirty="0"/>
              <a:t> Invert image grayscale?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#1: Can you do …</a:t>
            </a:r>
          </a:p>
          <a:p>
            <a:pPr lvl="1"/>
            <a:r>
              <a:rPr lang="en-US" dirty="0"/>
              <a:t> Invert image grayscale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  <p:cxnSp>
        <p:nvCxnSpPr>
          <p:cNvPr id="20" name="Straight Arrow Connector 15"/>
          <p:cNvCxnSpPr/>
          <p:nvPr/>
        </p:nvCxnSpPr>
        <p:spPr>
          <a:xfrm flipV="1">
            <a:off x="3442368" y="1590842"/>
            <a:ext cx="5193632" cy="969212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16" y="2928952"/>
            <a:ext cx="3548849" cy="3749040"/>
          </a:xfrm>
          <a:prstGeom prst="rect">
            <a:avLst/>
          </a:prstGeom>
        </p:spPr>
      </p:pic>
      <p:cxnSp>
        <p:nvCxnSpPr>
          <p:cNvPr id="23" name="Straight Arrow Connector 15"/>
          <p:cNvCxnSpPr/>
          <p:nvPr/>
        </p:nvCxnSpPr>
        <p:spPr>
          <a:xfrm rot="10800000" flipV="1">
            <a:off x="4231106" y="1657682"/>
            <a:ext cx="4458369" cy="2867527"/>
          </a:xfrm>
          <a:prstGeom prst="curvedConnector3">
            <a:avLst>
              <a:gd name="adj1" fmla="val 6222"/>
            </a:avLst>
          </a:prstGeom>
          <a:ln w="76200" cmpd="sng">
            <a:solidFill>
              <a:srgbClr val="3366FF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5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" y="306325"/>
            <a:ext cx="5776931" cy="6451959"/>
          </a:xfrm>
        </p:spPr>
        <p:txBody>
          <a:bodyPr/>
          <a:lstStyle/>
          <a:p>
            <a:r>
              <a:rPr lang="en-US" dirty="0"/>
              <a:t>Image viewer #2: Can you do …</a:t>
            </a:r>
          </a:p>
          <a:p>
            <a:pPr lvl="1"/>
            <a:r>
              <a:rPr lang="en-US" dirty="0"/>
              <a:t> Change contrast and/or brightness?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42" y="1029812"/>
            <a:ext cx="3856790" cy="40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446</Words>
  <Application>Microsoft Macintosh PowerPoint</Application>
  <PresentationFormat>On-screen Show (4:3)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Calibri</vt:lpstr>
      <vt:lpstr>Chalkboard SE Bold</vt:lpstr>
      <vt:lpstr>Courier New</vt:lpstr>
      <vt:lpstr>Helvetica</vt:lpstr>
      <vt:lpstr>Palatino</vt:lpstr>
      <vt:lpstr>Wingdings</vt:lpstr>
      <vt:lpstr>Office Theme</vt:lpstr>
      <vt:lpstr>AFNI</vt:lpstr>
      <vt:lpstr>Getting Setup</vt:lpstr>
      <vt:lpstr>Screen Should Look Something Like This</vt:lpstr>
      <vt:lpstr>And now – an Interlude with AFNI Hands-On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 for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Cox</dc:creator>
  <cp:lastModifiedBy>Cox, Robert W. (NIH/NIMH) [E]</cp:lastModifiedBy>
  <cp:revision>81</cp:revision>
  <dcterms:created xsi:type="dcterms:W3CDTF">2016-02-17T14:57:21Z</dcterms:created>
  <dcterms:modified xsi:type="dcterms:W3CDTF">2020-03-16T12:34:15Z</dcterms:modified>
</cp:coreProperties>
</file>