
<file path=[Content_Types].xml><?xml version="1.0" encoding="utf-8"?>
<Types xmlns="http://schemas.openxmlformats.org/package/2006/content-types">
  <Override PartName="/ppt/slides/slide108.xml" ContentType="application/vnd.openxmlformats-officedocument.presentationml.slide+xml"/>
  <Override PartName="/ppt/slides/slide6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embeddings/Microsoft_Equation21.bin" ContentType="application/vnd.openxmlformats-officedocument.oleObject"/>
  <Default Extension="gif" ContentType="image/gi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embeddings/Microsoft_Equation22.bin" ContentType="application/vnd.openxmlformats-officedocument.oleObject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embeddings/Microsoft_Equation8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97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92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embeddings/Microsoft_Equation11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embeddings/Microsoft_Equation12.bin" ContentType="application/vnd.openxmlformats-officedocument.oleObject"/>
  <Override PartName="/ppt/embeddings/Microsoft_Equation19.bin" ContentType="application/vnd.openxmlformats-officedocument.oleObject"/>
  <Override PartName="/ppt/embeddings/Microsoft_Equation20.bin" ContentType="application/vnd.openxmlformats-officedocument.oleObject"/>
  <Override PartName="/ppt/embeddings/Microsoft_Equation23.bin" ContentType="application/vnd.openxmlformats-officedocument.oleObject"/>
  <Override PartName="/ppt/embeddings/Microsoft_Equation5.bin" ContentType="application/vnd.openxmlformats-officedocument.oleObject"/>
  <Default Extension="pict" ContentType="image/pict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6.xml" ContentType="application/vnd.openxmlformats-officedocument.presentationml.notesSlide+xml"/>
  <Override PartName="/ppt/embeddings/Microsoft_Equation18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slides/slide83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embeddings/Microsoft_Equation3.bin" ContentType="application/vnd.openxmlformats-officedocument.oleObject"/>
  <Override PartName="/ppt/slides/slide55.xml" ContentType="application/vnd.openxmlformats-officedocument.presentationml.slide+xml"/>
  <Override PartName="/ppt/tags/tag6.xml" ContentType="application/vnd.openxmlformats-officedocument.presentationml.tags+xml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Default Extension="xls" ContentType="application/vnd.ms-exce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14.bin" ContentType="application/vnd.openxmlformats-officedocument.oleObject"/>
  <Override PartName="/ppt/tags/tag4.xml" ContentType="application/vnd.openxmlformats-officedocument.presentationml.tags+xml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slides/slide105.xml" ContentType="application/vnd.openxmlformats-officedocument.presentationml.slide+xml"/>
  <Override PartName="/ppt/slides/slide34.xml" ContentType="application/vnd.openxmlformats-officedocument.presentationml.slide+xml"/>
  <Override PartName="/ppt/slides/slide112.xml" ContentType="application/vnd.openxmlformats-officedocument.presentationml.slide+xml"/>
  <Override PartName="/ppt/slides/slide44.xml" ContentType="application/vnd.openxmlformats-officedocument.presentationml.slide+xml"/>
  <Override PartName="/ppt/slides/slide106.xml" ContentType="application/vnd.openxmlformats-officedocument.presentationml.slide+xml"/>
  <Override PartName="/ppt/embeddings/Microsoft_Equation7.bin" ContentType="application/vnd.openxmlformats-officedocument.oleObject"/>
  <Override PartName="/ppt/embeddings/Microsoft_Equation10.bin" ContentType="application/vnd.openxmlformats-officedocument.oleObject"/>
  <Override PartName="/ppt/slides/slide103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slides/slide99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109.xml" ContentType="application/vnd.openxmlformats-officedocument.presentationml.slide+xml"/>
  <Override PartName="/ppt/slides/slide77.xml" ContentType="application/vnd.openxmlformats-officedocument.presentationml.slide+xml"/>
  <Override PartName="/ppt/embeddings/Microsoft_Equation13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98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9.bin" ContentType="application/vnd.openxmlformats-officedocument.oleObject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7.bin" ContentType="application/vnd.openxmlformats-officedocument.oleObject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1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562" r:id="rId2"/>
    <p:sldId id="745" r:id="rId3"/>
    <p:sldId id="724" r:id="rId4"/>
    <p:sldId id="734" r:id="rId5"/>
    <p:sldId id="736" r:id="rId6"/>
    <p:sldId id="738" r:id="rId7"/>
    <p:sldId id="813" r:id="rId8"/>
    <p:sldId id="814" r:id="rId9"/>
    <p:sldId id="815" r:id="rId10"/>
    <p:sldId id="816" r:id="rId11"/>
    <p:sldId id="821" r:id="rId12"/>
    <p:sldId id="818" r:id="rId13"/>
    <p:sldId id="819" r:id="rId14"/>
    <p:sldId id="820" r:id="rId15"/>
    <p:sldId id="761" r:id="rId16"/>
    <p:sldId id="494" r:id="rId17"/>
    <p:sldId id="286" r:id="rId18"/>
    <p:sldId id="793" r:id="rId19"/>
    <p:sldId id="596" r:id="rId20"/>
    <p:sldId id="810" r:id="rId21"/>
    <p:sldId id="811" r:id="rId22"/>
    <p:sldId id="812" r:id="rId23"/>
    <p:sldId id="722" r:id="rId24"/>
    <p:sldId id="740" r:id="rId25"/>
    <p:sldId id="741" r:id="rId26"/>
    <p:sldId id="422" r:id="rId27"/>
    <p:sldId id="792" r:id="rId28"/>
    <p:sldId id="423" r:id="rId29"/>
    <p:sldId id="739" r:id="rId30"/>
    <p:sldId id="770" r:id="rId31"/>
    <p:sldId id="769" r:id="rId32"/>
    <p:sldId id="771" r:id="rId33"/>
    <p:sldId id="773" r:id="rId34"/>
    <p:sldId id="774" r:id="rId35"/>
    <p:sldId id="772" r:id="rId36"/>
    <p:sldId id="709" r:id="rId37"/>
    <p:sldId id="552" r:id="rId38"/>
    <p:sldId id="626" r:id="rId39"/>
    <p:sldId id="551" r:id="rId40"/>
    <p:sldId id="683" r:id="rId41"/>
    <p:sldId id="629" r:id="rId42"/>
    <p:sldId id="630" r:id="rId43"/>
    <p:sldId id="721" r:id="rId44"/>
    <p:sldId id="744" r:id="rId45"/>
    <p:sldId id="791" r:id="rId46"/>
    <p:sldId id="775" r:id="rId47"/>
    <p:sldId id="684" r:id="rId48"/>
    <p:sldId id="685" r:id="rId49"/>
    <p:sldId id="686" r:id="rId50"/>
    <p:sldId id="743" r:id="rId51"/>
    <p:sldId id="808" r:id="rId52"/>
    <p:sldId id="577" r:id="rId53"/>
    <p:sldId id="797" r:id="rId54"/>
    <p:sldId id="807" r:id="rId55"/>
    <p:sldId id="798" r:id="rId56"/>
    <p:sldId id="809" r:id="rId57"/>
    <p:sldId id="799" r:id="rId58"/>
    <p:sldId id="800" r:id="rId59"/>
    <p:sldId id="801" r:id="rId60"/>
    <p:sldId id="802" r:id="rId61"/>
    <p:sldId id="803" r:id="rId62"/>
    <p:sldId id="804" r:id="rId63"/>
    <p:sldId id="762" r:id="rId64"/>
    <p:sldId id="805" r:id="rId65"/>
    <p:sldId id="689" r:id="rId66"/>
    <p:sldId id="690" r:id="rId67"/>
    <p:sldId id="691" r:id="rId68"/>
    <p:sldId id="692" r:id="rId69"/>
    <p:sldId id="693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2" r:id="rId79"/>
    <p:sldId id="703" r:id="rId80"/>
    <p:sldId id="704" r:id="rId81"/>
    <p:sldId id="705" r:id="rId82"/>
    <p:sldId id="718" r:id="rId83"/>
    <p:sldId id="763" r:id="rId84"/>
    <p:sldId id="764" r:id="rId85"/>
    <p:sldId id="765" r:id="rId86"/>
    <p:sldId id="766" r:id="rId87"/>
    <p:sldId id="767" r:id="rId88"/>
    <p:sldId id="768" r:id="rId89"/>
    <p:sldId id="759" r:id="rId90"/>
    <p:sldId id="757" r:id="rId91"/>
    <p:sldId id="806" r:id="rId92"/>
    <p:sldId id="746" r:id="rId93"/>
    <p:sldId id="747" r:id="rId94"/>
    <p:sldId id="748" r:id="rId95"/>
    <p:sldId id="754" r:id="rId96"/>
    <p:sldId id="776" r:id="rId97"/>
    <p:sldId id="755" r:id="rId98"/>
    <p:sldId id="756" r:id="rId99"/>
    <p:sldId id="750" r:id="rId100"/>
    <p:sldId id="749" r:id="rId101"/>
    <p:sldId id="777" r:id="rId102"/>
    <p:sldId id="778" r:id="rId103"/>
    <p:sldId id="779" r:id="rId104"/>
    <p:sldId id="780" r:id="rId105"/>
    <p:sldId id="781" r:id="rId106"/>
    <p:sldId id="782" r:id="rId107"/>
    <p:sldId id="783" r:id="rId108"/>
    <p:sldId id="784" r:id="rId109"/>
    <p:sldId id="785" r:id="rId110"/>
    <p:sldId id="786" r:id="rId111"/>
    <p:sldId id="789" r:id="rId112"/>
    <p:sldId id="760" r:id="rId113"/>
  </p:sldIdLst>
  <p:sldSz cx="9144000" cy="6858000" type="screen4x3"/>
  <p:notesSz cx="7315200" cy="96012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6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6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6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6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6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6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6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6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6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54D4D"/>
    <a:srgbClr val="916C6B"/>
    <a:srgbClr val="502323"/>
    <a:srgbClr val="969696"/>
    <a:srgbClr val="B4B4B4"/>
    <a:srgbClr val="C8C8C8"/>
    <a:srgbClr val="FFFFFF"/>
    <a:srgbClr val="FA08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6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slide" Target="slides/slide101.xml"/><Relationship Id="rId25" Type="http://schemas.openxmlformats.org/officeDocument/2006/relationships/slide" Target="slides/slide24.xml"/><Relationship Id="rId106" Type="http://schemas.openxmlformats.org/officeDocument/2006/relationships/slide" Target="slides/slide105.xml"/><Relationship Id="rId116" Type="http://schemas.openxmlformats.org/officeDocument/2006/relationships/printerSettings" Target="printerSettings/printerSettings1.bin"/><Relationship Id="rId119" Type="http://schemas.openxmlformats.org/officeDocument/2006/relationships/theme" Target="theme/theme1.xml"/><Relationship Id="rId96" Type="http://schemas.openxmlformats.org/officeDocument/2006/relationships/slide" Target="slides/slide95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18" Type="http://schemas.openxmlformats.org/officeDocument/2006/relationships/viewProps" Target="viewProps.xml"/><Relationship Id="rId17" Type="http://schemas.openxmlformats.org/officeDocument/2006/relationships/slide" Target="slides/slide16.xml"/><Relationship Id="rId107" Type="http://schemas.openxmlformats.org/officeDocument/2006/relationships/slide" Target="slides/slide10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114" Type="http://schemas.openxmlformats.org/officeDocument/2006/relationships/notesMaster" Target="notesMasters/notesMaster1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slide" Target="slides/slide96.xml"/><Relationship Id="rId111" Type="http://schemas.openxmlformats.org/officeDocument/2006/relationships/slide" Target="slides/slide110.xml"/><Relationship Id="rId98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01" Type="http://schemas.openxmlformats.org/officeDocument/2006/relationships/slide" Target="slides/slide100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slide" Target="slides/slide94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104" Type="http://schemas.openxmlformats.org/officeDocument/2006/relationships/slide" Target="slides/slide103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105" Type="http://schemas.openxmlformats.org/officeDocument/2006/relationships/slide" Target="slides/slide10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slide" Target="slides/slide102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17" Type="http://schemas.openxmlformats.org/officeDocument/2006/relationships/presProps" Target="presProps.xml"/><Relationship Id="rId112" Type="http://schemas.openxmlformats.org/officeDocument/2006/relationships/slide" Target="slides/slide111.xml"/><Relationship Id="rId19" Type="http://schemas.openxmlformats.org/officeDocument/2006/relationships/slide" Target="slides/slide18.xml"/><Relationship Id="rId120" Type="http://schemas.openxmlformats.org/officeDocument/2006/relationships/tableStyles" Target="tableStyles.xml"/><Relationship Id="rId57" Type="http://schemas.openxmlformats.org/officeDocument/2006/relationships/slide" Target="slides/slide56.xml"/><Relationship Id="rId109" Type="http://schemas.openxmlformats.org/officeDocument/2006/relationships/slide" Target="slides/slide108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10" Type="http://schemas.openxmlformats.org/officeDocument/2006/relationships/slide" Target="slides/slide109.xml"/><Relationship Id="rId113" Type="http://schemas.openxmlformats.org/officeDocument/2006/relationships/slide" Target="slides/slide112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15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8.xml"/><Relationship Id="rId1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prasad:Desktop:Exp1%20Excel:4-21-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2200"/>
            </a:pPr>
            <a:r>
              <a:rPr lang="en-US" sz="2200"/>
              <a:t>Stimulus Presentation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PPA008_1!$K$2</c:f>
              <c:strCache>
                <c:ptCount val="1"/>
                <c:pt idx="0">
                  <c:v>Stimulus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PPA008_1!$J$3:$J$310</c:f>
              <c:numCache>
                <c:formatCode>General</c:formatCode>
                <c:ptCount val="308"/>
                <c:pt idx="0">
                  <c:v>2.0</c:v>
                </c:pt>
                <c:pt idx="1">
                  <c:v>4.0</c:v>
                </c:pt>
                <c:pt idx="2">
                  <c:v>6.0</c:v>
                </c:pt>
                <c:pt idx="3">
                  <c:v>8.0</c:v>
                </c:pt>
                <c:pt idx="4">
                  <c:v>10.0</c:v>
                </c:pt>
                <c:pt idx="5">
                  <c:v>12.0</c:v>
                </c:pt>
                <c:pt idx="6">
                  <c:v>14.0</c:v>
                </c:pt>
                <c:pt idx="7">
                  <c:v>16.0</c:v>
                </c:pt>
                <c:pt idx="8">
                  <c:v>18.0</c:v>
                </c:pt>
                <c:pt idx="9">
                  <c:v>20.0</c:v>
                </c:pt>
                <c:pt idx="10">
                  <c:v>22.0</c:v>
                </c:pt>
                <c:pt idx="11">
                  <c:v>24.0</c:v>
                </c:pt>
                <c:pt idx="12">
                  <c:v>26.0</c:v>
                </c:pt>
                <c:pt idx="13">
                  <c:v>28.0</c:v>
                </c:pt>
                <c:pt idx="14">
                  <c:v>30.0</c:v>
                </c:pt>
                <c:pt idx="15">
                  <c:v>32.0</c:v>
                </c:pt>
                <c:pt idx="16">
                  <c:v>34.0</c:v>
                </c:pt>
                <c:pt idx="17">
                  <c:v>36.0</c:v>
                </c:pt>
                <c:pt idx="18">
                  <c:v>38.0</c:v>
                </c:pt>
                <c:pt idx="19">
                  <c:v>40.0</c:v>
                </c:pt>
                <c:pt idx="20">
                  <c:v>42.0</c:v>
                </c:pt>
                <c:pt idx="21">
                  <c:v>44.0</c:v>
                </c:pt>
                <c:pt idx="22">
                  <c:v>46.0</c:v>
                </c:pt>
                <c:pt idx="23">
                  <c:v>48.0</c:v>
                </c:pt>
                <c:pt idx="24">
                  <c:v>50.0</c:v>
                </c:pt>
                <c:pt idx="25">
                  <c:v>52.0</c:v>
                </c:pt>
                <c:pt idx="26">
                  <c:v>54.0</c:v>
                </c:pt>
                <c:pt idx="27">
                  <c:v>56.0</c:v>
                </c:pt>
                <c:pt idx="28">
                  <c:v>58.0</c:v>
                </c:pt>
                <c:pt idx="29">
                  <c:v>60.0</c:v>
                </c:pt>
                <c:pt idx="30">
                  <c:v>62.0</c:v>
                </c:pt>
                <c:pt idx="31">
                  <c:v>64.0</c:v>
                </c:pt>
                <c:pt idx="32">
                  <c:v>66.0</c:v>
                </c:pt>
                <c:pt idx="33">
                  <c:v>68.0</c:v>
                </c:pt>
                <c:pt idx="34">
                  <c:v>70.0</c:v>
                </c:pt>
                <c:pt idx="35">
                  <c:v>72.0</c:v>
                </c:pt>
                <c:pt idx="36">
                  <c:v>74.0</c:v>
                </c:pt>
                <c:pt idx="37">
                  <c:v>76.0</c:v>
                </c:pt>
                <c:pt idx="38">
                  <c:v>78.0</c:v>
                </c:pt>
                <c:pt idx="39">
                  <c:v>80.0</c:v>
                </c:pt>
                <c:pt idx="40">
                  <c:v>82.0</c:v>
                </c:pt>
                <c:pt idx="41">
                  <c:v>84.0</c:v>
                </c:pt>
                <c:pt idx="42">
                  <c:v>86.0</c:v>
                </c:pt>
                <c:pt idx="43">
                  <c:v>88.0</c:v>
                </c:pt>
                <c:pt idx="44">
                  <c:v>90.0</c:v>
                </c:pt>
                <c:pt idx="45">
                  <c:v>92.0</c:v>
                </c:pt>
                <c:pt idx="46">
                  <c:v>94.0</c:v>
                </c:pt>
                <c:pt idx="47">
                  <c:v>96.0</c:v>
                </c:pt>
                <c:pt idx="48">
                  <c:v>98.0</c:v>
                </c:pt>
                <c:pt idx="49">
                  <c:v>100.0</c:v>
                </c:pt>
                <c:pt idx="50">
                  <c:v>102.0</c:v>
                </c:pt>
                <c:pt idx="51">
                  <c:v>104.0</c:v>
                </c:pt>
                <c:pt idx="52">
                  <c:v>106.0</c:v>
                </c:pt>
                <c:pt idx="53">
                  <c:v>108.0</c:v>
                </c:pt>
                <c:pt idx="54">
                  <c:v>110.0</c:v>
                </c:pt>
                <c:pt idx="55">
                  <c:v>112.0</c:v>
                </c:pt>
                <c:pt idx="56">
                  <c:v>114.0</c:v>
                </c:pt>
                <c:pt idx="57">
                  <c:v>116.0</c:v>
                </c:pt>
                <c:pt idx="58">
                  <c:v>118.0</c:v>
                </c:pt>
                <c:pt idx="59">
                  <c:v>120.0</c:v>
                </c:pt>
                <c:pt idx="60">
                  <c:v>122.0</c:v>
                </c:pt>
                <c:pt idx="61">
                  <c:v>124.0</c:v>
                </c:pt>
                <c:pt idx="62">
                  <c:v>126.0</c:v>
                </c:pt>
                <c:pt idx="63">
                  <c:v>128.0</c:v>
                </c:pt>
                <c:pt idx="64">
                  <c:v>130.0</c:v>
                </c:pt>
                <c:pt idx="65">
                  <c:v>132.0</c:v>
                </c:pt>
                <c:pt idx="66">
                  <c:v>134.0</c:v>
                </c:pt>
                <c:pt idx="67">
                  <c:v>136.0</c:v>
                </c:pt>
                <c:pt idx="68">
                  <c:v>138.0</c:v>
                </c:pt>
                <c:pt idx="69">
                  <c:v>140.0</c:v>
                </c:pt>
                <c:pt idx="70">
                  <c:v>142.0</c:v>
                </c:pt>
                <c:pt idx="71">
                  <c:v>144.0</c:v>
                </c:pt>
                <c:pt idx="72">
                  <c:v>146.0</c:v>
                </c:pt>
                <c:pt idx="73">
                  <c:v>148.0</c:v>
                </c:pt>
                <c:pt idx="74">
                  <c:v>150.0</c:v>
                </c:pt>
                <c:pt idx="75">
                  <c:v>152.0</c:v>
                </c:pt>
                <c:pt idx="76">
                  <c:v>154.0</c:v>
                </c:pt>
                <c:pt idx="77">
                  <c:v>156.0</c:v>
                </c:pt>
                <c:pt idx="78">
                  <c:v>158.0</c:v>
                </c:pt>
                <c:pt idx="79">
                  <c:v>160.0</c:v>
                </c:pt>
                <c:pt idx="80">
                  <c:v>162.0</c:v>
                </c:pt>
                <c:pt idx="81">
                  <c:v>164.0</c:v>
                </c:pt>
                <c:pt idx="82">
                  <c:v>166.0</c:v>
                </c:pt>
                <c:pt idx="83">
                  <c:v>168.0</c:v>
                </c:pt>
                <c:pt idx="84">
                  <c:v>170.0</c:v>
                </c:pt>
                <c:pt idx="85">
                  <c:v>172.0</c:v>
                </c:pt>
                <c:pt idx="86">
                  <c:v>174.0</c:v>
                </c:pt>
                <c:pt idx="87">
                  <c:v>176.0</c:v>
                </c:pt>
                <c:pt idx="88">
                  <c:v>178.0</c:v>
                </c:pt>
                <c:pt idx="89">
                  <c:v>180.0</c:v>
                </c:pt>
                <c:pt idx="90">
                  <c:v>182.0</c:v>
                </c:pt>
                <c:pt idx="91">
                  <c:v>184.0</c:v>
                </c:pt>
                <c:pt idx="92">
                  <c:v>186.0</c:v>
                </c:pt>
                <c:pt idx="93">
                  <c:v>188.0</c:v>
                </c:pt>
                <c:pt idx="94">
                  <c:v>190.0</c:v>
                </c:pt>
                <c:pt idx="95">
                  <c:v>192.0</c:v>
                </c:pt>
                <c:pt idx="96">
                  <c:v>194.0</c:v>
                </c:pt>
                <c:pt idx="97">
                  <c:v>196.0</c:v>
                </c:pt>
                <c:pt idx="98">
                  <c:v>198.0</c:v>
                </c:pt>
                <c:pt idx="99">
                  <c:v>200.0</c:v>
                </c:pt>
                <c:pt idx="100">
                  <c:v>202.0</c:v>
                </c:pt>
                <c:pt idx="101">
                  <c:v>204.0</c:v>
                </c:pt>
                <c:pt idx="102">
                  <c:v>206.0</c:v>
                </c:pt>
                <c:pt idx="103">
                  <c:v>208.0</c:v>
                </c:pt>
                <c:pt idx="104">
                  <c:v>210.0</c:v>
                </c:pt>
                <c:pt idx="105">
                  <c:v>212.0</c:v>
                </c:pt>
                <c:pt idx="106">
                  <c:v>214.0</c:v>
                </c:pt>
                <c:pt idx="107">
                  <c:v>216.0</c:v>
                </c:pt>
                <c:pt idx="108">
                  <c:v>218.0</c:v>
                </c:pt>
                <c:pt idx="109">
                  <c:v>220.0</c:v>
                </c:pt>
                <c:pt idx="110">
                  <c:v>222.0</c:v>
                </c:pt>
                <c:pt idx="111">
                  <c:v>224.0</c:v>
                </c:pt>
                <c:pt idx="112">
                  <c:v>226.0</c:v>
                </c:pt>
                <c:pt idx="113">
                  <c:v>228.0</c:v>
                </c:pt>
                <c:pt idx="114">
                  <c:v>230.0</c:v>
                </c:pt>
                <c:pt idx="115">
                  <c:v>232.0</c:v>
                </c:pt>
                <c:pt idx="116">
                  <c:v>234.0</c:v>
                </c:pt>
                <c:pt idx="117">
                  <c:v>236.0</c:v>
                </c:pt>
                <c:pt idx="118">
                  <c:v>238.0</c:v>
                </c:pt>
                <c:pt idx="119">
                  <c:v>240.0</c:v>
                </c:pt>
                <c:pt idx="120">
                  <c:v>242.0</c:v>
                </c:pt>
                <c:pt idx="121">
                  <c:v>244.0</c:v>
                </c:pt>
                <c:pt idx="122">
                  <c:v>246.0</c:v>
                </c:pt>
                <c:pt idx="123">
                  <c:v>248.0</c:v>
                </c:pt>
                <c:pt idx="124">
                  <c:v>250.0</c:v>
                </c:pt>
                <c:pt idx="125">
                  <c:v>252.0</c:v>
                </c:pt>
                <c:pt idx="126">
                  <c:v>254.0</c:v>
                </c:pt>
                <c:pt idx="127">
                  <c:v>256.0</c:v>
                </c:pt>
                <c:pt idx="128">
                  <c:v>258.0</c:v>
                </c:pt>
                <c:pt idx="129">
                  <c:v>260.0</c:v>
                </c:pt>
                <c:pt idx="130">
                  <c:v>262.0</c:v>
                </c:pt>
                <c:pt idx="131">
                  <c:v>264.0</c:v>
                </c:pt>
                <c:pt idx="132">
                  <c:v>266.0</c:v>
                </c:pt>
                <c:pt idx="133">
                  <c:v>268.0</c:v>
                </c:pt>
                <c:pt idx="134">
                  <c:v>270.0</c:v>
                </c:pt>
                <c:pt idx="135">
                  <c:v>272.0</c:v>
                </c:pt>
                <c:pt idx="136">
                  <c:v>274.0</c:v>
                </c:pt>
                <c:pt idx="137">
                  <c:v>276.0</c:v>
                </c:pt>
                <c:pt idx="138">
                  <c:v>278.0</c:v>
                </c:pt>
                <c:pt idx="139">
                  <c:v>280.0</c:v>
                </c:pt>
                <c:pt idx="140">
                  <c:v>282.0</c:v>
                </c:pt>
                <c:pt idx="141">
                  <c:v>284.0</c:v>
                </c:pt>
                <c:pt idx="142">
                  <c:v>286.0</c:v>
                </c:pt>
                <c:pt idx="143">
                  <c:v>288.0</c:v>
                </c:pt>
                <c:pt idx="144">
                  <c:v>290.0</c:v>
                </c:pt>
                <c:pt idx="145">
                  <c:v>292.0</c:v>
                </c:pt>
                <c:pt idx="146">
                  <c:v>294.0</c:v>
                </c:pt>
                <c:pt idx="147">
                  <c:v>296.0</c:v>
                </c:pt>
                <c:pt idx="148">
                  <c:v>298.0</c:v>
                </c:pt>
                <c:pt idx="149">
                  <c:v>300.0</c:v>
                </c:pt>
                <c:pt idx="150">
                  <c:v>302.0</c:v>
                </c:pt>
                <c:pt idx="151">
                  <c:v>304.0</c:v>
                </c:pt>
                <c:pt idx="152">
                  <c:v>306.0</c:v>
                </c:pt>
                <c:pt idx="153">
                  <c:v>308.0</c:v>
                </c:pt>
                <c:pt idx="154">
                  <c:v>310.0</c:v>
                </c:pt>
                <c:pt idx="155">
                  <c:v>312.0</c:v>
                </c:pt>
                <c:pt idx="156">
                  <c:v>316.0</c:v>
                </c:pt>
                <c:pt idx="157">
                  <c:v>318.0</c:v>
                </c:pt>
                <c:pt idx="158">
                  <c:v>320.0</c:v>
                </c:pt>
                <c:pt idx="159">
                  <c:v>322.0</c:v>
                </c:pt>
                <c:pt idx="160">
                  <c:v>324.0</c:v>
                </c:pt>
                <c:pt idx="161">
                  <c:v>326.0</c:v>
                </c:pt>
                <c:pt idx="162">
                  <c:v>328.0</c:v>
                </c:pt>
                <c:pt idx="163">
                  <c:v>330.0</c:v>
                </c:pt>
                <c:pt idx="164">
                  <c:v>332.0</c:v>
                </c:pt>
                <c:pt idx="165">
                  <c:v>334.0</c:v>
                </c:pt>
                <c:pt idx="166">
                  <c:v>336.0</c:v>
                </c:pt>
                <c:pt idx="167">
                  <c:v>338.0</c:v>
                </c:pt>
                <c:pt idx="168">
                  <c:v>340.0</c:v>
                </c:pt>
                <c:pt idx="169">
                  <c:v>342.0</c:v>
                </c:pt>
                <c:pt idx="170">
                  <c:v>344.0</c:v>
                </c:pt>
                <c:pt idx="171">
                  <c:v>346.0</c:v>
                </c:pt>
                <c:pt idx="172">
                  <c:v>348.0</c:v>
                </c:pt>
                <c:pt idx="173">
                  <c:v>350.0</c:v>
                </c:pt>
                <c:pt idx="174">
                  <c:v>352.0</c:v>
                </c:pt>
                <c:pt idx="175">
                  <c:v>354.0</c:v>
                </c:pt>
                <c:pt idx="176">
                  <c:v>356.0</c:v>
                </c:pt>
                <c:pt idx="177">
                  <c:v>358.0</c:v>
                </c:pt>
                <c:pt idx="178">
                  <c:v>360.0</c:v>
                </c:pt>
                <c:pt idx="179">
                  <c:v>362.0</c:v>
                </c:pt>
                <c:pt idx="180">
                  <c:v>364.0</c:v>
                </c:pt>
                <c:pt idx="181">
                  <c:v>366.0</c:v>
                </c:pt>
                <c:pt idx="182">
                  <c:v>368.0</c:v>
                </c:pt>
                <c:pt idx="183">
                  <c:v>370.0</c:v>
                </c:pt>
                <c:pt idx="184">
                  <c:v>372.0</c:v>
                </c:pt>
                <c:pt idx="185">
                  <c:v>374.0</c:v>
                </c:pt>
                <c:pt idx="186">
                  <c:v>376.0</c:v>
                </c:pt>
                <c:pt idx="187">
                  <c:v>378.0</c:v>
                </c:pt>
                <c:pt idx="188">
                  <c:v>380.0</c:v>
                </c:pt>
                <c:pt idx="189">
                  <c:v>382.0</c:v>
                </c:pt>
                <c:pt idx="190">
                  <c:v>384.0</c:v>
                </c:pt>
                <c:pt idx="191">
                  <c:v>386.0</c:v>
                </c:pt>
                <c:pt idx="192">
                  <c:v>388.0</c:v>
                </c:pt>
                <c:pt idx="193">
                  <c:v>390.0</c:v>
                </c:pt>
                <c:pt idx="194">
                  <c:v>392.0</c:v>
                </c:pt>
                <c:pt idx="195">
                  <c:v>394.0</c:v>
                </c:pt>
                <c:pt idx="196">
                  <c:v>396.0</c:v>
                </c:pt>
                <c:pt idx="197">
                  <c:v>398.0</c:v>
                </c:pt>
                <c:pt idx="198">
                  <c:v>400.0</c:v>
                </c:pt>
                <c:pt idx="199">
                  <c:v>402.0</c:v>
                </c:pt>
                <c:pt idx="200">
                  <c:v>404.0</c:v>
                </c:pt>
                <c:pt idx="201">
                  <c:v>406.0</c:v>
                </c:pt>
                <c:pt idx="202">
                  <c:v>408.0</c:v>
                </c:pt>
                <c:pt idx="203">
                  <c:v>410.0</c:v>
                </c:pt>
                <c:pt idx="204">
                  <c:v>412.0</c:v>
                </c:pt>
                <c:pt idx="205">
                  <c:v>414.0</c:v>
                </c:pt>
                <c:pt idx="206">
                  <c:v>416.0</c:v>
                </c:pt>
                <c:pt idx="207">
                  <c:v>418.0</c:v>
                </c:pt>
                <c:pt idx="208">
                  <c:v>420.0</c:v>
                </c:pt>
                <c:pt idx="209">
                  <c:v>422.0</c:v>
                </c:pt>
                <c:pt idx="210">
                  <c:v>424.0</c:v>
                </c:pt>
                <c:pt idx="211">
                  <c:v>426.0</c:v>
                </c:pt>
                <c:pt idx="212">
                  <c:v>428.0</c:v>
                </c:pt>
                <c:pt idx="213">
                  <c:v>430.0</c:v>
                </c:pt>
                <c:pt idx="214">
                  <c:v>432.0</c:v>
                </c:pt>
                <c:pt idx="215">
                  <c:v>434.0</c:v>
                </c:pt>
                <c:pt idx="216">
                  <c:v>436.0</c:v>
                </c:pt>
                <c:pt idx="217">
                  <c:v>438.0</c:v>
                </c:pt>
                <c:pt idx="218">
                  <c:v>440.0</c:v>
                </c:pt>
                <c:pt idx="219">
                  <c:v>442.0</c:v>
                </c:pt>
                <c:pt idx="220">
                  <c:v>444.0</c:v>
                </c:pt>
                <c:pt idx="221">
                  <c:v>446.0</c:v>
                </c:pt>
                <c:pt idx="222">
                  <c:v>448.0</c:v>
                </c:pt>
                <c:pt idx="223">
                  <c:v>450.0</c:v>
                </c:pt>
                <c:pt idx="224">
                  <c:v>452.0</c:v>
                </c:pt>
                <c:pt idx="225">
                  <c:v>454.0</c:v>
                </c:pt>
                <c:pt idx="226">
                  <c:v>456.0</c:v>
                </c:pt>
                <c:pt idx="227">
                  <c:v>458.0</c:v>
                </c:pt>
                <c:pt idx="228">
                  <c:v>460.0</c:v>
                </c:pt>
                <c:pt idx="229">
                  <c:v>462.0</c:v>
                </c:pt>
                <c:pt idx="230">
                  <c:v>464.0</c:v>
                </c:pt>
                <c:pt idx="231">
                  <c:v>466.0</c:v>
                </c:pt>
                <c:pt idx="232">
                  <c:v>468.0</c:v>
                </c:pt>
                <c:pt idx="233">
                  <c:v>470.0</c:v>
                </c:pt>
                <c:pt idx="234">
                  <c:v>472.0</c:v>
                </c:pt>
                <c:pt idx="235">
                  <c:v>474.0</c:v>
                </c:pt>
                <c:pt idx="236">
                  <c:v>476.0</c:v>
                </c:pt>
                <c:pt idx="237">
                  <c:v>478.0</c:v>
                </c:pt>
                <c:pt idx="238">
                  <c:v>480.0</c:v>
                </c:pt>
                <c:pt idx="239">
                  <c:v>482.0</c:v>
                </c:pt>
                <c:pt idx="240">
                  <c:v>484.0</c:v>
                </c:pt>
                <c:pt idx="241">
                  <c:v>486.0</c:v>
                </c:pt>
                <c:pt idx="242">
                  <c:v>488.0</c:v>
                </c:pt>
                <c:pt idx="243">
                  <c:v>490.0</c:v>
                </c:pt>
                <c:pt idx="244">
                  <c:v>492.0</c:v>
                </c:pt>
                <c:pt idx="245">
                  <c:v>494.0</c:v>
                </c:pt>
                <c:pt idx="246">
                  <c:v>496.0</c:v>
                </c:pt>
                <c:pt idx="247">
                  <c:v>498.0</c:v>
                </c:pt>
                <c:pt idx="248">
                  <c:v>500.0</c:v>
                </c:pt>
                <c:pt idx="249">
                  <c:v>502.0</c:v>
                </c:pt>
                <c:pt idx="250">
                  <c:v>504.0</c:v>
                </c:pt>
                <c:pt idx="251">
                  <c:v>506.0</c:v>
                </c:pt>
                <c:pt idx="252">
                  <c:v>508.0</c:v>
                </c:pt>
                <c:pt idx="253">
                  <c:v>510.0</c:v>
                </c:pt>
                <c:pt idx="254">
                  <c:v>512.0</c:v>
                </c:pt>
                <c:pt idx="255">
                  <c:v>514.0</c:v>
                </c:pt>
                <c:pt idx="256">
                  <c:v>516.0</c:v>
                </c:pt>
                <c:pt idx="257">
                  <c:v>518.0</c:v>
                </c:pt>
                <c:pt idx="258">
                  <c:v>520.0</c:v>
                </c:pt>
                <c:pt idx="259">
                  <c:v>522.0</c:v>
                </c:pt>
                <c:pt idx="260">
                  <c:v>524.0</c:v>
                </c:pt>
                <c:pt idx="261">
                  <c:v>526.0</c:v>
                </c:pt>
                <c:pt idx="262">
                  <c:v>528.0</c:v>
                </c:pt>
                <c:pt idx="263">
                  <c:v>530.0</c:v>
                </c:pt>
                <c:pt idx="264">
                  <c:v>532.0</c:v>
                </c:pt>
                <c:pt idx="265">
                  <c:v>534.0</c:v>
                </c:pt>
                <c:pt idx="266">
                  <c:v>536.0</c:v>
                </c:pt>
                <c:pt idx="267">
                  <c:v>538.0</c:v>
                </c:pt>
                <c:pt idx="268">
                  <c:v>540.0</c:v>
                </c:pt>
                <c:pt idx="269">
                  <c:v>542.0</c:v>
                </c:pt>
                <c:pt idx="270">
                  <c:v>544.0</c:v>
                </c:pt>
                <c:pt idx="271">
                  <c:v>546.0</c:v>
                </c:pt>
                <c:pt idx="272">
                  <c:v>548.0</c:v>
                </c:pt>
                <c:pt idx="273">
                  <c:v>550.0</c:v>
                </c:pt>
                <c:pt idx="274">
                  <c:v>552.0</c:v>
                </c:pt>
                <c:pt idx="275">
                  <c:v>554.0</c:v>
                </c:pt>
                <c:pt idx="276">
                  <c:v>556.0</c:v>
                </c:pt>
                <c:pt idx="277">
                  <c:v>558.0</c:v>
                </c:pt>
                <c:pt idx="278">
                  <c:v>560.0</c:v>
                </c:pt>
                <c:pt idx="279">
                  <c:v>562.0</c:v>
                </c:pt>
                <c:pt idx="280">
                  <c:v>564.0</c:v>
                </c:pt>
                <c:pt idx="281">
                  <c:v>566.0</c:v>
                </c:pt>
                <c:pt idx="282">
                  <c:v>568.0</c:v>
                </c:pt>
                <c:pt idx="283">
                  <c:v>570.0</c:v>
                </c:pt>
                <c:pt idx="284">
                  <c:v>572.0</c:v>
                </c:pt>
                <c:pt idx="285">
                  <c:v>574.0</c:v>
                </c:pt>
                <c:pt idx="286">
                  <c:v>576.0</c:v>
                </c:pt>
                <c:pt idx="287">
                  <c:v>578.0</c:v>
                </c:pt>
                <c:pt idx="288">
                  <c:v>580.0</c:v>
                </c:pt>
                <c:pt idx="289">
                  <c:v>582.0</c:v>
                </c:pt>
                <c:pt idx="290">
                  <c:v>584.0</c:v>
                </c:pt>
                <c:pt idx="291">
                  <c:v>586.0</c:v>
                </c:pt>
                <c:pt idx="292">
                  <c:v>588.0</c:v>
                </c:pt>
                <c:pt idx="293">
                  <c:v>590.0</c:v>
                </c:pt>
                <c:pt idx="294">
                  <c:v>592.0</c:v>
                </c:pt>
                <c:pt idx="295">
                  <c:v>594.0</c:v>
                </c:pt>
                <c:pt idx="296">
                  <c:v>596.0</c:v>
                </c:pt>
                <c:pt idx="297">
                  <c:v>598.0</c:v>
                </c:pt>
                <c:pt idx="298">
                  <c:v>600.0</c:v>
                </c:pt>
                <c:pt idx="299">
                  <c:v>602.0</c:v>
                </c:pt>
                <c:pt idx="300">
                  <c:v>604.0</c:v>
                </c:pt>
                <c:pt idx="301">
                  <c:v>606.0</c:v>
                </c:pt>
                <c:pt idx="302">
                  <c:v>608.0</c:v>
                </c:pt>
                <c:pt idx="303">
                  <c:v>610.0</c:v>
                </c:pt>
                <c:pt idx="304">
                  <c:v>612.0</c:v>
                </c:pt>
                <c:pt idx="305">
                  <c:v>614.0</c:v>
                </c:pt>
                <c:pt idx="306">
                  <c:v>616.0</c:v>
                </c:pt>
              </c:numCache>
            </c:numRef>
          </c:xVal>
          <c:yVal>
            <c:numRef>
              <c:f>PPA008_1!$K$3:$K$310</c:f>
              <c:numCache>
                <c:formatCode>General</c:formatCode>
                <c:ptCount val="30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5">
                  <c:v>1.5</c:v>
                </c:pt>
                <c:pt idx="36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1.0</c:v>
                </c:pt>
                <c:pt idx="55">
                  <c:v>1.0</c:v>
                </c:pt>
                <c:pt idx="56">
                  <c:v>1.0</c:v>
                </c:pt>
                <c:pt idx="57">
                  <c:v>1.0</c:v>
                </c:pt>
                <c:pt idx="58">
                  <c:v>1.0</c:v>
                </c:pt>
                <c:pt idx="59">
                  <c:v>1.0</c:v>
                </c:pt>
                <c:pt idx="60">
                  <c:v>1.0</c:v>
                </c:pt>
                <c:pt idx="61">
                  <c:v>1.0</c:v>
                </c:pt>
                <c:pt idx="62">
                  <c:v>1.0</c:v>
                </c:pt>
                <c:pt idx="63">
                  <c:v>1.0</c:v>
                </c:pt>
                <c:pt idx="64">
                  <c:v>1.0</c:v>
                </c:pt>
                <c:pt idx="65">
                  <c:v>1.0</c:v>
                </c:pt>
                <c:pt idx="66">
                  <c:v>1.0</c:v>
                </c:pt>
                <c:pt idx="67">
                  <c:v>1.0</c:v>
                </c:pt>
                <c:pt idx="68">
                  <c:v>1.0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1.5</c:v>
                </c:pt>
                <c:pt idx="78">
                  <c:v>1.5</c:v>
                </c:pt>
                <c:pt idx="79">
                  <c:v>1.5</c:v>
                </c:pt>
                <c:pt idx="80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0">
                  <c:v>1.5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1.0</c:v>
                </c:pt>
                <c:pt idx="102">
                  <c:v>1.0</c:v>
                </c:pt>
                <c:pt idx="103">
                  <c:v>1.0</c:v>
                </c:pt>
                <c:pt idx="104">
                  <c:v>1.0</c:v>
                </c:pt>
                <c:pt idx="105">
                  <c:v>1.0</c:v>
                </c:pt>
                <c:pt idx="106">
                  <c:v>1.0</c:v>
                </c:pt>
                <c:pt idx="107">
                  <c:v>1.0</c:v>
                </c:pt>
                <c:pt idx="108">
                  <c:v>1.0</c:v>
                </c:pt>
                <c:pt idx="109">
                  <c:v>1.0</c:v>
                </c:pt>
                <c:pt idx="110">
                  <c:v>1.0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1.0</c:v>
                </c:pt>
                <c:pt idx="143">
                  <c:v>1.0</c:v>
                </c:pt>
                <c:pt idx="144">
                  <c:v>1.0</c:v>
                </c:pt>
                <c:pt idx="145">
                  <c:v>1.0</c:v>
                </c:pt>
                <c:pt idx="146">
                  <c:v>1.0</c:v>
                </c:pt>
                <c:pt idx="147">
                  <c:v>1.0</c:v>
                </c:pt>
                <c:pt idx="148">
                  <c:v>1.0</c:v>
                </c:pt>
                <c:pt idx="149">
                  <c:v>1.0</c:v>
                </c:pt>
                <c:pt idx="150">
                  <c:v>1.0</c:v>
                </c:pt>
                <c:pt idx="151">
                  <c:v>1.0</c:v>
                </c:pt>
                <c:pt idx="152">
                  <c:v>1.0</c:v>
                </c:pt>
                <c:pt idx="153">
                  <c:v>1.0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0.0</c:v>
                </c:pt>
                <c:pt idx="181">
                  <c:v>1.0</c:v>
                </c:pt>
                <c:pt idx="182">
                  <c:v>1.0</c:v>
                </c:pt>
                <c:pt idx="183">
                  <c:v>1.0</c:v>
                </c:pt>
                <c:pt idx="184">
                  <c:v>1.0</c:v>
                </c:pt>
                <c:pt idx="185">
                  <c:v>1.0</c:v>
                </c:pt>
                <c:pt idx="186">
                  <c:v>1.0</c:v>
                </c:pt>
                <c:pt idx="187">
                  <c:v>1.0</c:v>
                </c:pt>
                <c:pt idx="188">
                  <c:v>1.0</c:v>
                </c:pt>
                <c:pt idx="189">
                  <c:v>1.0</c:v>
                </c:pt>
                <c:pt idx="190">
                  <c:v>1.0</c:v>
                </c:pt>
                <c:pt idx="191">
                  <c:v>1.0</c:v>
                </c:pt>
                <c:pt idx="192">
                  <c:v>1.0</c:v>
                </c:pt>
                <c:pt idx="193">
                  <c:v>1.0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  <c:pt idx="200">
                  <c:v>0.0</c:v>
                </c:pt>
                <c:pt idx="201">
                  <c:v>1.5</c:v>
                </c:pt>
                <c:pt idx="202">
                  <c:v>1.5</c:v>
                </c:pt>
                <c:pt idx="203">
                  <c:v>1.5</c:v>
                </c:pt>
                <c:pt idx="204">
                  <c:v>1.5</c:v>
                </c:pt>
                <c:pt idx="205">
                  <c:v>1.5</c:v>
                </c:pt>
                <c:pt idx="206">
                  <c:v>1.5</c:v>
                </c:pt>
                <c:pt idx="207">
                  <c:v>1.5</c:v>
                </c:pt>
                <c:pt idx="208">
                  <c:v>1.5</c:v>
                </c:pt>
                <c:pt idx="209">
                  <c:v>1.5</c:v>
                </c:pt>
                <c:pt idx="210">
                  <c:v>1.5</c:v>
                </c:pt>
                <c:pt idx="211">
                  <c:v>1.5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1.0</c:v>
                </c:pt>
                <c:pt idx="220">
                  <c:v>1.0</c:v>
                </c:pt>
                <c:pt idx="221">
                  <c:v>1.0</c:v>
                </c:pt>
                <c:pt idx="222">
                  <c:v>1.0</c:v>
                </c:pt>
                <c:pt idx="223">
                  <c:v>1.0</c:v>
                </c:pt>
                <c:pt idx="224">
                  <c:v>1.0</c:v>
                </c:pt>
                <c:pt idx="225">
                  <c:v>1.0</c:v>
                </c:pt>
                <c:pt idx="226">
                  <c:v>1.0</c:v>
                </c:pt>
                <c:pt idx="227">
                  <c:v>1.0</c:v>
                </c:pt>
                <c:pt idx="228">
                  <c:v>1.0</c:v>
                </c:pt>
                <c:pt idx="229">
                  <c:v>1.0</c:v>
                </c:pt>
                <c:pt idx="230">
                  <c:v>1.0</c:v>
                </c:pt>
                <c:pt idx="231">
                  <c:v>1.0</c:v>
                </c:pt>
                <c:pt idx="232">
                  <c:v>0.0</c:v>
                </c:pt>
                <c:pt idx="233">
                  <c:v>0.0</c:v>
                </c:pt>
                <c:pt idx="234">
                  <c:v>0.0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0.0</c:v>
                </c:pt>
                <c:pt idx="240">
                  <c:v>0.0</c:v>
                </c:pt>
                <c:pt idx="241">
                  <c:v>1.5</c:v>
                </c:pt>
                <c:pt idx="242">
                  <c:v>1.5</c:v>
                </c:pt>
                <c:pt idx="243">
                  <c:v>1.5</c:v>
                </c:pt>
                <c:pt idx="244">
                  <c:v>1.5</c:v>
                </c:pt>
                <c:pt idx="245">
                  <c:v>1.5</c:v>
                </c:pt>
                <c:pt idx="246">
                  <c:v>1.5</c:v>
                </c:pt>
                <c:pt idx="247">
                  <c:v>1.5</c:v>
                </c:pt>
                <c:pt idx="248">
                  <c:v>1.5</c:v>
                </c:pt>
                <c:pt idx="249">
                  <c:v>1.5</c:v>
                </c:pt>
                <c:pt idx="250">
                  <c:v>1.5</c:v>
                </c:pt>
                <c:pt idx="251">
                  <c:v>1.5</c:v>
                </c:pt>
                <c:pt idx="252">
                  <c:v>1.5</c:v>
                </c:pt>
                <c:pt idx="253">
                  <c:v>0.0</c:v>
                </c:pt>
                <c:pt idx="254">
                  <c:v>0.0</c:v>
                </c:pt>
                <c:pt idx="255">
                  <c:v>0.0</c:v>
                </c:pt>
                <c:pt idx="256">
                  <c:v>0.0</c:v>
                </c:pt>
                <c:pt idx="257">
                  <c:v>0.0</c:v>
                </c:pt>
                <c:pt idx="258">
                  <c:v>0.0</c:v>
                </c:pt>
                <c:pt idx="259">
                  <c:v>0.0</c:v>
                </c:pt>
                <c:pt idx="260">
                  <c:v>0.0</c:v>
                </c:pt>
                <c:pt idx="261">
                  <c:v>0.0</c:v>
                </c:pt>
                <c:pt idx="262">
                  <c:v>0.0</c:v>
                </c:pt>
                <c:pt idx="263">
                  <c:v>0.0</c:v>
                </c:pt>
                <c:pt idx="264">
                  <c:v>0.0</c:v>
                </c:pt>
                <c:pt idx="265">
                  <c:v>0.0</c:v>
                </c:pt>
                <c:pt idx="266">
                  <c:v>0.0</c:v>
                </c:pt>
                <c:pt idx="267">
                  <c:v>0.0</c:v>
                </c:pt>
                <c:pt idx="268">
                  <c:v>0.0</c:v>
                </c:pt>
                <c:pt idx="269">
                  <c:v>0.0</c:v>
                </c:pt>
                <c:pt idx="270">
                  <c:v>0.0</c:v>
                </c:pt>
                <c:pt idx="271">
                  <c:v>0.0</c:v>
                </c:pt>
                <c:pt idx="272">
                  <c:v>0.0</c:v>
                </c:pt>
                <c:pt idx="273">
                  <c:v>0.0</c:v>
                </c:pt>
                <c:pt idx="274">
                  <c:v>0.0</c:v>
                </c:pt>
                <c:pt idx="275">
                  <c:v>0.0</c:v>
                </c:pt>
                <c:pt idx="276">
                  <c:v>0.0</c:v>
                </c:pt>
                <c:pt idx="277">
                  <c:v>0.0</c:v>
                </c:pt>
                <c:pt idx="278">
                  <c:v>0.0</c:v>
                </c:pt>
                <c:pt idx="279">
                  <c:v>0.0</c:v>
                </c:pt>
                <c:pt idx="280">
                  <c:v>0.0</c:v>
                </c:pt>
                <c:pt idx="281">
                  <c:v>0.0</c:v>
                </c:pt>
                <c:pt idx="282">
                  <c:v>0.0</c:v>
                </c:pt>
                <c:pt idx="283">
                  <c:v>0.0</c:v>
                </c:pt>
                <c:pt idx="284">
                  <c:v>0.0</c:v>
                </c:pt>
                <c:pt idx="285">
                  <c:v>0.0</c:v>
                </c:pt>
                <c:pt idx="286">
                  <c:v>0.0</c:v>
                </c:pt>
                <c:pt idx="287">
                  <c:v>0.0</c:v>
                </c:pt>
                <c:pt idx="288">
                  <c:v>0.0</c:v>
                </c:pt>
                <c:pt idx="289">
                  <c:v>0.0</c:v>
                </c:pt>
                <c:pt idx="290">
                  <c:v>0.0</c:v>
                </c:pt>
                <c:pt idx="291">
                  <c:v>0.0</c:v>
                </c:pt>
                <c:pt idx="292">
                  <c:v>0.0</c:v>
                </c:pt>
                <c:pt idx="293">
                  <c:v>0.0</c:v>
                </c:pt>
                <c:pt idx="294">
                  <c:v>0.0</c:v>
                </c:pt>
                <c:pt idx="295">
                  <c:v>0.0</c:v>
                </c:pt>
                <c:pt idx="296">
                  <c:v>0.0</c:v>
                </c:pt>
                <c:pt idx="297">
                  <c:v>0.0</c:v>
                </c:pt>
                <c:pt idx="298">
                  <c:v>0.0</c:v>
                </c:pt>
                <c:pt idx="299">
                  <c:v>0.0</c:v>
                </c:pt>
                <c:pt idx="300">
                  <c:v>0.0</c:v>
                </c:pt>
                <c:pt idx="301">
                  <c:v>0.0</c:v>
                </c:pt>
                <c:pt idx="302">
                  <c:v>0.0</c:v>
                </c:pt>
                <c:pt idx="303">
                  <c:v>0.0</c:v>
                </c:pt>
                <c:pt idx="304">
                  <c:v>0.0</c:v>
                </c:pt>
                <c:pt idx="305">
                  <c:v>0.0</c:v>
                </c:pt>
                <c:pt idx="306">
                  <c:v>0.0</c:v>
                </c:pt>
              </c:numCache>
            </c:numRef>
          </c:yVal>
          <c:smooth val="1"/>
        </c:ser>
        <c:axId val="1068252968"/>
        <c:axId val="924500936"/>
      </c:scatterChart>
      <c:valAx>
        <c:axId val="1068252968"/>
        <c:scaling>
          <c:orientation val="minMax"/>
          <c:max val="650.0"/>
          <c:min val="0.0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(s)</a:t>
                </a:r>
              </a:p>
            </c:rich>
          </c:tx>
          <c:layout/>
        </c:title>
        <c:numFmt formatCode="General" sourceLinked="1"/>
        <c:tickLblPos val="nextTo"/>
        <c:crossAx val="924500936"/>
        <c:crosses val="autoZero"/>
        <c:crossBetween val="midCat"/>
      </c:valAx>
      <c:valAx>
        <c:axId val="924500936"/>
        <c:scaling>
          <c:orientation val="minMax"/>
          <c:max val="2.0"/>
          <c:min val="0.0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Button Tapping Ratio</a:t>
                </a:r>
              </a:p>
            </c:rich>
          </c:tx>
          <c:layout>
            <c:manualLayout>
              <c:xMode val="edge"/>
              <c:yMode val="edge"/>
              <c:x val="0.0112994350282486"/>
              <c:y val="0.178095238095238"/>
            </c:manualLayout>
          </c:layout>
        </c:title>
        <c:numFmt formatCode="General" sourceLinked="1"/>
        <c:tickLblPos val="nextTo"/>
        <c:crossAx val="1068252968"/>
        <c:crosses val="autoZero"/>
        <c:crossBetween val="midCat"/>
        <c:majorUnit val="0.5"/>
        <c:minorUnit val="0.04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ict"/><Relationship Id="rId3" Type="http://schemas.openxmlformats.org/officeDocument/2006/relationships/image" Target="../media/image27.pict"/><Relationship Id="rId1" Type="http://schemas.openxmlformats.org/officeDocument/2006/relationships/image" Target="../media/image25.pict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38.wmf"/><Relationship Id="rId5" Type="http://schemas.openxmlformats.org/officeDocument/2006/relationships/image" Target="../media/image39.wmf"/><Relationship Id="rId7" Type="http://schemas.openxmlformats.org/officeDocument/2006/relationships/image" Target="../media/image41.wmf"/><Relationship Id="rId1" Type="http://schemas.openxmlformats.org/officeDocument/2006/relationships/image" Target="../media/image35.wmf"/><Relationship Id="rId2" Type="http://schemas.openxmlformats.org/officeDocument/2006/relationships/image" Target="../media/image36.wmf"/><Relationship Id="rId3" Type="http://schemas.openxmlformats.org/officeDocument/2006/relationships/image" Target="../media/image37.wmf"/><Relationship Id="rId6" Type="http://schemas.openxmlformats.org/officeDocument/2006/relationships/image" Target="../media/image40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3" Type="http://schemas.openxmlformats.org/officeDocument/2006/relationships/image" Target="../media/image67.wmf"/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ict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ict"/><Relationship Id="rId3" Type="http://schemas.openxmlformats.org/officeDocument/2006/relationships/image" Target="../media/image85.pict"/><Relationship Id="rId1" Type="http://schemas.openxmlformats.org/officeDocument/2006/relationships/image" Target="../media/image83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ict"/><Relationship Id="rId1" Type="http://schemas.openxmlformats.org/officeDocument/2006/relationships/image" Target="../media/image86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4BCD538-4F6F-1045-878A-F80DB0CBC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CB7EC84-B125-9143-ABD4-7BB280F5C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8CF3C0-BF96-3849-B4EA-AA9D8FCBE345}" type="slidenum">
              <a:rPr lang="en-US"/>
              <a:pPr/>
              <a:t>2</a:t>
            </a:fld>
            <a:endParaRPr lang="en-US"/>
          </a:p>
        </p:txBody>
      </p:sp>
      <p:sp>
        <p:nvSpPr>
          <p:cNvPr id="184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Increased my own productivity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552B7-CA09-AD46-9FCB-B38505D7D57D}" type="slidenum">
              <a:rPr lang="en-US"/>
              <a:pPr/>
              <a:t>46</a:t>
            </a:fld>
            <a:endParaRPr lang="en-US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552B7-CA09-AD46-9FCB-B38505D7D57D}" type="slidenum">
              <a:rPr lang="en-US"/>
              <a:pPr/>
              <a:t>51</a:t>
            </a:fld>
            <a:endParaRPr lang="en-US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552B7-CA09-AD46-9FCB-B38505D7D57D}" type="slidenum">
              <a:rPr lang="en-US"/>
              <a:pPr/>
              <a:t>56</a:t>
            </a:fld>
            <a:endParaRPr lang="en-US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28193-6A5F-7247-8C4E-3BFD5AE964EF}" type="slidenum">
              <a:rPr lang="en-US"/>
              <a:pPr/>
              <a:t>63</a:t>
            </a:fld>
            <a:endParaRPr lang="en-US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E5A434-B82A-F142-B25D-0B22E278C5A6}" type="slidenum">
              <a:rPr lang="en-US"/>
              <a:pPr/>
              <a:t>81</a:t>
            </a:fld>
            <a:endParaRPr lang="en-US"/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DB795E-F8AE-754D-8EFA-45A85F98AB58}" type="slidenum">
              <a:rPr lang="en-US"/>
              <a:pPr/>
              <a:t>4</a:t>
            </a:fld>
            <a:endParaRPr lang="en-US"/>
          </a:p>
        </p:txBody>
      </p:sp>
      <p:sp>
        <p:nvSpPr>
          <p:cNvPr id="215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Increased my own productivity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211B8B-3ECF-D846-B1A4-6C2DA15CC62E}" type="slidenum">
              <a:rPr lang="en-US"/>
              <a:pPr/>
              <a:t>5</a:t>
            </a:fld>
            <a:endParaRPr lang="en-US"/>
          </a:p>
        </p:txBody>
      </p:sp>
      <p:sp>
        <p:nvSpPr>
          <p:cNvPr id="235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FFAE0D-0A5B-2C40-A21D-25EA6D59025F}" type="slidenum">
              <a:rPr lang="en-US"/>
              <a:pPr/>
              <a:t>15</a:t>
            </a:fld>
            <a:endParaRPr lang="en-US"/>
          </a:p>
        </p:txBody>
      </p:sp>
      <p:sp>
        <p:nvSpPr>
          <p:cNvPr id="348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70FE5-5E4F-CB4D-87AC-B0DFA9DD636E}" type="slidenum">
              <a:rPr lang="en-US"/>
              <a:pPr/>
              <a:t>19</a:t>
            </a:fld>
            <a:endParaRPr lang="en-US"/>
          </a:p>
        </p:txBody>
      </p:sp>
      <p:sp>
        <p:nvSpPr>
          <p:cNvPr id="39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FD4613-0E01-C44A-A701-CB2B1949AC2C}" type="slidenum">
              <a:rPr lang="en-US"/>
              <a:pPr/>
              <a:t>36</a:t>
            </a:fld>
            <a:endParaRPr lang="en-US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B2CE1-1A83-F04F-BCF5-E655622F8E45}" type="slidenum">
              <a:rPr lang="en-US"/>
              <a:pPr/>
              <a:t>37</a:t>
            </a:fld>
            <a:endParaRPr lang="en-US"/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ACCFD6-7F84-154F-965D-2E0B3E7794A8}" type="slidenum">
              <a:rPr lang="en-US"/>
              <a:pPr/>
              <a:t>38</a:t>
            </a:fld>
            <a:endParaRPr lang="en-US"/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PCA: reduce dimensionality and control complexity</a:t>
            </a:r>
          </a:p>
          <a:p>
            <a:pPr eaLnBrk="1" hangingPunct="1"/>
            <a:r>
              <a:rPr lang="en-US"/>
              <a:t>CVA: produce linear, multivariate discriminant functions to classify brain-state class labels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2091C-A5DE-1B46-B09C-2922B1EC7893}" type="slidenum">
              <a:rPr lang="en-US"/>
              <a:pPr/>
              <a:t>39</a:t>
            </a:fld>
            <a:endParaRPr lang="en-US"/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4600" y="708025"/>
            <a:ext cx="4827588" cy="36210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4088" y="4564063"/>
            <a:ext cx="5407025" cy="432911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47C98-98D5-014C-B3F1-214A58C26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FA270-65EE-CD41-BCF9-173E981E8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86393-1F13-D843-A5D4-DDE69AFB2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65351-86FE-9745-999C-65BB4A0D8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65E90-EEA5-BA4B-A833-5AB12B8D2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190C0-3188-C848-BD5D-49E6DE8D5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9E42D-CDA6-9F47-B1E2-03A140026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0ADF2-9D9F-B14E-B317-18DD99B65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3D9D9-0B3E-1640-8E42-A92EFEC09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63E23-02B2-4740-BDF1-5D5504723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56390-12BC-3C4B-A97E-DAFB767DE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F21CB-8E63-7043-86EC-525B7991B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4A31130-B042-4D49-B608-C0A6F9B38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pu.bcm.edu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3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3.emf"/><Relationship Id="rId5" Type="http://schemas.openxmlformats.org/officeDocument/2006/relationships/oleObject" Target="../embeddings/Microsoft_Equation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4" Type="http://schemas.openxmlformats.org/officeDocument/2006/relationships/image" Target="../media/image28.jpeg"/><Relationship Id="rId10" Type="http://schemas.openxmlformats.org/officeDocument/2006/relationships/image" Target="../media/image32.jpeg"/><Relationship Id="rId5" Type="http://schemas.openxmlformats.org/officeDocument/2006/relationships/image" Target="../media/image29.jpeg"/><Relationship Id="rId7" Type="http://schemas.openxmlformats.org/officeDocument/2006/relationships/oleObject" Target="../embeddings/Microsoft_Equation4.bin"/><Relationship Id="rId11" Type="http://schemas.openxmlformats.org/officeDocument/2006/relationships/image" Target="../media/image33.jpeg"/><Relationship Id="rId12" Type="http://schemas.openxmlformats.org/officeDocument/2006/relationships/image" Target="../media/image3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31.jpeg"/><Relationship Id="rId3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/Relationships>
</file>

<file path=ppt/slides/_rels/slide18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Microsoft_Equation6.bin"/><Relationship Id="rId20" Type="http://schemas.openxmlformats.org/officeDocument/2006/relationships/oleObject" Target="../embeddings/Microsoft_Equation12.bin"/><Relationship Id="rId4" Type="http://schemas.openxmlformats.org/officeDocument/2006/relationships/image" Target="../media/image42.png"/><Relationship Id="rId7" Type="http://schemas.openxmlformats.org/officeDocument/2006/relationships/image" Target="../media/image45.png"/><Relationship Id="rId11" Type="http://schemas.openxmlformats.org/officeDocument/2006/relationships/image" Target="../media/image4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png"/><Relationship Id="rId16" Type="http://schemas.openxmlformats.org/officeDocument/2006/relationships/oleObject" Target="../embeddings/Microsoft_Equation8.bin"/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0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oleObject" Target="../embeddings/Microsoft_Equation7.bin"/><Relationship Id="rId12" Type="http://schemas.openxmlformats.org/officeDocument/2006/relationships/image" Target="../media/image50.png"/><Relationship Id="rId17" Type="http://schemas.openxmlformats.org/officeDocument/2006/relationships/oleObject" Target="../embeddings/Microsoft_Equation9.bin"/><Relationship Id="rId19" Type="http://schemas.openxmlformats.org/officeDocument/2006/relationships/oleObject" Target="../embeddings/Microsoft_Equation11.bin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47.png"/><Relationship Id="rId3" Type="http://schemas.openxmlformats.org/officeDocument/2006/relationships/oleObject" Target="../embeddings/Microsoft_Equation5.bin"/><Relationship Id="rId18" Type="http://schemas.openxmlformats.org/officeDocument/2006/relationships/oleObject" Target="../embeddings/Microsoft_Equation10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wmf"/><Relationship Id="rId5" Type="http://schemas.openxmlformats.org/officeDocument/2006/relationships/image" Target="../media/image5.wm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6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3" Type="http://schemas.openxmlformats.org/officeDocument/2006/relationships/image" Target="../media/image54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wmf"/><Relationship Id="rId3" Type="http://schemas.openxmlformats.org/officeDocument/2006/relationships/image" Target="../media/image54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6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57.png"/><Relationship Id="rId6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hyperlink" Target="http://svmlight.joachims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5.bin"/><Relationship Id="rId4" Type="http://schemas.openxmlformats.org/officeDocument/2006/relationships/oleObject" Target="../embeddings/Microsoft_Equation1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5" Type="http://schemas.openxmlformats.org/officeDocument/2006/relationships/oleObject" Target="../embeddings/Microsoft_Equation14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8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wmf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5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6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78.png"/><Relationship Id="rId4" Type="http://schemas.openxmlformats.org/officeDocument/2006/relationships/tags" Target="../tags/tag4.xml"/><Relationship Id="rId7" Type="http://schemas.openxmlformats.org/officeDocument/2006/relationships/tags" Target="../tags/tag7.xml"/><Relationship Id="rId11" Type="http://schemas.openxmlformats.org/officeDocument/2006/relationships/image" Target="../media/image7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6" Type="http://schemas.openxmlformats.org/officeDocument/2006/relationships/image" Target="../media/image80.png"/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7.png"/><Relationship Id="rId10" Type="http://schemas.openxmlformats.org/officeDocument/2006/relationships/image" Target="../media/image74.png"/><Relationship Id="rId5" Type="http://schemas.openxmlformats.org/officeDocument/2006/relationships/tags" Target="../tags/tag5.xml"/><Relationship Id="rId15" Type="http://schemas.openxmlformats.org/officeDocument/2006/relationships/image" Target="../media/image79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tags" Target="../tags/tag2.xml"/><Relationship Id="rId9" Type="http://schemas.openxmlformats.org/officeDocument/2006/relationships/image" Target="../media/image73.png"/><Relationship Id="rId3" Type="http://schemas.openxmlformats.org/officeDocument/2006/relationships/tags" Target="../tags/tag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8.bin"/><Relationship Id="rId1" Type="http://schemas.openxmlformats.org/officeDocument/2006/relationships/vmlDrawing" Target="../drawings/vmlDrawing6.v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0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9.bin"/><Relationship Id="rId5" Type="http://schemas.openxmlformats.org/officeDocument/2006/relationships/oleObject" Target="../embeddings/Microsoft_Equation2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3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2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wmf"/><Relationship Id="rId3" Type="http://schemas.openxmlformats.org/officeDocument/2006/relationships/image" Target="../media/image8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3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wmf"/><Relationship Id="rId3" Type="http://schemas.openxmlformats.org/officeDocument/2006/relationships/image" Target="../media/image95.wmf"/><Relationship Id="rId5" Type="http://schemas.openxmlformats.org/officeDocument/2006/relationships/image" Target="../media/image97.wmf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wmf"/><Relationship Id="rId3" Type="http://schemas.openxmlformats.org/officeDocument/2006/relationships/image" Target="../media/image95.wmf"/><Relationship Id="rId5" Type="http://schemas.openxmlformats.org/officeDocument/2006/relationships/image" Target="../media/image9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9.png"/><Relationship Id="rId1" Type="http://schemas.openxmlformats.org/officeDocument/2006/relationships/video" Target="file://localhost/Users/stephenlaconte/work/experiment_ep2d_bold_sat_test4.mpe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04.pn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8.wmf"/><Relationship Id="rId4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6.emf"/><Relationship Id="rId5" Type="http://schemas.openxmlformats.org/officeDocument/2006/relationships/image" Target="../media/image117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3.jpeg"/><Relationship Id="rId4" Type="http://schemas.openxmlformats.org/officeDocument/2006/relationships/oleObject" Target="../embeddings/Microsoft_Excel_Chart24.xls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1.wmf"/><Relationship Id="rId5" Type="http://schemas.openxmlformats.org/officeDocument/2006/relationships/image" Target="../media/image12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7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wmf"/><Relationship Id="rId3" Type="http://schemas.openxmlformats.org/officeDocument/2006/relationships/chart" Target="../charts/chart1.xml"/><Relationship Id="rId6" Type="http://schemas.openxmlformats.org/officeDocument/2006/relationships/image" Target="../media/image127.png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1.jpeg"/><Relationship Id="rId5" Type="http://schemas.openxmlformats.org/officeDocument/2006/relationships/image" Target="../media/image132.jpeg"/><Relationship Id="rId7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130.jpeg"/><Relationship Id="rId6" Type="http://schemas.openxmlformats.org/officeDocument/2006/relationships/image" Target="../media/image13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304800"/>
            <a:ext cx="7772400" cy="19812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Times New Roman" charset="0"/>
                <a:cs typeface="Times New Roman" charset="0"/>
              </a:rPr>
              <a:t>Classification of fMRI-based cognitive states using 3dsvm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82296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>
                <a:latin typeface="Arial" charset="0"/>
              </a:rPr>
              <a:t>Stephen LaConte</a:t>
            </a:r>
          </a:p>
          <a:p>
            <a:pPr eaLnBrk="1" hangingPunct="1"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>
                <a:latin typeface="Arial" charset="0"/>
              </a:rPr>
              <a:t>Department of Neuroscience</a:t>
            </a:r>
          </a:p>
        </p:txBody>
      </p:sp>
      <p:pic>
        <p:nvPicPr>
          <p:cNvPr id="16388" name="Picture 4" descr="Computational Psychiatry Unit at Baylor College of Medicin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6588" y="5726113"/>
            <a:ext cx="32496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CM_Logo_Horiz_wh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2713" y="5791200"/>
            <a:ext cx="28844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Background and Motivation</a:t>
            </a:r>
          </a:p>
        </p:txBody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Complements univariate approaches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(Friston, 1995; McIntosh, 1996; Strother, 2002;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Moeller and Habeck 2006)</a:t>
            </a:r>
            <a:endParaRPr lang="en-US" sz="20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Early demonstration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(Dehaene, 1998)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Methodology and validation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(Strother, 2002; LaConte, 2003; Shaw, 2003;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Mitchell 2004; </a:t>
            </a:r>
            <a:r>
              <a:rPr lang="fr-FR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Mourão-Miranda, 2005;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Martinez-Ramon, 2006)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Representation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  	different classes of stimuli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(Haxby, 2001; Cox and Savoy, 2003;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Haynes &amp; Rees, 2005; Kamitani &amp; Tong 2005)</a:t>
            </a:r>
            <a:endParaRPr lang="en-US" sz="1400">
              <a:solidFill>
                <a:srgbClr val="FFFFFF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Detecting and tracking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	cognitive states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	(Polyn, 2005)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Natural representation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for real-time fMRI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(LaConte, 2007) 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Data analysis competitions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 HBM ’06 and ‘07</a:t>
            </a:r>
          </a:p>
        </p:txBody>
      </p:sp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6731000" y="5029200"/>
            <a:ext cx="22606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(Haxby, 2001)</a:t>
            </a:r>
          </a:p>
        </p:txBody>
      </p:sp>
      <p:pic>
        <p:nvPicPr>
          <p:cNvPr id="6246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898650"/>
            <a:ext cx="45720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3251200" y="3162300"/>
            <a:ext cx="838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72" name="Oval 5"/>
          <p:cNvSpPr>
            <a:spLocks noChangeArrowheads="1"/>
          </p:cNvSpPr>
          <p:nvPr/>
        </p:nvSpPr>
        <p:spPr bwMode="auto">
          <a:xfrm>
            <a:off x="3276600" y="1905000"/>
            <a:ext cx="838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49675" y="-762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cxnSp>
        <p:nvCxnSpPr>
          <p:cNvPr id="136195" name="Straight Arrow Connector 100"/>
          <p:cNvCxnSpPr>
            <a:cxnSpLocks noChangeShapeType="1"/>
          </p:cNvCxnSpPr>
          <p:nvPr/>
        </p:nvCxnSpPr>
        <p:spPr bwMode="auto">
          <a:xfrm flipH="1">
            <a:off x="1981200" y="2665413"/>
            <a:ext cx="685800" cy="1587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749675" y="-762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37219" name="Line 5"/>
          <p:cNvSpPr>
            <a:spLocks noChangeShapeType="1"/>
          </p:cNvSpPr>
          <p:nvPr/>
        </p:nvSpPr>
        <p:spPr bwMode="auto">
          <a:xfrm>
            <a:off x="2095500" y="3886200"/>
            <a:ext cx="29083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7220" name="Picture 4" descr="co_01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5027613" y="533400"/>
            <a:ext cx="411638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4800600" y="185738"/>
            <a:ext cx="4572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pred_run2_frmRun1_classount_0_1.1D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38243" name="Line 5"/>
          <p:cNvSpPr>
            <a:spLocks noChangeShapeType="1"/>
          </p:cNvSpPr>
          <p:nvPr/>
        </p:nvSpPr>
        <p:spPr bwMode="auto">
          <a:xfrm>
            <a:off x="2095500" y="3886200"/>
            <a:ext cx="29083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8244" name="Picture 5" descr="co_02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5049838" y="617538"/>
            <a:ext cx="40513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Rectangle 6"/>
          <p:cNvSpPr>
            <a:spLocks noChangeArrowheads="1"/>
          </p:cNvSpPr>
          <p:nvPr/>
        </p:nvSpPr>
        <p:spPr bwMode="auto">
          <a:xfrm>
            <a:off x="4800600" y="185738"/>
            <a:ext cx="4572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pred_run2_frmRun1_classount_0_2.1D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39267" name="Line 5"/>
          <p:cNvSpPr>
            <a:spLocks noChangeShapeType="1"/>
          </p:cNvSpPr>
          <p:nvPr/>
        </p:nvSpPr>
        <p:spPr bwMode="auto">
          <a:xfrm>
            <a:off x="2095500" y="3886200"/>
            <a:ext cx="29083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9268" name="Picture 4" descr="co_12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5040313" y="598488"/>
            <a:ext cx="4049712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Rectangle 6"/>
          <p:cNvSpPr>
            <a:spLocks noChangeArrowheads="1"/>
          </p:cNvSpPr>
          <p:nvPr/>
        </p:nvSpPr>
        <p:spPr bwMode="auto">
          <a:xfrm>
            <a:off x="4800600" y="185738"/>
            <a:ext cx="4572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pred_run2_frmRun1_classount_1_2.1D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40291" name="Line 5"/>
          <p:cNvSpPr>
            <a:spLocks noChangeShapeType="1"/>
          </p:cNvSpPr>
          <p:nvPr/>
        </p:nvSpPr>
        <p:spPr bwMode="auto">
          <a:xfrm>
            <a:off x="2095500" y="3886200"/>
            <a:ext cx="29083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0292" name="Picture 4" descr="co_12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1684338" y="598488"/>
            <a:ext cx="7405687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4800600" y="185738"/>
            <a:ext cx="4572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pred_run2_frmRun1_classount_1_2.1D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41315" name="Line 5"/>
          <p:cNvSpPr>
            <a:spLocks noChangeShapeType="1"/>
          </p:cNvSpPr>
          <p:nvPr/>
        </p:nvSpPr>
        <p:spPr bwMode="auto">
          <a:xfrm>
            <a:off x="2095500" y="3886200"/>
            <a:ext cx="29083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1316" name="Picture 5" descr="co_overall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5048250" y="606425"/>
            <a:ext cx="4049713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Rectangle 6"/>
          <p:cNvSpPr>
            <a:spLocks noChangeArrowheads="1"/>
          </p:cNvSpPr>
          <p:nvPr/>
        </p:nvSpPr>
        <p:spPr bwMode="auto">
          <a:xfrm>
            <a:off x="4564063" y="185738"/>
            <a:ext cx="5029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pred_run2_frmRun1_classout_overall.1D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42339" name="Line 5"/>
          <p:cNvSpPr>
            <a:spLocks noChangeShapeType="1"/>
          </p:cNvSpPr>
          <p:nvPr/>
        </p:nvSpPr>
        <p:spPr bwMode="auto">
          <a:xfrm>
            <a:off x="2095500" y="5181600"/>
            <a:ext cx="1865313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2340" name="Picture 4" descr="pred_01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5054600" y="619125"/>
            <a:ext cx="40513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Rectangle 6"/>
          <p:cNvSpPr>
            <a:spLocks noChangeArrowheads="1"/>
          </p:cNvSpPr>
          <p:nvPr/>
        </p:nvSpPr>
        <p:spPr bwMode="auto">
          <a:xfrm>
            <a:off x="5410200" y="185738"/>
            <a:ext cx="4572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pred_run2_frmRun1_0_1.1D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43363" name="Line 5"/>
          <p:cNvSpPr>
            <a:spLocks noChangeShapeType="1"/>
          </p:cNvSpPr>
          <p:nvPr/>
        </p:nvSpPr>
        <p:spPr bwMode="auto">
          <a:xfrm>
            <a:off x="2095500" y="5181600"/>
            <a:ext cx="1865313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64" name="Picture 5" descr="pred_02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5070475" y="630238"/>
            <a:ext cx="40513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Rectangle 6"/>
          <p:cNvSpPr>
            <a:spLocks noChangeArrowheads="1"/>
          </p:cNvSpPr>
          <p:nvPr/>
        </p:nvSpPr>
        <p:spPr bwMode="auto">
          <a:xfrm>
            <a:off x="5410200" y="185738"/>
            <a:ext cx="4572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pred_run2_frmRun1_0_2.1D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44387" name="Line 5"/>
          <p:cNvSpPr>
            <a:spLocks noChangeShapeType="1"/>
          </p:cNvSpPr>
          <p:nvPr/>
        </p:nvSpPr>
        <p:spPr bwMode="auto">
          <a:xfrm>
            <a:off x="2095500" y="5181600"/>
            <a:ext cx="1865313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4388" name="Picture 4" descr="pred_12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5083175" y="649288"/>
            <a:ext cx="404971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9" name="Rectangle 6"/>
          <p:cNvSpPr>
            <a:spLocks noChangeArrowheads="1"/>
          </p:cNvSpPr>
          <p:nvPr/>
        </p:nvSpPr>
        <p:spPr bwMode="auto">
          <a:xfrm>
            <a:off x="5410200" y="185738"/>
            <a:ext cx="4572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pred_run2_frmRun1_1_2.1D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Background and Motivation</a:t>
            </a:r>
          </a:p>
        </p:txBody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Complements univariate approaches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(Friston, 1995; McIntosh, 1996; Strother, 2002;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Moeller and Habeck 2006)</a:t>
            </a:r>
            <a:endParaRPr lang="en-US" sz="20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Early demonstration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(Dehaene, 1998)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Methodology and validation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(Strother, 2002; LaConte, 2003; Shaw, 2003;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Mitchell 2004; </a:t>
            </a:r>
            <a:r>
              <a:rPr lang="fr-FR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Mourão-Miranda, 2005;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Martinez-Ramon, 2006)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Representation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  	different classes of stimuli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(Haxby, 2001; Cox and Savoy, 2003;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Haynes &amp; Rees, 2005; Kamitani &amp; Tong 2005)</a:t>
            </a:r>
            <a:endParaRPr lang="en-US" sz="1400">
              <a:solidFill>
                <a:srgbClr val="FFFFFF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Detecting and tracking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	cognitive states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	(Polyn, 2005)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Natural representation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for real-time fMRI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(LaConte, 2007) 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Data analysis competitions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 HBM ’06 and ‘07</a:t>
            </a:r>
          </a:p>
        </p:txBody>
      </p:sp>
      <p:sp>
        <p:nvSpPr>
          <p:cNvPr id="627716" name="Rectangle 4"/>
          <p:cNvSpPr>
            <a:spLocks noChangeArrowheads="1"/>
          </p:cNvSpPr>
          <p:nvPr/>
        </p:nvSpPr>
        <p:spPr bwMode="auto">
          <a:xfrm>
            <a:off x="5524500" y="6408738"/>
            <a:ext cx="3621088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(Haynes &amp; Rees, 2005)</a:t>
            </a:r>
          </a:p>
        </p:txBody>
      </p:sp>
      <p:pic>
        <p:nvPicPr>
          <p:cNvPr id="6277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3733800"/>
            <a:ext cx="27813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7720" name="Picture 8"/>
          <p:cNvPicPr>
            <a:picLocks noChangeAspect="1" noChangeArrowheads="1"/>
          </p:cNvPicPr>
          <p:nvPr/>
        </p:nvPicPr>
        <p:blipFill>
          <a:blip r:embed="rId3"/>
          <a:srcRect l="12500" t="16667" r="28125" b="7292"/>
          <a:stretch>
            <a:fillRect/>
          </a:stretch>
        </p:blipFill>
        <p:spPr bwMode="auto">
          <a:xfrm>
            <a:off x="5848350" y="762000"/>
            <a:ext cx="29718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45411" name="Line 5"/>
          <p:cNvSpPr>
            <a:spLocks noChangeShapeType="1"/>
          </p:cNvSpPr>
          <p:nvPr/>
        </p:nvSpPr>
        <p:spPr bwMode="auto">
          <a:xfrm>
            <a:off x="2095500" y="5181600"/>
            <a:ext cx="1865313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5412" name="Picture 4" descr="pred_12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1752600" y="649288"/>
            <a:ext cx="7380288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5410200" y="185738"/>
            <a:ext cx="4572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pred_run2_frmRun1_1_2.1D</a:t>
            </a:r>
            <a:endParaRPr lang="en-US" sz="19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pic>
        <p:nvPicPr>
          <p:cNvPr id="146435" name="Picture 5" descr="co_overall.png"/>
          <p:cNvPicPr>
            <a:picLocks noChangeAspect="1"/>
          </p:cNvPicPr>
          <p:nvPr/>
        </p:nvPicPr>
        <p:blipFill>
          <a:blip r:embed="rId2"/>
          <a:srcRect l="5624"/>
          <a:stretch>
            <a:fillRect/>
          </a:stretch>
        </p:blipFill>
        <p:spPr bwMode="auto">
          <a:xfrm>
            <a:off x="5048250" y="606425"/>
            <a:ext cx="4049713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6" name="Rectangle 6"/>
          <p:cNvSpPr>
            <a:spLocks noChangeArrowheads="1"/>
          </p:cNvSpPr>
          <p:nvPr/>
        </p:nvSpPr>
        <p:spPr bwMode="auto">
          <a:xfrm>
            <a:off x="5334000" y="185738"/>
            <a:ext cx="5029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900">
                <a:solidFill>
                  <a:srgbClr val="FFFFFF"/>
                </a:solidFill>
              </a:rPr>
              <a:t>pred_run2_frmRun1_classout.1D</a:t>
            </a:r>
            <a:endParaRPr lang="en-US" sz="1900"/>
          </a:p>
        </p:txBody>
      </p:sp>
      <p:sp>
        <p:nvSpPr>
          <p:cNvPr id="146437" name="Line 5"/>
          <p:cNvSpPr>
            <a:spLocks noChangeShapeType="1"/>
          </p:cNvSpPr>
          <p:nvPr/>
        </p:nvSpPr>
        <p:spPr bwMode="auto">
          <a:xfrm>
            <a:off x="2095500" y="5181600"/>
            <a:ext cx="1865313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5"/>
          <p:cNvSpPr txBox="1">
            <a:spLocks noChangeArrowheads="1"/>
          </p:cNvSpPr>
          <p:nvPr/>
        </p:nvSpPr>
        <p:spPr bwMode="auto">
          <a:xfrm>
            <a:off x="0" y="60594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FFFF"/>
                </a:solidFill>
              </a:rPr>
              <a:t>NINDS R21NS050183, NIDA 1R21DA026086, DoD/US Army W81XWH-08-2-0144,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FFFF"/>
                </a:solidFill>
              </a:rPr>
              <a:t>the Robert and Janice McNair Foundation, and Baylor College of Medicine</a:t>
            </a:r>
          </a:p>
        </p:txBody>
      </p:sp>
      <p:sp>
        <p:nvSpPr>
          <p:cNvPr id="14745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39763"/>
          </a:xfrm>
          <a:noFill/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FFFF"/>
                </a:solidFill>
                <a:latin typeface="Arial" charset="0"/>
              </a:rPr>
              <a:t>Acknowledgments</a:t>
            </a:r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5715000" y="838200"/>
            <a:ext cx="3733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 err="1" smtClean="0">
                <a:solidFill>
                  <a:schemeClr val="tx1"/>
                </a:solidFill>
              </a:rPr>
              <a:t>Ziad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Saad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Rick </a:t>
            </a:r>
            <a:r>
              <a:rPr lang="en-US" sz="2800" dirty="0" err="1">
                <a:solidFill>
                  <a:schemeClr val="tx1"/>
                </a:solidFill>
              </a:rPr>
              <a:t>Renolds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Bob Cox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Scott </a:t>
            </a:r>
            <a:r>
              <a:rPr lang="en-US" sz="2800" dirty="0" err="1">
                <a:solidFill>
                  <a:schemeClr val="tx1"/>
                </a:solidFill>
              </a:rPr>
              <a:t>Peltier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Stephen </a:t>
            </a:r>
            <a:r>
              <a:rPr lang="en-US" sz="2800" dirty="0" err="1">
                <a:solidFill>
                  <a:schemeClr val="tx1"/>
                </a:solidFill>
              </a:rPr>
              <a:t>Strother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Vladimir </a:t>
            </a:r>
            <a:r>
              <a:rPr lang="en-US" sz="2800" dirty="0" err="1">
                <a:solidFill>
                  <a:schemeClr val="tx1"/>
                </a:solidFill>
              </a:rPr>
              <a:t>Cherkassky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70731" name="Rectangle 11"/>
          <p:cNvSpPr>
            <a:spLocks noChangeArrowheads="1"/>
          </p:cNvSpPr>
          <p:nvPr/>
        </p:nvSpPr>
        <p:spPr bwMode="auto">
          <a:xfrm>
            <a:off x="685800" y="419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400" dirty="0">
                <a:solidFill>
                  <a:schemeClr val="tx2"/>
                </a:solidFill>
                <a:latin typeface="Times New Roman" charset="0"/>
              </a:rPr>
              <a:t>Thank You!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04800" y="838200"/>
            <a:ext cx="3733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Jeffrey Prescott</a:t>
            </a: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Will Curtis</a:t>
            </a: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Jason </a:t>
            </a:r>
            <a:r>
              <a:rPr lang="en-US" sz="2800" dirty="0" smtClean="0">
                <a:solidFill>
                  <a:schemeClr val="tx1"/>
                </a:solidFill>
              </a:rPr>
              <a:t>White</a:t>
            </a: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Jonathan </a:t>
            </a:r>
            <a:r>
              <a:rPr lang="en-US" sz="2800" dirty="0" err="1" smtClean="0">
                <a:solidFill>
                  <a:schemeClr val="tx1"/>
                </a:solidFill>
              </a:rPr>
              <a:t>Lisinski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Andrew Fischer</a:t>
            </a:r>
          </a:p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2800" dirty="0" err="1" smtClean="0">
                <a:solidFill>
                  <a:schemeClr val="tx1"/>
                </a:solidFill>
              </a:rPr>
              <a:t>Prashant</a:t>
            </a:r>
            <a:r>
              <a:rPr lang="en-US" sz="2800" dirty="0" smtClean="0">
                <a:solidFill>
                  <a:schemeClr val="tx1"/>
                </a:solidFill>
              </a:rPr>
              <a:t> Prasad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Background and Motivation</a:t>
            </a:r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Complements univariate approaches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(Friston, 1995; McIntosh, 1996; Strother, 2002;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Moeller and Habeck 2006)</a:t>
            </a:r>
            <a:endParaRPr lang="en-US" sz="20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Early demonstration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(Dehaene, 1998)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Methodology and validation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(Strother, 2002; LaConte, 2003; Shaw, 2003;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Mitchell 2004; </a:t>
            </a:r>
            <a:r>
              <a:rPr lang="fr-FR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Mourão-Miranda, 2005;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Martinez-Ramon, 2006)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Representation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   	different classes of stimuli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(Haxby, 2001; Cox and Savoy, 2003;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Haynes &amp; Rees, 2005; Kamitani &amp; Tong 2005)</a:t>
            </a:r>
            <a:endParaRPr lang="en-US" sz="14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Detecting and tracking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  	cognitive states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	(Polyn, 2005)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Natural representation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for real-time fMRI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(LaConte, 2007) 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Data analysis competitions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 HBM ’06 and ‘07</a:t>
            </a:r>
          </a:p>
        </p:txBody>
      </p:sp>
      <p:sp>
        <p:nvSpPr>
          <p:cNvPr id="628740" name="Rectangle 4"/>
          <p:cNvSpPr>
            <a:spLocks noChangeArrowheads="1"/>
          </p:cNvSpPr>
          <p:nvPr/>
        </p:nvSpPr>
        <p:spPr bwMode="auto">
          <a:xfrm>
            <a:off x="7069138" y="5715000"/>
            <a:ext cx="2151062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(Polyn, 2005)</a:t>
            </a:r>
          </a:p>
        </p:txBody>
      </p:sp>
      <p:pic>
        <p:nvPicPr>
          <p:cNvPr id="628742" name="Picture 6"/>
          <p:cNvPicPr>
            <a:picLocks noChangeAspect="1" noChangeArrowheads="1"/>
          </p:cNvPicPr>
          <p:nvPr/>
        </p:nvPicPr>
        <p:blipFill>
          <a:blip r:embed="rId2"/>
          <a:srcRect b="65622"/>
          <a:stretch>
            <a:fillRect/>
          </a:stretch>
        </p:blipFill>
        <p:spPr bwMode="auto">
          <a:xfrm>
            <a:off x="4306888" y="1828800"/>
            <a:ext cx="16002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874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165475"/>
            <a:ext cx="4894263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8744" name="Picture 8"/>
          <p:cNvPicPr>
            <a:picLocks noChangeAspect="1" noChangeArrowheads="1"/>
          </p:cNvPicPr>
          <p:nvPr/>
        </p:nvPicPr>
        <p:blipFill>
          <a:blip r:embed="rId2"/>
          <a:srcRect t="34741" b="34378"/>
          <a:stretch>
            <a:fillRect/>
          </a:stretch>
        </p:blipFill>
        <p:spPr bwMode="auto">
          <a:xfrm>
            <a:off x="5715000" y="1843088"/>
            <a:ext cx="167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8745" name="Picture 9"/>
          <p:cNvPicPr>
            <a:picLocks noChangeAspect="1" noChangeArrowheads="1"/>
          </p:cNvPicPr>
          <p:nvPr/>
        </p:nvPicPr>
        <p:blipFill>
          <a:blip r:embed="rId2"/>
          <a:srcRect t="67551"/>
          <a:stretch>
            <a:fillRect/>
          </a:stretch>
        </p:blipFill>
        <p:spPr bwMode="auto">
          <a:xfrm>
            <a:off x="7329488" y="1828800"/>
            <a:ext cx="1636712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Background and Motivation</a:t>
            </a: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Complements univariate approaches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(Friston, 1995; McIntosh, 1996; Strother, 2002;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Moeller and Habeck 2006)</a:t>
            </a:r>
            <a:endParaRPr lang="en-US" sz="20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Early demonstration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(Dehaene, 1998)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Methodology and validation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(Strother, 2002; LaConte, 2003; Shaw, 2003;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Mitchell 2004; </a:t>
            </a:r>
            <a:r>
              <a:rPr lang="fr-FR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Mourão-Miranda, 2005;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Martinez-Ramon, 2006)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Representation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   	different classes of stimuli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(Haxby, 2001; Cox and Savoy, 2003;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Haynes &amp; Rees, 2005; Kamitani &amp; Tong 2005)</a:t>
            </a:r>
            <a:endParaRPr lang="en-US" sz="14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Detecting and tracking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   	cognitive states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</a:rPr>
              <a:t>	(Polyn, 2005)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Natural representation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   for real-time fMRI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(LaConte, 2007) </a:t>
            </a:r>
            <a:r>
              <a:rPr lang="en-US" sz="200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Data analysis competitions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 HBM ’06 and ‘07</a:t>
            </a:r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6705600" y="5037138"/>
            <a:ext cx="257492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(LaConte, 2007)</a:t>
            </a:r>
          </a:p>
        </p:txBody>
      </p:sp>
      <p:pic>
        <p:nvPicPr>
          <p:cNvPr id="629769" name="Picture 9" descr="flyer"/>
          <p:cNvPicPr>
            <a:picLocks noChangeAspect="1" noChangeArrowheads="1"/>
          </p:cNvPicPr>
          <p:nvPr/>
        </p:nvPicPr>
        <p:blipFill>
          <a:blip r:embed="rId2"/>
          <a:srcRect t="23233" b="16162"/>
          <a:stretch>
            <a:fillRect/>
          </a:stretch>
        </p:blipFill>
        <p:spPr bwMode="auto">
          <a:xfrm>
            <a:off x="5181600" y="1874838"/>
            <a:ext cx="3962400" cy="3108325"/>
          </a:xfrm>
          <a:prstGeom prst="rect">
            <a:avLst/>
          </a:prstGeom>
          <a:noFill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Background and Motivation</a:t>
            </a:r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Complements univariate approaches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(Friston, 1995; McIntosh, 1996; Strother, 2002;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Moeller and Habeck 2006)</a:t>
            </a:r>
            <a:endParaRPr lang="en-US" sz="20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Early demonstration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(Dehaene, 1998)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Methodology and validation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(Strother, 2002; LaConte, 2003; Shaw, 2003;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Mitchell 2004; </a:t>
            </a:r>
            <a:r>
              <a:rPr lang="fr-FR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Mourão-Miranda, 2005;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Martinez-Ramon, 2006)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Representation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   	different classes of stimuli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(Haxby, 2001; Cox and Savoy, 2003;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Haynes &amp; Rees, 2005; Kamitani &amp; Tong 2005)</a:t>
            </a:r>
            <a:endParaRPr lang="en-US" sz="14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Detecting and tracking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   	cognitive states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</a:rPr>
              <a:t>	(Polyn, 2005)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Natural representation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    for real-time fMRI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(LaConte, 2007) </a:t>
            </a:r>
            <a:r>
              <a:rPr lang="en-US" sz="2000">
                <a:solidFill>
                  <a:srgbClr val="969696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Data analysis competitions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    HBM ’06 and ‘07</a:t>
            </a:r>
          </a:p>
        </p:txBody>
      </p:sp>
      <p:pic>
        <p:nvPicPr>
          <p:cNvPr id="630794" name="Picture 10" descr="header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382838"/>
            <a:ext cx="4895850" cy="1220787"/>
          </a:xfrm>
          <a:prstGeom prst="rect">
            <a:avLst/>
          </a:prstGeom>
          <a:noFill/>
        </p:spPr>
      </p:pic>
      <p:pic>
        <p:nvPicPr>
          <p:cNvPr id="630795" name="Picture 11" descr="Semantic representation spa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059238"/>
            <a:ext cx="1130300" cy="1122362"/>
          </a:xfrm>
          <a:prstGeom prst="rect">
            <a:avLst/>
          </a:prstGeom>
          <a:noFill/>
        </p:spPr>
      </p:pic>
      <p:pic>
        <p:nvPicPr>
          <p:cNvPr id="630796" name="Picture 12" descr="Tracking brain activation during movie view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059238"/>
            <a:ext cx="1130300" cy="1122362"/>
          </a:xfrm>
          <a:prstGeom prst="rect">
            <a:avLst/>
          </a:prstGeom>
          <a:noFill/>
        </p:spPr>
      </p:pic>
      <p:pic>
        <p:nvPicPr>
          <p:cNvPr id="630797" name="Picture 13" descr="Connections between spac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4059238"/>
            <a:ext cx="1130300" cy="1122362"/>
          </a:xfrm>
          <a:prstGeom prst="rect">
            <a:avLst/>
          </a:prstGeom>
          <a:noFill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839200" cy="5334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Who cares?!</a:t>
            </a:r>
          </a:p>
          <a:p>
            <a:pPr eaLnBrk="1" hangingPunct="1"/>
            <a:r>
              <a:rPr lang="en-US">
                <a:latin typeface="Arial" charset="0"/>
              </a:rPr>
              <a:t>Basic principles</a:t>
            </a:r>
          </a:p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Evaluation of predictive models</a:t>
            </a:r>
          </a:p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Model interpretation</a:t>
            </a:r>
          </a:p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fMRI considerations for MVPA</a:t>
            </a:r>
          </a:p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3dsvm examples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828800"/>
          </a:xfrm>
          <a:noFill/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“Organization”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-3810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Supervised learning applied to fMRI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1862138"/>
            <a:ext cx="4343400" cy="3503612"/>
            <a:chOff x="48" y="1173"/>
            <a:chExt cx="2736" cy="2207"/>
          </a:xfrm>
        </p:grpSpPr>
        <p:pic>
          <p:nvPicPr>
            <p:cNvPr id="3585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" y="1776"/>
              <a:ext cx="2736" cy="1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1" name="Text Box 5"/>
            <p:cNvSpPr txBox="1">
              <a:spLocks noChangeArrowheads="1"/>
            </p:cNvSpPr>
            <p:nvPr/>
          </p:nvSpPr>
          <p:spPr bwMode="auto">
            <a:xfrm>
              <a:off x="96" y="1173"/>
              <a:ext cx="24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Step 1: Train with labeled data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040313" y="1862138"/>
            <a:ext cx="4103687" cy="3462337"/>
            <a:chOff x="3175" y="1173"/>
            <a:chExt cx="2585" cy="2181"/>
          </a:xfrm>
        </p:grpSpPr>
        <p:pic>
          <p:nvPicPr>
            <p:cNvPr id="35848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75" y="1824"/>
              <a:ext cx="2585" cy="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3180" y="1173"/>
              <a:ext cx="25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Step 2: Use model to predict/decode</a:t>
              </a:r>
            </a:p>
          </p:txBody>
        </p:sp>
      </p:grpSp>
      <p:sp>
        <p:nvSpPr>
          <p:cNvPr id="343049" name="Text Box 9"/>
          <p:cNvSpPr txBox="1">
            <a:spLocks noChangeArrowheads="1"/>
          </p:cNvSpPr>
          <p:nvPr/>
        </p:nvSpPr>
        <p:spPr bwMode="auto">
          <a:xfrm>
            <a:off x="685800" y="5562600"/>
            <a:ext cx="77724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1800">
                <a:solidFill>
                  <a:srgbClr val="FFFFFF"/>
                </a:solidFill>
              </a:rPr>
              <a:t>y represents the stimulus/behavioral categories for each volume.</a:t>
            </a:r>
          </a:p>
          <a:p>
            <a:pPr marL="342900" indent="-342900">
              <a:buFontTx/>
              <a:buNone/>
            </a:pPr>
            <a:r>
              <a:rPr lang="en-US" sz="1800">
                <a:solidFill>
                  <a:srgbClr val="FFFFFF"/>
                </a:solidFill>
              </a:rPr>
              <a:t>For classification, there is a set of stimulus categories  y = {0, 1, 2, …, N}. 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4502150" y="3346450"/>
          <a:ext cx="139700" cy="165100"/>
        </p:xfrm>
        <a:graphic>
          <a:graphicData uri="http://schemas.openxmlformats.org/presentationml/2006/ole">
            <p:oleObj spid="_x0000_s35842" name="Equation" r:id="rId5" imgW="139680" imgH="164880" progId="Equation.3">
              <p:embed/>
            </p:oleObj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306763" y="2055813"/>
            <a:ext cx="1274762" cy="2319337"/>
            <a:chOff x="2083" y="1631"/>
            <a:chExt cx="803" cy="1461"/>
          </a:xfrm>
        </p:grpSpPr>
        <p:sp>
          <p:nvSpPr>
            <p:cNvPr id="36902" name="Line 3"/>
            <p:cNvSpPr>
              <a:spLocks noChangeAspect="1" noChangeShapeType="1"/>
            </p:cNvSpPr>
            <p:nvPr/>
          </p:nvSpPr>
          <p:spPr bwMode="auto">
            <a:xfrm>
              <a:off x="2083" y="2352"/>
              <a:ext cx="269" cy="1"/>
            </a:xfrm>
            <a:prstGeom prst="line">
              <a:avLst/>
            </a:prstGeom>
            <a:noFill/>
            <a:ln w="63500">
              <a:solidFill>
                <a:schemeClr val="hlink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6868" name="Object 4"/>
            <p:cNvGraphicFramePr>
              <a:graphicFrameLocks noChangeAspect="1"/>
            </p:cNvGraphicFramePr>
            <p:nvPr/>
          </p:nvGraphicFramePr>
          <p:xfrm>
            <a:off x="2407" y="1631"/>
            <a:ext cx="479" cy="1461"/>
          </p:xfrm>
          <a:graphic>
            <a:graphicData uri="http://schemas.openxmlformats.org/presentationml/2006/ole">
              <p:oleObj spid="_x0000_s36868" name="Equation" r:id="rId3" imgW="292100" imgH="889000" progId="Equation.3">
                <p:embed/>
              </p:oleObj>
            </a:graphicData>
          </a:graphic>
        </p:graphicFrame>
      </p:grpSp>
      <p:pic>
        <p:nvPicPr>
          <p:cNvPr id="36870" name="Picture 5" descr="exampl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" y="1905000"/>
            <a:ext cx="30162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152400" y="228600"/>
            <a:ext cx="8763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Classification with individual volumes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38663" y="1068388"/>
            <a:ext cx="4605337" cy="4378325"/>
            <a:chOff x="2899" y="673"/>
            <a:chExt cx="2901" cy="2758"/>
          </a:xfrm>
        </p:grpSpPr>
        <p:sp>
          <p:nvSpPr>
            <p:cNvPr id="36895" name="Line 8"/>
            <p:cNvSpPr>
              <a:spLocks noChangeAspect="1" noChangeShapeType="1"/>
            </p:cNvSpPr>
            <p:nvPr/>
          </p:nvSpPr>
          <p:spPr bwMode="auto">
            <a:xfrm>
              <a:off x="2899" y="2016"/>
              <a:ext cx="269" cy="1"/>
            </a:xfrm>
            <a:prstGeom prst="line">
              <a:avLst/>
            </a:prstGeom>
            <a:noFill/>
            <a:ln w="63500">
              <a:solidFill>
                <a:schemeClr val="hlink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896" name="Group 9"/>
            <p:cNvGrpSpPr>
              <a:grpSpLocks/>
            </p:cNvGrpSpPr>
            <p:nvPr/>
          </p:nvGrpSpPr>
          <p:grpSpPr bwMode="auto">
            <a:xfrm>
              <a:off x="3006" y="673"/>
              <a:ext cx="2794" cy="2758"/>
              <a:chOff x="2966" y="991"/>
              <a:chExt cx="2794" cy="2758"/>
            </a:xfrm>
          </p:grpSpPr>
          <p:grpSp>
            <p:nvGrpSpPr>
              <p:cNvPr id="36897" name="Group 10"/>
              <p:cNvGrpSpPr>
                <a:grpSpLocks/>
              </p:cNvGrpSpPr>
              <p:nvPr/>
            </p:nvGrpSpPr>
            <p:grpSpPr bwMode="auto">
              <a:xfrm>
                <a:off x="3264" y="1200"/>
                <a:ext cx="2496" cy="2256"/>
                <a:chOff x="3264" y="1200"/>
                <a:chExt cx="2496" cy="2256"/>
              </a:xfrm>
            </p:grpSpPr>
            <p:sp>
              <p:nvSpPr>
                <p:cNvPr id="36898" name="Line 11"/>
                <p:cNvSpPr>
                  <a:spLocks noChangeShapeType="1"/>
                </p:cNvSpPr>
                <p:nvPr/>
              </p:nvSpPr>
              <p:spPr bwMode="auto">
                <a:xfrm rot="10800000">
                  <a:off x="3264" y="1200"/>
                  <a:ext cx="0" cy="2256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 type="arrow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99" name="Line 12"/>
                <p:cNvSpPr>
                  <a:spLocks noChangeShapeType="1"/>
                </p:cNvSpPr>
                <p:nvPr/>
              </p:nvSpPr>
              <p:spPr bwMode="auto">
                <a:xfrm rot="-5400000">
                  <a:off x="4512" y="2208"/>
                  <a:ext cx="0" cy="2496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arrow" w="sm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36900" name="Picture 13" descr="crop_plain0_50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294" y="1332"/>
                  <a:ext cx="2292" cy="2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901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264" y="1824"/>
                  <a:ext cx="720" cy="1632"/>
                </a:xfrm>
                <a:prstGeom prst="line">
                  <a:avLst/>
                </a:prstGeom>
                <a:noFill/>
                <a:ln w="38100">
                  <a:solidFill>
                    <a:srgbClr val="990000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36867" name="Object 3"/>
              <p:cNvGraphicFramePr>
                <a:graphicFrameLocks noChangeAspect="1"/>
              </p:cNvGraphicFramePr>
              <p:nvPr/>
            </p:nvGraphicFramePr>
            <p:xfrm>
              <a:off x="2966" y="991"/>
              <a:ext cx="271" cy="292"/>
            </p:xfrm>
            <a:graphic>
              <a:graphicData uri="http://schemas.openxmlformats.org/presentationml/2006/ole">
                <p:oleObj spid="_x0000_s36867" name="Equation" r:id="rId6" imgW="165100" imgH="177800" progId="Equation.3">
                  <p:embed/>
                </p:oleObj>
              </a:graphicData>
            </a:graphic>
          </p:graphicFrame>
          <p:graphicFrame>
            <p:nvGraphicFramePr>
              <p:cNvPr id="36866" name="Object 2"/>
              <p:cNvGraphicFramePr>
                <a:graphicFrameLocks noChangeAspect="1"/>
              </p:cNvGraphicFramePr>
              <p:nvPr/>
            </p:nvGraphicFramePr>
            <p:xfrm>
              <a:off x="5520" y="3457"/>
              <a:ext cx="229" cy="292"/>
            </p:xfrm>
            <a:graphic>
              <a:graphicData uri="http://schemas.openxmlformats.org/presentationml/2006/ole">
                <p:oleObj spid="_x0000_s36866" name="Equation" r:id="rId7" imgW="139700" imgH="177800" progId="Equation.3">
                  <p:embed/>
                </p:oleObj>
              </a:graphicData>
            </a:graphic>
          </p:graphicFrame>
        </p:grp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00600" y="1600200"/>
            <a:ext cx="4048125" cy="5086350"/>
            <a:chOff x="3054" y="1008"/>
            <a:chExt cx="2550" cy="3204"/>
          </a:xfrm>
        </p:grpSpPr>
        <p:pic>
          <p:nvPicPr>
            <p:cNvPr id="36888" name="Picture 18" descr="blue_b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64" y="3504"/>
              <a:ext cx="1618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9" name="Picture 19" descr="crop_plain1_5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312" y="1008"/>
              <a:ext cx="2292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90" name="Line 20"/>
            <p:cNvSpPr>
              <a:spLocks noChangeShapeType="1"/>
            </p:cNvSpPr>
            <p:nvPr/>
          </p:nvSpPr>
          <p:spPr bwMode="auto">
            <a:xfrm flipH="1">
              <a:off x="3312" y="3696"/>
              <a:ext cx="384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1" name="Line 21"/>
            <p:cNvSpPr>
              <a:spLocks noChangeShapeType="1"/>
            </p:cNvSpPr>
            <p:nvPr/>
          </p:nvSpPr>
          <p:spPr bwMode="auto">
            <a:xfrm rot="10800000">
              <a:off x="3264" y="3408"/>
              <a:ext cx="0" cy="61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2" name="Line 22"/>
            <p:cNvSpPr>
              <a:spLocks noChangeShapeType="1"/>
            </p:cNvSpPr>
            <p:nvPr/>
          </p:nvSpPr>
          <p:spPr bwMode="auto">
            <a:xfrm rot="-5400000">
              <a:off x="4128" y="3150"/>
              <a:ext cx="0" cy="1728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arrow" w="sm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3" name="Text Box 23"/>
            <p:cNvSpPr txBox="1">
              <a:spLocks noChangeArrowheads="1"/>
            </p:cNvSpPr>
            <p:nvPr/>
          </p:nvSpPr>
          <p:spPr bwMode="auto">
            <a:xfrm>
              <a:off x="3936" y="4068"/>
              <a:ext cx="21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828675" eaLnBrk="0" hangingPunct="0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67000"/>
                <a:buFont typeface="StarBats" charset="0"/>
                <a:buNone/>
                <a:tabLst>
                  <a:tab pos="657225" algn="l"/>
                </a:tabLst>
              </a:pPr>
              <a:r>
                <a:rPr lang="en-GB" sz="1500">
                  <a:latin typeface="Times New Roman" charset="0"/>
                </a:rPr>
                <a:t>time</a:t>
              </a:r>
            </a:p>
          </p:txBody>
        </p:sp>
        <p:sp>
          <p:nvSpPr>
            <p:cNvPr id="36894" name="Text Box 24"/>
            <p:cNvSpPr txBox="1">
              <a:spLocks noChangeArrowheads="1"/>
            </p:cNvSpPr>
            <p:nvPr/>
          </p:nvSpPr>
          <p:spPr bwMode="auto">
            <a:xfrm rot="-5400000">
              <a:off x="2857" y="3653"/>
              <a:ext cx="53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828675" eaLnBrk="0" hangingPunct="0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67000"/>
                <a:buFont typeface="StarBats" charset="0"/>
                <a:buNone/>
                <a:tabLst>
                  <a:tab pos="657225" algn="l"/>
                </a:tabLst>
              </a:pPr>
              <a:r>
                <a:rPr lang="en-GB" sz="1500">
                  <a:latin typeface="Times New Roman" charset="0"/>
                </a:rPr>
                <a:t>experiment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219700" y="1600200"/>
            <a:ext cx="3629025" cy="4648200"/>
            <a:chOff x="3312" y="1008"/>
            <a:chExt cx="2286" cy="2928"/>
          </a:xfrm>
        </p:grpSpPr>
        <p:pic>
          <p:nvPicPr>
            <p:cNvPr id="36885" name="Picture 26" descr="crop_plain2_5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312" y="1008"/>
              <a:ext cx="2286" cy="2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6" name="Line 27"/>
            <p:cNvSpPr>
              <a:spLocks noChangeShapeType="1"/>
            </p:cNvSpPr>
            <p:nvPr/>
          </p:nvSpPr>
          <p:spPr bwMode="auto">
            <a:xfrm flipH="1">
              <a:off x="3696" y="3936"/>
              <a:ext cx="384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7" name="Line 28"/>
            <p:cNvSpPr>
              <a:spLocks noChangeShapeType="1"/>
            </p:cNvSpPr>
            <p:nvPr/>
          </p:nvSpPr>
          <p:spPr bwMode="auto">
            <a:xfrm flipH="1">
              <a:off x="3696" y="369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210175" y="1600200"/>
            <a:ext cx="3638550" cy="4648200"/>
            <a:chOff x="3312" y="1008"/>
            <a:chExt cx="2292" cy="2928"/>
          </a:xfrm>
        </p:grpSpPr>
        <p:pic>
          <p:nvPicPr>
            <p:cNvPr id="36882" name="Picture 30" descr="crop_plain3_5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312" y="1008"/>
              <a:ext cx="2292" cy="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3" name="Line 31"/>
            <p:cNvSpPr>
              <a:spLocks noChangeShapeType="1"/>
            </p:cNvSpPr>
            <p:nvPr/>
          </p:nvSpPr>
          <p:spPr bwMode="auto">
            <a:xfrm flipH="1">
              <a:off x="4080" y="3696"/>
              <a:ext cx="384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4" name="Line 32"/>
            <p:cNvSpPr>
              <a:spLocks noChangeShapeType="1"/>
            </p:cNvSpPr>
            <p:nvPr/>
          </p:nvSpPr>
          <p:spPr bwMode="auto">
            <a:xfrm flipH="1">
              <a:off x="4080" y="369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5200650" y="1600200"/>
            <a:ext cx="3648075" cy="4648200"/>
            <a:chOff x="3312" y="1008"/>
            <a:chExt cx="2298" cy="2928"/>
          </a:xfrm>
        </p:grpSpPr>
        <p:pic>
          <p:nvPicPr>
            <p:cNvPr id="36879" name="Picture 34" descr="crop_plain_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312" y="1008"/>
              <a:ext cx="2298" cy="2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0" name="Line 35"/>
            <p:cNvSpPr>
              <a:spLocks noChangeShapeType="1"/>
            </p:cNvSpPr>
            <p:nvPr/>
          </p:nvSpPr>
          <p:spPr bwMode="auto">
            <a:xfrm flipH="1">
              <a:off x="4464" y="3936"/>
              <a:ext cx="384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1" name="Line 36"/>
            <p:cNvSpPr>
              <a:spLocks noChangeShapeType="1"/>
            </p:cNvSpPr>
            <p:nvPr/>
          </p:nvSpPr>
          <p:spPr bwMode="auto">
            <a:xfrm flipH="1">
              <a:off x="4464" y="369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141" name="Line 37"/>
          <p:cNvSpPr>
            <a:spLocks noChangeShapeType="1"/>
          </p:cNvSpPr>
          <p:nvPr/>
        </p:nvSpPr>
        <p:spPr bwMode="auto">
          <a:xfrm>
            <a:off x="5191125" y="3048000"/>
            <a:ext cx="36576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8" name="Rectangle 2"/>
          <p:cNvSpPr>
            <a:spLocks noChangeArrowheads="1"/>
          </p:cNvSpPr>
          <p:nvPr/>
        </p:nvSpPr>
        <p:spPr bwMode="auto">
          <a:xfrm>
            <a:off x="5257800" y="1600200"/>
            <a:ext cx="2743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9" name="Rectangle 3"/>
          <p:cNvSpPr>
            <a:spLocks noChangeArrowheads="1"/>
          </p:cNvSpPr>
          <p:nvPr/>
        </p:nvSpPr>
        <p:spPr bwMode="auto">
          <a:xfrm>
            <a:off x="685800" y="1600200"/>
            <a:ext cx="2743200" cy="2743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/>
              <a:t>Temporal Regression</a:t>
            </a:r>
          </a:p>
        </p:txBody>
      </p:sp>
      <p:sp>
        <p:nvSpPr>
          <p:cNvPr id="37901" name="Line 5"/>
          <p:cNvSpPr>
            <a:spLocks noChangeShapeType="1"/>
          </p:cNvSpPr>
          <p:nvPr/>
        </p:nvSpPr>
        <p:spPr bwMode="auto">
          <a:xfrm rot="10800000">
            <a:off x="714375" y="5429250"/>
            <a:ext cx="0" cy="971550"/>
          </a:xfrm>
          <a:prstGeom prst="line">
            <a:avLst/>
          </a:prstGeom>
          <a:noFill/>
          <a:ln w="38100">
            <a:solidFill>
              <a:srgbClr val="FA0802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2" name="Line 6"/>
          <p:cNvSpPr>
            <a:spLocks noChangeShapeType="1"/>
          </p:cNvSpPr>
          <p:nvPr/>
        </p:nvSpPr>
        <p:spPr bwMode="auto">
          <a:xfrm rot="-5400000">
            <a:off x="2085975" y="5019675"/>
            <a:ext cx="0" cy="2743200"/>
          </a:xfrm>
          <a:prstGeom prst="line">
            <a:avLst/>
          </a:prstGeom>
          <a:noFill/>
          <a:ln w="38100">
            <a:solidFill>
              <a:srgbClr val="FA0802"/>
            </a:solidFill>
            <a:round/>
            <a:headEnd/>
            <a:tailEnd type="arrow" w="sm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3" name="Text Box 7"/>
          <p:cNvSpPr txBox="1">
            <a:spLocks noChangeArrowheads="1"/>
          </p:cNvSpPr>
          <p:nvPr/>
        </p:nvSpPr>
        <p:spPr bwMode="auto">
          <a:xfrm>
            <a:off x="1781175" y="6477000"/>
            <a:ext cx="477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828675" eaLnBrk="0"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67000"/>
              <a:buFont typeface="StarBats" charset="0"/>
              <a:buNone/>
              <a:tabLst>
                <a:tab pos="657225" algn="l"/>
              </a:tabLst>
            </a:pPr>
            <a:r>
              <a:rPr lang="en-GB" sz="2000" b="1">
                <a:solidFill>
                  <a:schemeClr val="tx2"/>
                </a:solidFill>
                <a:latin typeface="Times New Roman" charset="0"/>
              </a:rPr>
              <a:t>time</a:t>
            </a:r>
          </a:p>
        </p:txBody>
      </p:sp>
      <p:sp>
        <p:nvSpPr>
          <p:cNvPr id="37904" name="Text Box 8"/>
          <p:cNvSpPr txBox="1">
            <a:spLocks noChangeArrowheads="1"/>
          </p:cNvSpPr>
          <p:nvPr/>
        </p:nvSpPr>
        <p:spPr bwMode="auto">
          <a:xfrm>
            <a:off x="1066800" y="4953000"/>
            <a:ext cx="1895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828675" eaLnBrk="0"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67000"/>
              <a:buFont typeface="StarBats" charset="0"/>
              <a:buNone/>
              <a:tabLst>
                <a:tab pos="657225" algn="l"/>
              </a:tabLst>
            </a:pPr>
            <a:r>
              <a:rPr lang="en-GB" sz="2000" b="1">
                <a:solidFill>
                  <a:schemeClr val="tx2"/>
                </a:solidFill>
                <a:latin typeface="Times New Roman" charset="0"/>
              </a:rPr>
              <a:t>fMRI experiment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98463" y="5105400"/>
          <a:ext cx="363537" cy="430213"/>
        </p:xfrm>
        <a:graphic>
          <a:graphicData uri="http://schemas.openxmlformats.org/presentationml/2006/ole">
            <p:oleObj spid="_x0000_s37890" name="Equation" r:id="rId3" imgW="139680" imgH="164880" progId="Equation.3">
              <p:embed/>
            </p:oleObj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4213" y="914400"/>
            <a:ext cx="7389812" cy="5353050"/>
            <a:chOff x="431" y="576"/>
            <a:chExt cx="4655" cy="3372"/>
          </a:xfrm>
        </p:grpSpPr>
        <p:grpSp>
          <p:nvGrpSpPr>
            <p:cNvPr id="37962" name="Group 11"/>
            <p:cNvGrpSpPr>
              <a:grpSpLocks/>
            </p:cNvGrpSpPr>
            <p:nvPr/>
          </p:nvGrpSpPr>
          <p:grpSpPr bwMode="auto">
            <a:xfrm>
              <a:off x="431" y="984"/>
              <a:ext cx="4655" cy="2964"/>
              <a:chOff x="431" y="984"/>
              <a:chExt cx="4655" cy="2964"/>
            </a:xfrm>
          </p:grpSpPr>
          <p:grpSp>
            <p:nvGrpSpPr>
              <p:cNvPr id="37965" name="Group 12"/>
              <p:cNvGrpSpPr>
                <a:grpSpLocks/>
              </p:cNvGrpSpPr>
              <p:nvPr/>
            </p:nvGrpSpPr>
            <p:grpSpPr bwMode="auto">
              <a:xfrm>
                <a:off x="431" y="984"/>
                <a:ext cx="4655" cy="2964"/>
                <a:chOff x="431" y="984"/>
                <a:chExt cx="4655" cy="2964"/>
              </a:xfrm>
            </p:grpSpPr>
            <p:sp>
              <p:nvSpPr>
                <p:cNvPr id="3796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98" y="3948"/>
                  <a:ext cx="384" cy="0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37968" name="Picture 14" descr="points2D_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13490" t="5328" r="22607" b="9323"/>
                <a:stretch>
                  <a:fillRect/>
                </a:stretch>
              </p:blipFill>
              <p:spPr bwMode="auto">
                <a:xfrm>
                  <a:off x="431" y="984"/>
                  <a:ext cx="1770" cy="17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969" name="Picture 15" descr="points3D_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12241" t="4994" r="23732" b="9990"/>
                <a:stretch>
                  <a:fillRect/>
                </a:stretch>
              </p:blipFill>
              <p:spPr bwMode="auto">
                <a:xfrm>
                  <a:off x="3312" y="987"/>
                  <a:ext cx="1774" cy="17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7966" name="Text Box 16"/>
              <p:cNvSpPr txBox="1">
                <a:spLocks noChangeArrowheads="1"/>
              </p:cNvSpPr>
              <p:nvPr/>
            </p:nvSpPr>
            <p:spPr bwMode="auto">
              <a:xfrm>
                <a:off x="664" y="3768"/>
                <a:ext cx="56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828675" eaLnBrk="0" hangingPunct="0">
                  <a:lnSpc>
                    <a:spcPct val="100000"/>
                  </a:lnSpc>
                  <a:spcBef>
                    <a:spcPct val="0"/>
                  </a:spcBef>
                  <a:buClr>
                    <a:srgbClr val="000000"/>
                  </a:buClr>
                  <a:buSzPct val="67000"/>
                  <a:buFont typeface="StarBats" charset="0"/>
                  <a:buNone/>
                  <a:tabLst>
                    <a:tab pos="657225" algn="l"/>
                  </a:tabLst>
                </a:pPr>
                <a:r>
                  <a:rPr lang="en-GB" sz="1400" b="1">
                    <a:solidFill>
                      <a:schemeClr val="tx2"/>
                    </a:solidFill>
                    <a:latin typeface="Times New Roman" charset="0"/>
                  </a:rPr>
                  <a:t>1</a:t>
                </a:r>
              </a:p>
            </p:txBody>
          </p:sp>
        </p:grpSp>
        <p:sp>
          <p:nvSpPr>
            <p:cNvPr id="37963" name="Rectangle 17"/>
            <p:cNvSpPr>
              <a:spLocks noChangeArrowheads="1"/>
            </p:cNvSpPr>
            <p:nvPr/>
          </p:nvSpPr>
          <p:spPr bwMode="auto">
            <a:xfrm>
              <a:off x="720" y="576"/>
              <a:ext cx="384" cy="336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64" name="Rectangle 18"/>
            <p:cNvSpPr>
              <a:spLocks noChangeArrowheads="1"/>
            </p:cNvSpPr>
            <p:nvPr/>
          </p:nvSpPr>
          <p:spPr bwMode="auto">
            <a:xfrm>
              <a:off x="1107" y="576"/>
              <a:ext cx="384" cy="33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84213" y="914400"/>
            <a:ext cx="7386637" cy="4895850"/>
            <a:chOff x="431" y="576"/>
            <a:chExt cx="4653" cy="3084"/>
          </a:xfrm>
        </p:grpSpPr>
        <p:grpSp>
          <p:nvGrpSpPr>
            <p:cNvPr id="37954" name="Group 20"/>
            <p:cNvGrpSpPr>
              <a:grpSpLocks/>
            </p:cNvGrpSpPr>
            <p:nvPr/>
          </p:nvGrpSpPr>
          <p:grpSpPr bwMode="auto">
            <a:xfrm>
              <a:off x="431" y="984"/>
              <a:ext cx="4653" cy="2676"/>
              <a:chOff x="431" y="984"/>
              <a:chExt cx="4653" cy="2676"/>
            </a:xfrm>
          </p:grpSpPr>
          <p:grpSp>
            <p:nvGrpSpPr>
              <p:cNvPr id="37957" name="Group 21"/>
              <p:cNvGrpSpPr>
                <a:grpSpLocks/>
              </p:cNvGrpSpPr>
              <p:nvPr/>
            </p:nvGrpSpPr>
            <p:grpSpPr bwMode="auto">
              <a:xfrm>
                <a:off x="431" y="984"/>
                <a:ext cx="4653" cy="2676"/>
                <a:chOff x="431" y="984"/>
                <a:chExt cx="4653" cy="2676"/>
              </a:xfrm>
            </p:grpSpPr>
            <p:sp>
              <p:nvSpPr>
                <p:cNvPr id="37959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880" y="3660"/>
                  <a:ext cx="384" cy="0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37960" name="Picture 23" descr="points2D_12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13490" t="5328" r="22607" b="9323"/>
                <a:stretch>
                  <a:fillRect/>
                </a:stretch>
              </p:blipFill>
              <p:spPr bwMode="auto">
                <a:xfrm>
                  <a:off x="431" y="984"/>
                  <a:ext cx="1770" cy="17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961" name="Picture 24" descr="points3D_12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12241" t="4994" r="23732" b="9990"/>
                <a:stretch>
                  <a:fillRect/>
                </a:stretch>
              </p:blipFill>
              <p:spPr bwMode="auto">
                <a:xfrm>
                  <a:off x="3310" y="984"/>
                  <a:ext cx="1774" cy="17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7958" name="Text Box 25"/>
              <p:cNvSpPr txBox="1">
                <a:spLocks noChangeArrowheads="1"/>
              </p:cNvSpPr>
              <p:nvPr/>
            </p:nvSpPr>
            <p:spPr bwMode="auto">
              <a:xfrm>
                <a:off x="1048" y="3488"/>
                <a:ext cx="56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828675" eaLnBrk="0" hangingPunct="0">
                  <a:lnSpc>
                    <a:spcPct val="100000"/>
                  </a:lnSpc>
                  <a:spcBef>
                    <a:spcPct val="0"/>
                  </a:spcBef>
                  <a:buClr>
                    <a:srgbClr val="000000"/>
                  </a:buClr>
                  <a:buSzPct val="67000"/>
                  <a:buFont typeface="StarBats" charset="0"/>
                  <a:buNone/>
                  <a:tabLst>
                    <a:tab pos="657225" algn="l"/>
                  </a:tabLst>
                </a:pPr>
                <a:r>
                  <a:rPr lang="en-GB" sz="1400" b="1">
                    <a:solidFill>
                      <a:schemeClr val="tx2"/>
                    </a:solidFill>
                    <a:latin typeface="Times New Roman" charset="0"/>
                  </a:rPr>
                  <a:t>6</a:t>
                </a:r>
              </a:p>
            </p:txBody>
          </p:sp>
        </p:grpSp>
        <p:sp>
          <p:nvSpPr>
            <p:cNvPr id="37955" name="Rectangle 26"/>
            <p:cNvSpPr>
              <a:spLocks noChangeArrowheads="1"/>
            </p:cNvSpPr>
            <p:nvPr/>
          </p:nvSpPr>
          <p:spPr bwMode="auto">
            <a:xfrm>
              <a:off x="717" y="576"/>
              <a:ext cx="384" cy="336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56" name="Rectangle 27"/>
            <p:cNvSpPr>
              <a:spLocks noChangeArrowheads="1"/>
            </p:cNvSpPr>
            <p:nvPr/>
          </p:nvSpPr>
          <p:spPr bwMode="auto">
            <a:xfrm>
              <a:off x="1104" y="576"/>
              <a:ext cx="384" cy="33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684213" y="914400"/>
            <a:ext cx="7386637" cy="5124450"/>
            <a:chOff x="431" y="576"/>
            <a:chExt cx="4653" cy="3228"/>
          </a:xfrm>
        </p:grpSpPr>
        <p:grpSp>
          <p:nvGrpSpPr>
            <p:cNvPr id="37946" name="Group 29"/>
            <p:cNvGrpSpPr>
              <a:grpSpLocks/>
            </p:cNvGrpSpPr>
            <p:nvPr/>
          </p:nvGrpSpPr>
          <p:grpSpPr bwMode="auto">
            <a:xfrm>
              <a:off x="431" y="984"/>
              <a:ext cx="4653" cy="2820"/>
              <a:chOff x="431" y="984"/>
              <a:chExt cx="4653" cy="2820"/>
            </a:xfrm>
          </p:grpSpPr>
          <p:grpSp>
            <p:nvGrpSpPr>
              <p:cNvPr id="37949" name="Group 30"/>
              <p:cNvGrpSpPr>
                <a:grpSpLocks/>
              </p:cNvGrpSpPr>
              <p:nvPr/>
            </p:nvGrpSpPr>
            <p:grpSpPr bwMode="auto">
              <a:xfrm>
                <a:off x="431" y="984"/>
                <a:ext cx="4653" cy="2820"/>
                <a:chOff x="431" y="984"/>
                <a:chExt cx="4653" cy="2820"/>
              </a:xfrm>
            </p:grpSpPr>
            <p:sp>
              <p:nvSpPr>
                <p:cNvPr id="37951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62" y="3804"/>
                  <a:ext cx="384" cy="0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37952" name="Picture 32" descr="points2D_123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13490" t="5328" r="22607" b="9323"/>
                <a:stretch>
                  <a:fillRect/>
                </a:stretch>
              </p:blipFill>
              <p:spPr bwMode="auto">
                <a:xfrm>
                  <a:off x="431" y="984"/>
                  <a:ext cx="1770" cy="17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953" name="Picture 33" descr="points3D_123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 l="12241" t="4994" r="23732" b="9990"/>
                <a:stretch>
                  <a:fillRect/>
                </a:stretch>
              </p:blipFill>
              <p:spPr bwMode="auto">
                <a:xfrm>
                  <a:off x="3310" y="984"/>
                  <a:ext cx="1774" cy="17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7950" name="Text Box 34"/>
              <p:cNvSpPr txBox="1">
                <a:spLocks noChangeArrowheads="1"/>
              </p:cNvSpPr>
              <p:nvPr/>
            </p:nvSpPr>
            <p:spPr bwMode="auto">
              <a:xfrm>
                <a:off x="1424" y="3632"/>
                <a:ext cx="56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828675" eaLnBrk="0" hangingPunct="0">
                  <a:lnSpc>
                    <a:spcPct val="100000"/>
                  </a:lnSpc>
                  <a:spcBef>
                    <a:spcPct val="0"/>
                  </a:spcBef>
                  <a:buClr>
                    <a:srgbClr val="000000"/>
                  </a:buClr>
                  <a:buSzPct val="67000"/>
                  <a:buFont typeface="StarBats" charset="0"/>
                  <a:buNone/>
                  <a:tabLst>
                    <a:tab pos="657225" algn="l"/>
                  </a:tabLst>
                </a:pPr>
                <a:r>
                  <a:rPr lang="en-GB" sz="1400" b="1">
                    <a:solidFill>
                      <a:schemeClr val="tx2"/>
                    </a:solidFill>
                    <a:latin typeface="Times New Roman" charset="0"/>
                  </a:rPr>
                  <a:t>3</a:t>
                </a:r>
              </a:p>
            </p:txBody>
          </p:sp>
        </p:grpSp>
        <p:sp>
          <p:nvSpPr>
            <p:cNvPr id="37947" name="Rectangle 35"/>
            <p:cNvSpPr>
              <a:spLocks noChangeArrowheads="1"/>
            </p:cNvSpPr>
            <p:nvPr/>
          </p:nvSpPr>
          <p:spPr bwMode="auto">
            <a:xfrm>
              <a:off x="717" y="576"/>
              <a:ext cx="384" cy="336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48" name="Rectangle 36"/>
            <p:cNvSpPr>
              <a:spLocks noChangeArrowheads="1"/>
            </p:cNvSpPr>
            <p:nvPr/>
          </p:nvSpPr>
          <p:spPr bwMode="auto">
            <a:xfrm>
              <a:off x="1104" y="576"/>
              <a:ext cx="384" cy="336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684213" y="914400"/>
            <a:ext cx="7386637" cy="4591050"/>
            <a:chOff x="431" y="576"/>
            <a:chExt cx="4653" cy="2892"/>
          </a:xfrm>
        </p:grpSpPr>
        <p:grpSp>
          <p:nvGrpSpPr>
            <p:cNvPr id="37938" name="Group 38"/>
            <p:cNvGrpSpPr>
              <a:grpSpLocks/>
            </p:cNvGrpSpPr>
            <p:nvPr/>
          </p:nvGrpSpPr>
          <p:grpSpPr bwMode="auto">
            <a:xfrm>
              <a:off x="431" y="984"/>
              <a:ext cx="4653" cy="2484"/>
              <a:chOff x="431" y="984"/>
              <a:chExt cx="4653" cy="2484"/>
            </a:xfrm>
          </p:grpSpPr>
          <p:grpSp>
            <p:nvGrpSpPr>
              <p:cNvPr id="37941" name="Group 39"/>
              <p:cNvGrpSpPr>
                <a:grpSpLocks/>
              </p:cNvGrpSpPr>
              <p:nvPr/>
            </p:nvGrpSpPr>
            <p:grpSpPr bwMode="auto">
              <a:xfrm>
                <a:off x="431" y="984"/>
                <a:ext cx="4653" cy="2484"/>
                <a:chOff x="431" y="984"/>
                <a:chExt cx="4653" cy="2484"/>
              </a:xfrm>
            </p:grpSpPr>
            <p:sp>
              <p:nvSpPr>
                <p:cNvPr id="37943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644" y="3468"/>
                  <a:ext cx="384" cy="0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37944" name="Picture 41" descr="points3D_1234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 l="12241" t="4994" r="23732" b="9990"/>
                <a:stretch>
                  <a:fillRect/>
                </a:stretch>
              </p:blipFill>
              <p:spPr bwMode="auto">
                <a:xfrm>
                  <a:off x="3310" y="984"/>
                  <a:ext cx="1774" cy="17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945" name="Picture 42" descr="points2D_1234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 l="13490" t="5328" r="22607" b="9323"/>
                <a:stretch>
                  <a:fillRect/>
                </a:stretch>
              </p:blipFill>
              <p:spPr bwMode="auto">
                <a:xfrm>
                  <a:off x="431" y="984"/>
                  <a:ext cx="1770" cy="17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7942" name="Text Box 43"/>
              <p:cNvSpPr txBox="1">
                <a:spLocks noChangeArrowheads="1"/>
              </p:cNvSpPr>
              <p:nvPr/>
            </p:nvSpPr>
            <p:spPr bwMode="auto">
              <a:xfrm>
                <a:off x="1824" y="3304"/>
                <a:ext cx="56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828675" eaLnBrk="0" hangingPunct="0">
                  <a:lnSpc>
                    <a:spcPct val="100000"/>
                  </a:lnSpc>
                  <a:spcBef>
                    <a:spcPct val="0"/>
                  </a:spcBef>
                  <a:buClr>
                    <a:srgbClr val="000000"/>
                  </a:buClr>
                  <a:buSzPct val="67000"/>
                  <a:buFont typeface="StarBats" charset="0"/>
                  <a:buNone/>
                  <a:tabLst>
                    <a:tab pos="657225" algn="l"/>
                  </a:tabLst>
                </a:pPr>
                <a:r>
                  <a:rPr lang="en-GB" sz="1400" b="1">
                    <a:solidFill>
                      <a:schemeClr val="tx2"/>
                    </a:solidFill>
                    <a:latin typeface="Times New Roman" charset="0"/>
                  </a:rPr>
                  <a:t>9</a:t>
                </a:r>
              </a:p>
            </p:txBody>
          </p:sp>
        </p:grpSp>
        <p:sp>
          <p:nvSpPr>
            <p:cNvPr id="37939" name="Rectangle 44"/>
            <p:cNvSpPr>
              <a:spLocks noChangeArrowheads="1"/>
            </p:cNvSpPr>
            <p:nvPr/>
          </p:nvSpPr>
          <p:spPr bwMode="auto">
            <a:xfrm>
              <a:off x="717" y="576"/>
              <a:ext cx="384" cy="33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40" name="Rectangle 45"/>
            <p:cNvSpPr>
              <a:spLocks noChangeArrowheads="1"/>
            </p:cNvSpPr>
            <p:nvPr/>
          </p:nvSpPr>
          <p:spPr bwMode="auto">
            <a:xfrm>
              <a:off x="1104" y="576"/>
              <a:ext cx="384" cy="336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684213" y="1562100"/>
            <a:ext cx="8269287" cy="4806950"/>
            <a:chOff x="431" y="984"/>
            <a:chExt cx="5209" cy="3028"/>
          </a:xfrm>
        </p:grpSpPr>
        <p:grpSp>
          <p:nvGrpSpPr>
            <p:cNvPr id="37920" name="Group 47"/>
            <p:cNvGrpSpPr>
              <a:grpSpLocks/>
            </p:cNvGrpSpPr>
            <p:nvPr/>
          </p:nvGrpSpPr>
          <p:grpSpPr bwMode="auto">
            <a:xfrm>
              <a:off x="431" y="984"/>
              <a:ext cx="5209" cy="1773"/>
              <a:chOff x="431" y="984"/>
              <a:chExt cx="5209" cy="1773"/>
            </a:xfrm>
          </p:grpSpPr>
          <p:grpSp>
            <p:nvGrpSpPr>
              <p:cNvPr id="37921" name="Group 48"/>
              <p:cNvGrpSpPr>
                <a:grpSpLocks/>
              </p:cNvGrpSpPr>
              <p:nvPr/>
            </p:nvGrpSpPr>
            <p:grpSpPr bwMode="auto">
              <a:xfrm>
                <a:off x="431" y="984"/>
                <a:ext cx="5015" cy="1773"/>
                <a:chOff x="431" y="984"/>
                <a:chExt cx="5015" cy="1773"/>
              </a:xfrm>
            </p:grpSpPr>
            <p:pic>
              <p:nvPicPr>
                <p:cNvPr id="37936" name="Picture 49" descr="points2D_1234_plane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 l="13490" t="5328" r="11241" b="9323"/>
                <a:stretch>
                  <a:fillRect/>
                </a:stretch>
              </p:blipFill>
              <p:spPr bwMode="auto">
                <a:xfrm>
                  <a:off x="431" y="984"/>
                  <a:ext cx="2083" cy="17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937" name="Picture 50" descr="points3D_1234_plane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 l="12241" t="4994" r="10742" b="9990"/>
                <a:stretch>
                  <a:fillRect/>
                </a:stretch>
              </p:blipFill>
              <p:spPr bwMode="auto">
                <a:xfrm>
                  <a:off x="3310" y="984"/>
                  <a:ext cx="2136" cy="17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7922" name="Group 51"/>
              <p:cNvGrpSpPr>
                <a:grpSpLocks/>
              </p:cNvGrpSpPr>
              <p:nvPr/>
            </p:nvGrpSpPr>
            <p:grpSpPr bwMode="auto">
              <a:xfrm>
                <a:off x="2484" y="992"/>
                <a:ext cx="228" cy="1568"/>
                <a:chOff x="2484" y="992"/>
                <a:chExt cx="228" cy="1568"/>
              </a:xfrm>
            </p:grpSpPr>
            <p:sp>
              <p:nvSpPr>
                <p:cNvPr id="37930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2484" y="992"/>
                  <a:ext cx="22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10</a:t>
                  </a:r>
                </a:p>
              </p:txBody>
            </p:sp>
            <p:sp>
              <p:nvSpPr>
                <p:cNvPr id="37931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2484" y="1264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8</a:t>
                  </a:r>
                </a:p>
              </p:txBody>
            </p:sp>
            <p:sp>
              <p:nvSpPr>
                <p:cNvPr id="37932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484" y="1544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6</a:t>
                  </a:r>
                </a:p>
              </p:txBody>
            </p:sp>
            <p:sp>
              <p:nvSpPr>
                <p:cNvPr id="37933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484" y="1808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4</a:t>
                  </a:r>
                </a:p>
              </p:txBody>
            </p:sp>
            <p:sp>
              <p:nvSpPr>
                <p:cNvPr id="37934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2484" y="2096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2</a:t>
                  </a:r>
                </a:p>
              </p:txBody>
            </p:sp>
            <p:sp>
              <p:nvSpPr>
                <p:cNvPr id="37935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484" y="2368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0</a:t>
                  </a:r>
                </a:p>
              </p:txBody>
            </p:sp>
          </p:grpSp>
          <p:grpSp>
            <p:nvGrpSpPr>
              <p:cNvPr id="37923" name="Group 58"/>
              <p:cNvGrpSpPr>
                <a:grpSpLocks/>
              </p:cNvGrpSpPr>
              <p:nvPr/>
            </p:nvGrpSpPr>
            <p:grpSpPr bwMode="auto">
              <a:xfrm>
                <a:off x="5412" y="1000"/>
                <a:ext cx="228" cy="1568"/>
                <a:chOff x="5412" y="1000"/>
                <a:chExt cx="228" cy="1568"/>
              </a:xfrm>
            </p:grpSpPr>
            <p:sp>
              <p:nvSpPr>
                <p:cNvPr id="37924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5412" y="1000"/>
                  <a:ext cx="22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10</a:t>
                  </a:r>
                </a:p>
              </p:txBody>
            </p:sp>
            <p:sp>
              <p:nvSpPr>
                <p:cNvPr id="37925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5412" y="1272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8</a:t>
                  </a:r>
                </a:p>
              </p:txBody>
            </p:sp>
            <p:sp>
              <p:nvSpPr>
                <p:cNvPr id="37926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5412" y="1552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6</a:t>
                  </a:r>
                </a:p>
              </p:txBody>
            </p:sp>
            <p:sp>
              <p:nvSpPr>
                <p:cNvPr id="37927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5412" y="1816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4</a:t>
                  </a:r>
                </a:p>
              </p:txBody>
            </p:sp>
            <p:sp>
              <p:nvSpPr>
                <p:cNvPr id="3792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5412" y="2104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2</a:t>
                  </a:r>
                </a:p>
              </p:txBody>
            </p:sp>
            <p:sp>
              <p:nvSpPr>
                <p:cNvPr id="3792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5412" y="2376"/>
                  <a:ext cx="17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sz="1400" b="1">
                      <a:solidFill>
                        <a:schemeClr val="tx2"/>
                      </a:solidFill>
                      <a:latin typeface="Times New Roman" charset="0"/>
                    </a:rPr>
                    <a:t>0</a:t>
                  </a:r>
                </a:p>
              </p:txBody>
            </p:sp>
          </p:grpSp>
        </p:grpSp>
        <p:graphicFrame>
          <p:nvGraphicFramePr>
            <p:cNvPr id="37896" name="Object 8"/>
            <p:cNvGraphicFramePr>
              <a:graphicFrameLocks noChangeAspect="1"/>
            </p:cNvGraphicFramePr>
            <p:nvPr/>
          </p:nvGraphicFramePr>
          <p:xfrm>
            <a:off x="3524" y="3235"/>
            <a:ext cx="1645" cy="334"/>
          </p:xfrm>
          <a:graphic>
            <a:graphicData uri="http://schemas.openxmlformats.org/presentationml/2006/ole">
              <p:oleObj spid="_x0000_s37896" name="Equation" r:id="rId14" imgW="1003300" imgH="203200" progId="Equation.3">
                <p:embed/>
              </p:oleObj>
            </a:graphicData>
          </a:graphic>
        </p:graphicFrame>
        <p:graphicFrame>
          <p:nvGraphicFramePr>
            <p:cNvPr id="37897" name="Object 9"/>
            <p:cNvGraphicFramePr>
              <a:graphicFrameLocks noChangeAspect="1"/>
            </p:cNvGraphicFramePr>
            <p:nvPr/>
          </p:nvGraphicFramePr>
          <p:xfrm>
            <a:off x="3785" y="3679"/>
            <a:ext cx="1124" cy="333"/>
          </p:xfrm>
          <a:graphic>
            <a:graphicData uri="http://schemas.openxmlformats.org/presentationml/2006/ole">
              <p:oleObj spid="_x0000_s37897" name="Equation" r:id="rId15" imgW="685800" imgH="203040" progId="Equation.3">
                <p:embed/>
              </p:oleObj>
            </a:graphicData>
          </a:graphic>
        </p:graphicFrame>
      </p:grpSp>
      <p:grpSp>
        <p:nvGrpSpPr>
          <p:cNvPr id="37910" name="Group 67"/>
          <p:cNvGrpSpPr>
            <a:grpSpLocks/>
          </p:cNvGrpSpPr>
          <p:nvPr/>
        </p:nvGrpSpPr>
        <p:grpSpPr bwMode="auto">
          <a:xfrm>
            <a:off x="228600" y="1143000"/>
            <a:ext cx="3444875" cy="3763963"/>
            <a:chOff x="144" y="720"/>
            <a:chExt cx="2170" cy="2371"/>
          </a:xfrm>
        </p:grpSpPr>
        <p:sp>
          <p:nvSpPr>
            <p:cNvPr id="37918" name="Line 68"/>
            <p:cNvSpPr>
              <a:spLocks noChangeShapeType="1"/>
            </p:cNvSpPr>
            <p:nvPr/>
          </p:nvSpPr>
          <p:spPr bwMode="auto">
            <a:xfrm rot="10800000">
              <a:off x="440" y="960"/>
              <a:ext cx="0" cy="1784"/>
            </a:xfrm>
            <a:prstGeom prst="line">
              <a:avLst/>
            </a:prstGeom>
            <a:noFill/>
            <a:ln w="38100">
              <a:solidFill>
                <a:srgbClr val="FA0802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9" name="Line 69"/>
            <p:cNvSpPr>
              <a:spLocks noChangeShapeType="1"/>
            </p:cNvSpPr>
            <p:nvPr/>
          </p:nvSpPr>
          <p:spPr bwMode="auto">
            <a:xfrm rot="-5400000">
              <a:off x="1324" y="1860"/>
              <a:ext cx="0" cy="1768"/>
            </a:xfrm>
            <a:prstGeom prst="line">
              <a:avLst/>
            </a:prstGeom>
            <a:noFill/>
            <a:ln w="38100">
              <a:solidFill>
                <a:srgbClr val="FA0802"/>
              </a:solidFill>
              <a:round/>
              <a:headEnd/>
              <a:tailEnd type="arrow" w="sm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7894" name="Object 6"/>
            <p:cNvGraphicFramePr>
              <a:graphicFrameLocks noChangeAspect="1"/>
            </p:cNvGraphicFramePr>
            <p:nvPr/>
          </p:nvGraphicFramePr>
          <p:xfrm>
            <a:off x="2064" y="2736"/>
            <a:ext cx="250" cy="355"/>
          </p:xfrm>
          <a:graphic>
            <a:graphicData uri="http://schemas.openxmlformats.org/presentationml/2006/ole">
              <p:oleObj spid="_x0000_s37894" name="Equation" r:id="rId16" imgW="152280" imgH="215640" progId="Equation.3">
                <p:embed/>
              </p:oleObj>
            </a:graphicData>
          </a:graphic>
        </p:graphicFrame>
        <p:graphicFrame>
          <p:nvGraphicFramePr>
            <p:cNvPr id="37895" name="Object 7"/>
            <p:cNvGraphicFramePr>
              <a:graphicFrameLocks noChangeAspect="1"/>
            </p:cNvGraphicFramePr>
            <p:nvPr/>
          </p:nvGraphicFramePr>
          <p:xfrm>
            <a:off x="144" y="720"/>
            <a:ext cx="271" cy="355"/>
          </p:xfrm>
          <a:graphic>
            <a:graphicData uri="http://schemas.openxmlformats.org/presentationml/2006/ole">
              <p:oleObj spid="_x0000_s37895" name="Equation" r:id="rId17" imgW="164880" imgH="215640" progId="Equation.3">
                <p:embed/>
              </p:oleObj>
            </a:graphicData>
          </a:graphic>
        </p:graphicFrame>
      </p:grpSp>
      <p:grpSp>
        <p:nvGrpSpPr>
          <p:cNvPr id="37911" name="Group 72"/>
          <p:cNvGrpSpPr>
            <a:grpSpLocks/>
          </p:cNvGrpSpPr>
          <p:nvPr/>
        </p:nvGrpSpPr>
        <p:grpSpPr bwMode="auto">
          <a:xfrm>
            <a:off x="4557713" y="1676400"/>
            <a:ext cx="3595687" cy="2933700"/>
            <a:chOff x="2871" y="1056"/>
            <a:chExt cx="2265" cy="1848"/>
          </a:xfrm>
        </p:grpSpPr>
        <p:sp>
          <p:nvSpPr>
            <p:cNvPr id="37913" name="Line 73"/>
            <p:cNvSpPr>
              <a:spLocks noChangeShapeType="1"/>
            </p:cNvSpPr>
            <p:nvPr/>
          </p:nvSpPr>
          <p:spPr bwMode="auto">
            <a:xfrm rot="10800000">
              <a:off x="3312" y="1056"/>
              <a:ext cx="0" cy="1440"/>
            </a:xfrm>
            <a:prstGeom prst="line">
              <a:avLst/>
            </a:prstGeom>
            <a:noFill/>
            <a:ln w="38100">
              <a:solidFill>
                <a:srgbClr val="FA0802"/>
              </a:solidFill>
              <a:round/>
              <a:headEnd/>
              <a:tailEnd type="arrow" w="sm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4" name="Line 74"/>
            <p:cNvSpPr>
              <a:spLocks noChangeShapeType="1"/>
            </p:cNvSpPr>
            <p:nvPr/>
          </p:nvSpPr>
          <p:spPr bwMode="auto">
            <a:xfrm rot="8280000">
              <a:off x="3440" y="2328"/>
              <a:ext cx="288" cy="576"/>
            </a:xfrm>
            <a:prstGeom prst="line">
              <a:avLst/>
            </a:prstGeom>
            <a:noFill/>
            <a:ln w="38100">
              <a:solidFill>
                <a:srgbClr val="FA0802"/>
              </a:solidFill>
              <a:round/>
              <a:headEnd/>
              <a:tailEnd type="none" w="sm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5" name="Rectangle 75"/>
            <p:cNvSpPr>
              <a:spLocks noChangeArrowheads="1"/>
            </p:cNvSpPr>
            <p:nvPr/>
          </p:nvSpPr>
          <p:spPr bwMode="auto">
            <a:xfrm rot="-360000">
              <a:off x="3936" y="2696"/>
              <a:ext cx="115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6" name="Line 76"/>
            <p:cNvSpPr>
              <a:spLocks noChangeShapeType="1"/>
            </p:cNvSpPr>
            <p:nvPr/>
          </p:nvSpPr>
          <p:spPr bwMode="auto">
            <a:xfrm rot="10740000" flipH="1">
              <a:off x="3888" y="2640"/>
              <a:ext cx="1248" cy="96"/>
            </a:xfrm>
            <a:prstGeom prst="line">
              <a:avLst/>
            </a:prstGeom>
            <a:noFill/>
            <a:ln w="38100">
              <a:solidFill>
                <a:srgbClr val="FA0802"/>
              </a:solidFill>
              <a:round/>
              <a:headEnd/>
              <a:tailEnd type="arrow" w="sm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7" name="Rectangle 77"/>
            <p:cNvSpPr>
              <a:spLocks noChangeArrowheads="1"/>
            </p:cNvSpPr>
            <p:nvPr/>
          </p:nvSpPr>
          <p:spPr bwMode="auto">
            <a:xfrm rot="1258777">
              <a:off x="2871" y="2590"/>
              <a:ext cx="1152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4800600" y="1524000"/>
          <a:ext cx="363538" cy="430213"/>
        </p:xfrm>
        <a:graphic>
          <a:graphicData uri="http://schemas.openxmlformats.org/presentationml/2006/ole">
            <p:oleObj spid="_x0000_s37891" name="Equation" r:id="rId18" imgW="139680" imgH="164880" progId="Equation.3">
              <p:embed/>
            </p:oleObj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5334000" y="4038600"/>
          <a:ext cx="396875" cy="561975"/>
        </p:xfrm>
        <a:graphic>
          <a:graphicData uri="http://schemas.openxmlformats.org/presentationml/2006/ole">
            <p:oleObj spid="_x0000_s37892" name="Equation" r:id="rId19" imgW="152280" imgH="215640" progId="Equation.3">
              <p:embed/>
            </p:oleObj>
          </a:graphicData>
        </a:graphic>
      </p:graphicFrame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7696200" y="4114800"/>
          <a:ext cx="430213" cy="561975"/>
        </p:xfrm>
        <a:graphic>
          <a:graphicData uri="http://schemas.openxmlformats.org/presentationml/2006/ole">
            <p:oleObj spid="_x0000_s37893" name="Equation" r:id="rId20" imgW="164880" imgH="215640" progId="Equation.3">
              <p:embed/>
            </p:oleObj>
          </a:graphicData>
        </a:graphic>
      </p:graphicFrame>
      <p:sp>
        <p:nvSpPr>
          <p:cNvPr id="82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0650" y="2133600"/>
            <a:ext cx="63627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357563" y="206375"/>
            <a:ext cx="24209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>
                <a:solidFill>
                  <a:schemeClr val="tx2"/>
                </a:solidFill>
                <a:latin typeface="Times New Roman" charset="0"/>
              </a:rPr>
              <a:t>Classification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napshot1"/>
          <p:cNvPicPr>
            <a:picLocks noChangeAspect="1" noChangeArrowheads="1"/>
          </p:cNvPicPr>
          <p:nvPr/>
        </p:nvPicPr>
        <p:blipFill>
          <a:blip r:embed="rId3"/>
          <a:srcRect t="3912" b="2057"/>
          <a:stretch>
            <a:fillRect/>
          </a:stretch>
        </p:blipFill>
        <p:spPr bwMode="auto">
          <a:xfrm>
            <a:off x="4648200" y="4343400"/>
            <a:ext cx="4495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172200"/>
            <a:ext cx="44624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2286000"/>
            <a:ext cx="293846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/>
          <a:srcRect l="34384" r="34384" b="26466"/>
          <a:stretch>
            <a:fillRect/>
          </a:stretch>
        </p:blipFill>
        <p:spPr bwMode="auto">
          <a:xfrm>
            <a:off x="7312025" y="-76200"/>
            <a:ext cx="18319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-304800"/>
            <a:ext cx="9601200" cy="7467600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79438" y="381000"/>
            <a:ext cx="798512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7"/>
          <a:srcRect l="3384" t="23618" r="19666" b="22198"/>
          <a:stretch>
            <a:fillRect/>
          </a:stretch>
        </p:blipFill>
        <p:spPr bwMode="auto">
          <a:xfrm>
            <a:off x="304800" y="1219200"/>
            <a:ext cx="56388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228600" y="3810000"/>
            <a:ext cx="86868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3dsvm is a command line program and plugin for AFNI, built around SVM-Light. It provides the ability to analyze functional magnetic resonance imaging (fMRI) data as described in (LaConte et al., 2005)</a:t>
            </a:r>
          </a:p>
          <a:p>
            <a:pPr marL="342900" indent="-34290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http://www.cpu.bcm.edu/laconte/3dsvm.html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914400"/>
          </a:xfrm>
          <a:noFill/>
          <a:ln/>
        </p:spPr>
        <p:txBody>
          <a:bodyPr/>
          <a:lstStyle/>
          <a:p>
            <a:r>
              <a:rPr lang="en-US" sz="3600">
                <a:latin typeface="Arial" charset="0"/>
              </a:rPr>
              <a:t>Training Data and Decision Boundary</a:t>
            </a:r>
          </a:p>
        </p:txBody>
      </p:sp>
      <p:pic>
        <p:nvPicPr>
          <p:cNvPr id="216067" name="Picture 3" descr="poly_1_modelFile_50_marginplot"/>
          <p:cNvPicPr>
            <a:picLocks noChangeAspect="1" noChangeArrowheads="1"/>
          </p:cNvPicPr>
          <p:nvPr/>
        </p:nvPicPr>
        <p:blipFill>
          <a:blip r:embed="rId2"/>
          <a:srcRect l="12500" t="11639" r="12500" b="11639"/>
          <a:stretch>
            <a:fillRect/>
          </a:stretch>
        </p:blipFill>
        <p:spPr bwMode="auto">
          <a:xfrm>
            <a:off x="184150" y="1143000"/>
            <a:ext cx="4387850" cy="33734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914400"/>
          </a:xfrm>
          <a:noFill/>
          <a:ln/>
        </p:spPr>
        <p:txBody>
          <a:bodyPr/>
          <a:lstStyle/>
          <a:p>
            <a:r>
              <a:rPr lang="en-US" sz="3600">
                <a:latin typeface="Arial" charset="0"/>
              </a:rPr>
              <a:t>Training Data and Decision Boundary</a:t>
            </a:r>
          </a:p>
        </p:txBody>
      </p:sp>
      <p:pic>
        <p:nvPicPr>
          <p:cNvPr id="264195" name="Picture 3" descr="poly_1_modelFile_50_marginplot"/>
          <p:cNvPicPr>
            <a:picLocks noChangeAspect="1" noChangeArrowheads="1"/>
          </p:cNvPicPr>
          <p:nvPr/>
        </p:nvPicPr>
        <p:blipFill>
          <a:blip r:embed="rId2"/>
          <a:srcRect l="12500" t="11639" r="12500" b="11639"/>
          <a:stretch>
            <a:fillRect/>
          </a:stretch>
        </p:blipFill>
        <p:spPr bwMode="auto">
          <a:xfrm>
            <a:off x="184150" y="1143000"/>
            <a:ext cx="4387850" cy="33734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4196" name="Picture 4" descr="poly_3_modelFile_50_marginplot"/>
          <p:cNvPicPr>
            <a:picLocks noChangeAspect="1" noChangeArrowheads="1"/>
          </p:cNvPicPr>
          <p:nvPr/>
        </p:nvPicPr>
        <p:blipFill>
          <a:blip r:embed="rId3"/>
          <a:srcRect l="12500" t="11639" r="12500" b="11639"/>
          <a:stretch>
            <a:fillRect/>
          </a:stretch>
        </p:blipFill>
        <p:spPr bwMode="auto">
          <a:xfrm>
            <a:off x="2393950" y="2163763"/>
            <a:ext cx="4387850" cy="33734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914400"/>
          </a:xfrm>
          <a:noFill/>
          <a:ln/>
        </p:spPr>
        <p:txBody>
          <a:bodyPr/>
          <a:lstStyle/>
          <a:p>
            <a:r>
              <a:rPr lang="en-US" sz="3600">
                <a:latin typeface="Arial" charset="0"/>
              </a:rPr>
              <a:t>Training Data and Decision Boundary</a:t>
            </a:r>
          </a:p>
        </p:txBody>
      </p:sp>
      <p:pic>
        <p:nvPicPr>
          <p:cNvPr id="263171" name="Picture 3" descr="poly_1_modelFile_50_marginplot"/>
          <p:cNvPicPr>
            <a:picLocks noChangeAspect="1" noChangeArrowheads="1"/>
          </p:cNvPicPr>
          <p:nvPr/>
        </p:nvPicPr>
        <p:blipFill>
          <a:blip r:embed="rId2"/>
          <a:srcRect l="12500" t="11639" r="12500" b="11639"/>
          <a:stretch>
            <a:fillRect/>
          </a:stretch>
        </p:blipFill>
        <p:spPr bwMode="auto">
          <a:xfrm>
            <a:off x="184150" y="1143000"/>
            <a:ext cx="4387850" cy="33734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3172" name="Picture 4" descr="poly_3_modelFile_50_marginplot"/>
          <p:cNvPicPr>
            <a:picLocks noChangeAspect="1" noChangeArrowheads="1"/>
          </p:cNvPicPr>
          <p:nvPr/>
        </p:nvPicPr>
        <p:blipFill>
          <a:blip r:embed="rId3"/>
          <a:srcRect l="12500" t="11639" r="12500" b="11639"/>
          <a:stretch>
            <a:fillRect/>
          </a:stretch>
        </p:blipFill>
        <p:spPr bwMode="auto">
          <a:xfrm>
            <a:off x="2393950" y="2163763"/>
            <a:ext cx="4387850" cy="33734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3173" name="Picture 5" descr="poly_5_modelFile_50_marginplot"/>
          <p:cNvPicPr>
            <a:picLocks noChangeAspect="1" noChangeArrowheads="1"/>
          </p:cNvPicPr>
          <p:nvPr/>
        </p:nvPicPr>
        <p:blipFill>
          <a:blip r:embed="rId4"/>
          <a:srcRect l="12500" t="11639" r="12500" b="11639"/>
          <a:stretch>
            <a:fillRect/>
          </a:stretch>
        </p:blipFill>
        <p:spPr bwMode="auto">
          <a:xfrm>
            <a:off x="4643438" y="3302000"/>
            <a:ext cx="4424362" cy="340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Multi-class</a:t>
            </a:r>
          </a:p>
        </p:txBody>
      </p:sp>
      <p:sp>
        <p:nvSpPr>
          <p:cNvPr id="44036" name="Rectangle 27"/>
          <p:cNvSpPr>
            <a:spLocks noChangeArrowheads="1"/>
          </p:cNvSpPr>
          <p:nvPr/>
        </p:nvSpPr>
        <p:spPr bwMode="auto">
          <a:xfrm>
            <a:off x="228600" y="2014538"/>
            <a:ext cx="861060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chemeClr val="tx1"/>
                </a:solidFill>
              </a:rPr>
              <a:t>There are several methods for generalizing two class classifiers</a:t>
            </a:r>
          </a:p>
          <a:p>
            <a:pPr marL="342900" indent="-342900">
              <a:buFontTx/>
              <a:buNone/>
            </a:pPr>
            <a:endParaRPr lang="en-US">
              <a:solidFill>
                <a:schemeClr val="tx1"/>
              </a:solidFill>
            </a:endParaRPr>
          </a:p>
          <a:p>
            <a:pPr marL="342900" indent="-342900"/>
            <a:r>
              <a:rPr lang="en-US">
                <a:solidFill>
                  <a:schemeClr val="tx1"/>
                </a:solidFill>
              </a:rPr>
              <a:t>new optimization formulation</a:t>
            </a:r>
          </a:p>
          <a:p>
            <a:pPr marL="342900" indent="-342900"/>
            <a:r>
              <a:rPr lang="en-US">
                <a:solidFill>
                  <a:schemeClr val="tx1"/>
                </a:solidFill>
              </a:rPr>
              <a:t>one vs. rest</a:t>
            </a:r>
          </a:p>
          <a:p>
            <a:pPr marL="342900" indent="-342900"/>
            <a:r>
              <a:rPr lang="en-US">
                <a:solidFill>
                  <a:schemeClr val="tx1"/>
                </a:solidFill>
              </a:rPr>
              <a:t>one vs. one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 error correcting codes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 voting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 directed acyclic graph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Multi-class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28600" y="2014538"/>
            <a:ext cx="861060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chemeClr val="tx1"/>
                </a:solidFill>
              </a:rPr>
              <a:t>There are several methods for generalizing two class classifiers</a:t>
            </a:r>
          </a:p>
          <a:p>
            <a:pPr marL="342900" indent="-342900">
              <a:buFontTx/>
              <a:buNone/>
            </a:pPr>
            <a:endParaRPr lang="en-US">
              <a:solidFill>
                <a:schemeClr val="tx1"/>
              </a:solidFill>
            </a:endParaRPr>
          </a:p>
          <a:p>
            <a:pPr marL="342900" indent="-342900"/>
            <a:r>
              <a:rPr lang="en-US">
                <a:solidFill>
                  <a:schemeClr val="tx1"/>
                </a:solidFill>
              </a:rPr>
              <a:t>new optimization formulation</a:t>
            </a:r>
          </a:p>
          <a:p>
            <a:pPr marL="342900" indent="-342900"/>
            <a:r>
              <a:rPr lang="en-US">
                <a:solidFill>
                  <a:schemeClr val="tx1"/>
                </a:solidFill>
              </a:rPr>
              <a:t>one vs. rest</a:t>
            </a:r>
          </a:p>
          <a:p>
            <a:pPr marL="342900" indent="-342900"/>
            <a:r>
              <a:rPr lang="en-US">
                <a:solidFill>
                  <a:schemeClr val="tx1"/>
                </a:solidFill>
              </a:rPr>
              <a:t>one vs. one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 error correcting codes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 voting 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 directed acyclic graph</a:t>
            </a: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4572000" y="5257800"/>
            <a:ext cx="1143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lg" len="lg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4572000" y="5715000"/>
            <a:ext cx="1143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lg" len="lg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715000" y="5257800"/>
            <a:ext cx="350837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A0802"/>
                </a:solidFill>
              </a:rPr>
              <a:t>Currently implemented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90900" y="1752600"/>
            <a:ext cx="2362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SVM</a:t>
            </a:r>
            <a:r>
              <a:rPr lang="en-US" sz="2400" baseline="-25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 (1 vs. 4)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1981200" y="3162300"/>
            <a:ext cx="5181600" cy="495300"/>
            <a:chOff x="1248" y="1632"/>
            <a:chExt cx="3264" cy="312"/>
          </a:xfrm>
        </p:grpSpPr>
        <p:sp>
          <p:nvSpPr>
            <p:cNvPr id="50202" name="Text Box 4"/>
            <p:cNvSpPr txBox="1">
              <a:spLocks noChangeArrowheads="1"/>
            </p:cNvSpPr>
            <p:nvPr/>
          </p:nvSpPr>
          <p:spPr bwMode="auto">
            <a:xfrm>
              <a:off x="1248" y="1632"/>
              <a:ext cx="1488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chemeClr val="tx1"/>
                  </a:solidFill>
                </a:rPr>
                <a:t>SVM</a:t>
              </a:r>
              <a:r>
                <a:rPr lang="en-US" sz="2400" baseline="-25000">
                  <a:solidFill>
                    <a:schemeClr val="tx1"/>
                  </a:solidFill>
                </a:rPr>
                <a:t>2</a:t>
              </a:r>
              <a:r>
                <a:rPr lang="en-US" sz="2400">
                  <a:solidFill>
                    <a:schemeClr val="tx1"/>
                  </a:solidFill>
                </a:rPr>
                <a:t> (2 vs. 4)</a:t>
              </a:r>
            </a:p>
          </p:txBody>
        </p:sp>
        <p:sp>
          <p:nvSpPr>
            <p:cNvPr id="50203" name="Text Box 5"/>
            <p:cNvSpPr txBox="1">
              <a:spLocks noChangeArrowheads="1"/>
            </p:cNvSpPr>
            <p:nvPr/>
          </p:nvSpPr>
          <p:spPr bwMode="auto">
            <a:xfrm>
              <a:off x="3024" y="1632"/>
              <a:ext cx="1488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chemeClr val="tx1"/>
                  </a:solidFill>
                </a:rPr>
                <a:t>SVM</a:t>
              </a:r>
              <a:r>
                <a:rPr lang="en-US" sz="2400" baseline="-25000">
                  <a:solidFill>
                    <a:schemeClr val="tx1"/>
                  </a:solidFill>
                </a:rPr>
                <a:t>3</a:t>
              </a:r>
              <a:r>
                <a:rPr lang="en-US" sz="2400">
                  <a:solidFill>
                    <a:schemeClr val="tx1"/>
                  </a:solidFill>
                </a:rPr>
                <a:t> (1 vs. 3)</a:t>
              </a:r>
            </a:p>
          </p:txBody>
        </p:sp>
      </p:grpSp>
      <p:grpSp>
        <p:nvGrpSpPr>
          <p:cNvPr id="50180" name="Group 6"/>
          <p:cNvGrpSpPr>
            <a:grpSpLocks/>
          </p:cNvGrpSpPr>
          <p:nvPr/>
        </p:nvGrpSpPr>
        <p:grpSpPr bwMode="auto">
          <a:xfrm>
            <a:off x="571500" y="4581525"/>
            <a:ext cx="8001000" cy="495300"/>
            <a:chOff x="-528" y="1968"/>
            <a:chExt cx="5040" cy="312"/>
          </a:xfrm>
        </p:grpSpPr>
        <p:sp>
          <p:nvSpPr>
            <p:cNvPr id="50199" name="Text Box 7"/>
            <p:cNvSpPr txBox="1">
              <a:spLocks noChangeArrowheads="1"/>
            </p:cNvSpPr>
            <p:nvPr/>
          </p:nvSpPr>
          <p:spPr bwMode="auto">
            <a:xfrm>
              <a:off x="-528" y="1968"/>
              <a:ext cx="1488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chemeClr val="tx1"/>
                  </a:solidFill>
                </a:rPr>
                <a:t>SVM</a:t>
              </a:r>
              <a:r>
                <a:rPr lang="en-US" sz="2400" baseline="-25000">
                  <a:solidFill>
                    <a:schemeClr val="tx1"/>
                  </a:solidFill>
                </a:rPr>
                <a:t>4</a:t>
              </a:r>
              <a:r>
                <a:rPr lang="en-US" sz="2400">
                  <a:solidFill>
                    <a:schemeClr val="tx1"/>
                  </a:solidFill>
                </a:rPr>
                <a:t> (3 vs. 4)</a:t>
              </a:r>
            </a:p>
          </p:txBody>
        </p:sp>
        <p:sp>
          <p:nvSpPr>
            <p:cNvPr id="50200" name="Text Box 8"/>
            <p:cNvSpPr txBox="1">
              <a:spLocks noChangeArrowheads="1"/>
            </p:cNvSpPr>
            <p:nvPr/>
          </p:nvSpPr>
          <p:spPr bwMode="auto">
            <a:xfrm>
              <a:off x="1248" y="1968"/>
              <a:ext cx="1488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chemeClr val="tx1"/>
                  </a:solidFill>
                </a:rPr>
                <a:t>SVM</a:t>
              </a:r>
              <a:r>
                <a:rPr lang="en-US" sz="2400" baseline="-25000">
                  <a:solidFill>
                    <a:schemeClr val="tx1"/>
                  </a:solidFill>
                </a:rPr>
                <a:t>5</a:t>
              </a:r>
              <a:r>
                <a:rPr lang="en-US" sz="2400">
                  <a:solidFill>
                    <a:schemeClr val="tx1"/>
                  </a:solidFill>
                </a:rPr>
                <a:t> (2 vs. 3)</a:t>
              </a:r>
            </a:p>
          </p:txBody>
        </p:sp>
        <p:sp>
          <p:nvSpPr>
            <p:cNvPr id="50201" name="Text Box 9"/>
            <p:cNvSpPr txBox="1">
              <a:spLocks noChangeArrowheads="1"/>
            </p:cNvSpPr>
            <p:nvPr/>
          </p:nvSpPr>
          <p:spPr bwMode="auto">
            <a:xfrm>
              <a:off x="3024" y="1968"/>
              <a:ext cx="1488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chemeClr val="tx1"/>
                  </a:solidFill>
                </a:rPr>
                <a:t>SVM</a:t>
              </a:r>
              <a:r>
                <a:rPr lang="en-US" sz="2400" baseline="-25000">
                  <a:solidFill>
                    <a:schemeClr val="tx1"/>
                  </a:solidFill>
                </a:rPr>
                <a:t>6</a:t>
              </a:r>
              <a:r>
                <a:rPr lang="en-US" sz="2400">
                  <a:solidFill>
                    <a:schemeClr val="tx1"/>
                  </a:solidFill>
                </a:rPr>
                <a:t> (1 vs. 2)</a:t>
              </a:r>
            </a:p>
          </p:txBody>
        </p:sp>
      </p:grpSp>
      <p:sp>
        <p:nvSpPr>
          <p:cNvPr id="50181" name="Line 10"/>
          <p:cNvSpPr>
            <a:spLocks noChangeShapeType="1"/>
          </p:cNvSpPr>
          <p:nvPr/>
        </p:nvSpPr>
        <p:spPr bwMode="auto">
          <a:xfrm>
            <a:off x="4572000" y="838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2" name="Text Box 11"/>
          <p:cNvSpPr txBox="1">
            <a:spLocks noChangeArrowheads="1"/>
          </p:cNvSpPr>
          <p:nvPr/>
        </p:nvSpPr>
        <p:spPr bwMode="auto">
          <a:xfrm>
            <a:off x="3390900" y="304800"/>
            <a:ext cx="2362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Test Input</a:t>
            </a:r>
          </a:p>
        </p:txBody>
      </p:sp>
      <p:sp>
        <p:nvSpPr>
          <p:cNvPr id="50183" name="Line 12"/>
          <p:cNvSpPr>
            <a:spLocks noChangeShapeType="1"/>
          </p:cNvSpPr>
          <p:nvPr/>
        </p:nvSpPr>
        <p:spPr bwMode="auto">
          <a:xfrm>
            <a:off x="3962400" y="222885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4" name="Line 13"/>
          <p:cNvSpPr>
            <a:spLocks noChangeShapeType="1"/>
          </p:cNvSpPr>
          <p:nvPr/>
        </p:nvSpPr>
        <p:spPr bwMode="auto">
          <a:xfrm>
            <a:off x="3952875" y="36576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5" name="Line 14"/>
          <p:cNvSpPr>
            <a:spLocks noChangeShapeType="1"/>
          </p:cNvSpPr>
          <p:nvPr/>
        </p:nvSpPr>
        <p:spPr bwMode="auto">
          <a:xfrm>
            <a:off x="5334000" y="36576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6" name="Line 15"/>
          <p:cNvSpPr>
            <a:spLocks noChangeShapeType="1"/>
          </p:cNvSpPr>
          <p:nvPr/>
        </p:nvSpPr>
        <p:spPr bwMode="auto">
          <a:xfrm>
            <a:off x="5334000" y="22098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7" name="Line 16"/>
          <p:cNvSpPr>
            <a:spLocks noChangeShapeType="1"/>
          </p:cNvSpPr>
          <p:nvPr/>
        </p:nvSpPr>
        <p:spPr bwMode="auto">
          <a:xfrm>
            <a:off x="2286000" y="36576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8" name="Line 17"/>
          <p:cNvSpPr>
            <a:spLocks noChangeShapeType="1"/>
          </p:cNvSpPr>
          <p:nvPr/>
        </p:nvSpPr>
        <p:spPr bwMode="auto">
          <a:xfrm>
            <a:off x="6858000" y="36576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Line 18"/>
          <p:cNvSpPr>
            <a:spLocks noChangeShapeType="1"/>
          </p:cNvSpPr>
          <p:nvPr/>
        </p:nvSpPr>
        <p:spPr bwMode="auto">
          <a:xfrm>
            <a:off x="1371600" y="507682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0" name="Line 19"/>
          <p:cNvSpPr>
            <a:spLocks noChangeShapeType="1"/>
          </p:cNvSpPr>
          <p:nvPr/>
        </p:nvSpPr>
        <p:spPr bwMode="auto">
          <a:xfrm>
            <a:off x="2819400" y="507682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1" name="Line 20"/>
          <p:cNvSpPr>
            <a:spLocks noChangeShapeType="1"/>
          </p:cNvSpPr>
          <p:nvPr/>
        </p:nvSpPr>
        <p:spPr bwMode="auto">
          <a:xfrm>
            <a:off x="4162425" y="507682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2" name="Line 21"/>
          <p:cNvSpPr>
            <a:spLocks noChangeShapeType="1"/>
          </p:cNvSpPr>
          <p:nvPr/>
        </p:nvSpPr>
        <p:spPr bwMode="auto">
          <a:xfrm>
            <a:off x="5010150" y="507682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3" name="Line 22"/>
          <p:cNvSpPr>
            <a:spLocks noChangeShapeType="1"/>
          </p:cNvSpPr>
          <p:nvPr/>
        </p:nvSpPr>
        <p:spPr bwMode="auto">
          <a:xfrm>
            <a:off x="6324600" y="507682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4" name="Line 23"/>
          <p:cNvSpPr>
            <a:spLocks noChangeShapeType="1"/>
          </p:cNvSpPr>
          <p:nvPr/>
        </p:nvSpPr>
        <p:spPr bwMode="auto">
          <a:xfrm>
            <a:off x="7772400" y="507682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5" name="Text Box 24"/>
          <p:cNvSpPr txBox="1">
            <a:spLocks noChangeArrowheads="1"/>
          </p:cNvSpPr>
          <p:nvPr/>
        </p:nvSpPr>
        <p:spPr bwMode="auto">
          <a:xfrm>
            <a:off x="2705100" y="6019800"/>
            <a:ext cx="1600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Class 3</a:t>
            </a:r>
          </a:p>
        </p:txBody>
      </p:sp>
      <p:sp>
        <p:nvSpPr>
          <p:cNvPr id="50196" name="Text Box 25"/>
          <p:cNvSpPr txBox="1">
            <a:spLocks noChangeArrowheads="1"/>
          </p:cNvSpPr>
          <p:nvPr/>
        </p:nvSpPr>
        <p:spPr bwMode="auto">
          <a:xfrm>
            <a:off x="4838700" y="6019800"/>
            <a:ext cx="1600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Class 2</a:t>
            </a:r>
          </a:p>
        </p:txBody>
      </p:sp>
      <p:sp>
        <p:nvSpPr>
          <p:cNvPr id="50197" name="Text Box 26"/>
          <p:cNvSpPr txBox="1">
            <a:spLocks noChangeArrowheads="1"/>
          </p:cNvSpPr>
          <p:nvPr/>
        </p:nvSpPr>
        <p:spPr bwMode="auto">
          <a:xfrm>
            <a:off x="571500" y="6019800"/>
            <a:ext cx="1600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Class 4</a:t>
            </a:r>
          </a:p>
        </p:txBody>
      </p:sp>
      <p:sp>
        <p:nvSpPr>
          <p:cNvPr id="50198" name="Text Box 27"/>
          <p:cNvSpPr txBox="1">
            <a:spLocks noChangeArrowheads="1"/>
          </p:cNvSpPr>
          <p:nvPr/>
        </p:nvSpPr>
        <p:spPr bwMode="auto">
          <a:xfrm>
            <a:off x="6972300" y="6019800"/>
            <a:ext cx="1600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Class 1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152400" y="-838200"/>
            <a:ext cx="2667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Directed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Acyclic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Graph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Multi-class</a:t>
            </a:r>
          </a:p>
        </p:txBody>
      </p:sp>
      <p:grpSp>
        <p:nvGrpSpPr>
          <p:cNvPr id="46083" name="Group 9"/>
          <p:cNvGrpSpPr>
            <a:grpSpLocks/>
          </p:cNvGrpSpPr>
          <p:nvPr/>
        </p:nvGrpSpPr>
        <p:grpSpPr bwMode="auto">
          <a:xfrm>
            <a:off x="304800" y="2701925"/>
            <a:ext cx="3200400" cy="3127375"/>
            <a:chOff x="384" y="814"/>
            <a:chExt cx="2016" cy="1970"/>
          </a:xfrm>
        </p:grpSpPr>
        <p:pic>
          <p:nvPicPr>
            <p:cNvPr id="46090" name="Picture 10" descr="classes"/>
            <p:cNvPicPr>
              <a:picLocks noChangeAspect="1" noChangeArrowheads="1"/>
            </p:cNvPicPr>
            <p:nvPr/>
          </p:nvPicPr>
          <p:blipFill>
            <a:blip r:embed="rId2"/>
            <a:srcRect l="21695" t="7054" r="15588" b="12398"/>
            <a:stretch>
              <a:fillRect/>
            </a:stretch>
          </p:blipFill>
          <p:spPr bwMode="auto">
            <a:xfrm>
              <a:off x="384" y="814"/>
              <a:ext cx="2016" cy="1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6091" name="Group 11"/>
            <p:cNvGrpSpPr>
              <a:grpSpLocks/>
            </p:cNvGrpSpPr>
            <p:nvPr/>
          </p:nvGrpSpPr>
          <p:grpSpPr bwMode="auto">
            <a:xfrm>
              <a:off x="400" y="816"/>
              <a:ext cx="1968" cy="1968"/>
              <a:chOff x="5568" y="960"/>
              <a:chExt cx="1968" cy="1968"/>
            </a:xfrm>
          </p:grpSpPr>
          <p:sp>
            <p:nvSpPr>
              <p:cNvPr id="46092" name="Line 12"/>
              <p:cNvSpPr>
                <a:spLocks noChangeShapeType="1"/>
              </p:cNvSpPr>
              <p:nvPr/>
            </p:nvSpPr>
            <p:spPr bwMode="auto">
              <a:xfrm>
                <a:off x="5568" y="960"/>
                <a:ext cx="0" cy="19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93" name="Line 13"/>
              <p:cNvSpPr>
                <a:spLocks noChangeShapeType="1"/>
              </p:cNvSpPr>
              <p:nvPr/>
            </p:nvSpPr>
            <p:spPr bwMode="auto">
              <a:xfrm>
                <a:off x="5568" y="2928"/>
                <a:ext cx="19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6084" name="Text Box 14"/>
          <p:cNvSpPr txBox="1">
            <a:spLocks noChangeArrowheads="1"/>
          </p:cNvSpPr>
          <p:nvPr/>
        </p:nvSpPr>
        <p:spPr bwMode="auto">
          <a:xfrm>
            <a:off x="914400" y="1816100"/>
            <a:ext cx="1709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</a:rPr>
              <a:t>Training Data</a:t>
            </a:r>
          </a:p>
        </p:txBody>
      </p:sp>
      <p:sp>
        <p:nvSpPr>
          <p:cNvPr id="46085" name="Text Box 22"/>
          <p:cNvSpPr txBox="1">
            <a:spLocks noChangeArrowheads="1"/>
          </p:cNvSpPr>
          <p:nvPr/>
        </p:nvSpPr>
        <p:spPr bwMode="auto">
          <a:xfrm>
            <a:off x="1028700" y="5029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086" name="Text Box 23"/>
          <p:cNvSpPr txBox="1">
            <a:spLocks noChangeArrowheads="1"/>
          </p:cNvSpPr>
          <p:nvPr/>
        </p:nvSpPr>
        <p:spPr bwMode="auto">
          <a:xfrm>
            <a:off x="1143000" y="3962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6087" name="Text Box 24"/>
          <p:cNvSpPr txBox="1">
            <a:spLocks noChangeArrowheads="1"/>
          </p:cNvSpPr>
          <p:nvPr/>
        </p:nvSpPr>
        <p:spPr bwMode="auto">
          <a:xfrm>
            <a:off x="2514600" y="3595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088" name="Text Box 25"/>
          <p:cNvSpPr txBox="1">
            <a:spLocks noChangeArrowheads="1"/>
          </p:cNvSpPr>
          <p:nvPr/>
        </p:nvSpPr>
        <p:spPr bwMode="auto">
          <a:xfrm>
            <a:off x="685800" y="2819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Multi-class</a:t>
            </a:r>
          </a:p>
        </p:txBody>
      </p:sp>
      <p:pic>
        <p:nvPicPr>
          <p:cNvPr id="47107" name="Picture 3" descr="class1_v_class2"/>
          <p:cNvPicPr>
            <a:picLocks noChangeAspect="1" noChangeArrowheads="1"/>
          </p:cNvPicPr>
          <p:nvPr/>
        </p:nvPicPr>
        <p:blipFill>
          <a:blip r:embed="rId2"/>
          <a:srcRect l="17270" t="6976" r="17270" b="11627"/>
          <a:stretch>
            <a:fillRect/>
          </a:stretch>
        </p:blipFill>
        <p:spPr bwMode="auto">
          <a:xfrm>
            <a:off x="7602538" y="4572000"/>
            <a:ext cx="13350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class1_v_class3"/>
          <p:cNvPicPr>
            <a:picLocks noChangeAspect="1" noChangeArrowheads="1"/>
          </p:cNvPicPr>
          <p:nvPr/>
        </p:nvPicPr>
        <p:blipFill>
          <a:blip r:embed="rId3"/>
          <a:srcRect l="17270" t="6976" r="17270" b="11627"/>
          <a:stretch>
            <a:fillRect/>
          </a:stretch>
        </p:blipFill>
        <p:spPr bwMode="auto">
          <a:xfrm>
            <a:off x="7602538" y="2705100"/>
            <a:ext cx="13350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class1_v_class4"/>
          <p:cNvPicPr>
            <a:picLocks noChangeAspect="1" noChangeArrowheads="1"/>
          </p:cNvPicPr>
          <p:nvPr/>
        </p:nvPicPr>
        <p:blipFill>
          <a:blip r:embed="rId4"/>
          <a:srcRect l="17270" t="6976" r="17270" b="11627"/>
          <a:stretch>
            <a:fillRect/>
          </a:stretch>
        </p:blipFill>
        <p:spPr bwMode="auto">
          <a:xfrm>
            <a:off x="4267200" y="2705100"/>
            <a:ext cx="1335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class2_v_class3"/>
          <p:cNvPicPr>
            <a:picLocks noChangeAspect="1" noChangeArrowheads="1"/>
          </p:cNvPicPr>
          <p:nvPr/>
        </p:nvPicPr>
        <p:blipFill>
          <a:blip r:embed="rId5"/>
          <a:srcRect l="17270" t="6976" r="17270" b="11627"/>
          <a:stretch>
            <a:fillRect/>
          </a:stretch>
        </p:blipFill>
        <p:spPr bwMode="auto">
          <a:xfrm>
            <a:off x="5934075" y="4572000"/>
            <a:ext cx="1335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 descr="class2_v_class4"/>
          <p:cNvPicPr>
            <a:picLocks noChangeAspect="1" noChangeArrowheads="1"/>
          </p:cNvPicPr>
          <p:nvPr/>
        </p:nvPicPr>
        <p:blipFill>
          <a:blip r:embed="rId6"/>
          <a:srcRect l="17270" t="6976" r="17270" b="11627"/>
          <a:stretch>
            <a:fillRect/>
          </a:stretch>
        </p:blipFill>
        <p:spPr bwMode="auto">
          <a:xfrm>
            <a:off x="5934075" y="2705100"/>
            <a:ext cx="1335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 descr="class3_v_class4"/>
          <p:cNvPicPr>
            <a:picLocks noChangeAspect="1" noChangeArrowheads="1"/>
          </p:cNvPicPr>
          <p:nvPr/>
        </p:nvPicPr>
        <p:blipFill>
          <a:blip r:embed="rId7"/>
          <a:srcRect l="17270" t="6976" r="17270" b="11627"/>
          <a:stretch>
            <a:fillRect/>
          </a:stretch>
        </p:blipFill>
        <p:spPr bwMode="auto">
          <a:xfrm>
            <a:off x="4267200" y="4572000"/>
            <a:ext cx="1335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113" name="Group 9"/>
          <p:cNvGrpSpPr>
            <a:grpSpLocks/>
          </p:cNvGrpSpPr>
          <p:nvPr/>
        </p:nvGrpSpPr>
        <p:grpSpPr bwMode="auto">
          <a:xfrm>
            <a:off x="304800" y="2701925"/>
            <a:ext cx="3200400" cy="3127375"/>
            <a:chOff x="384" y="814"/>
            <a:chExt cx="2016" cy="1970"/>
          </a:xfrm>
        </p:grpSpPr>
        <p:pic>
          <p:nvPicPr>
            <p:cNvPr id="47127" name="Picture 10" descr="classes"/>
            <p:cNvPicPr>
              <a:picLocks noChangeAspect="1" noChangeArrowheads="1"/>
            </p:cNvPicPr>
            <p:nvPr/>
          </p:nvPicPr>
          <p:blipFill>
            <a:blip r:embed="rId8"/>
            <a:srcRect l="21695" t="7054" r="15588" b="12398"/>
            <a:stretch>
              <a:fillRect/>
            </a:stretch>
          </p:blipFill>
          <p:spPr bwMode="auto">
            <a:xfrm>
              <a:off x="384" y="814"/>
              <a:ext cx="2016" cy="1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128" name="Group 11"/>
            <p:cNvGrpSpPr>
              <a:grpSpLocks/>
            </p:cNvGrpSpPr>
            <p:nvPr/>
          </p:nvGrpSpPr>
          <p:grpSpPr bwMode="auto">
            <a:xfrm>
              <a:off x="400" y="816"/>
              <a:ext cx="1968" cy="1968"/>
              <a:chOff x="5568" y="960"/>
              <a:chExt cx="1968" cy="1968"/>
            </a:xfrm>
          </p:grpSpPr>
          <p:sp>
            <p:nvSpPr>
              <p:cNvPr id="47129" name="Line 12"/>
              <p:cNvSpPr>
                <a:spLocks noChangeShapeType="1"/>
              </p:cNvSpPr>
              <p:nvPr/>
            </p:nvSpPr>
            <p:spPr bwMode="auto">
              <a:xfrm>
                <a:off x="5568" y="960"/>
                <a:ext cx="0" cy="19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0" name="Line 13"/>
              <p:cNvSpPr>
                <a:spLocks noChangeShapeType="1"/>
              </p:cNvSpPr>
              <p:nvPr/>
            </p:nvSpPr>
            <p:spPr bwMode="auto">
              <a:xfrm>
                <a:off x="5568" y="2928"/>
                <a:ext cx="19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7114" name="Text Box 14"/>
          <p:cNvSpPr txBox="1">
            <a:spLocks noChangeArrowheads="1"/>
          </p:cNvSpPr>
          <p:nvPr/>
        </p:nvSpPr>
        <p:spPr bwMode="auto">
          <a:xfrm>
            <a:off x="914400" y="1816100"/>
            <a:ext cx="1709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</a:rPr>
              <a:t>Training Data</a:t>
            </a:r>
          </a:p>
        </p:txBody>
      </p:sp>
      <p:sp>
        <p:nvSpPr>
          <p:cNvPr id="47115" name="Text Box 15"/>
          <p:cNvSpPr txBox="1">
            <a:spLocks noChangeArrowheads="1"/>
          </p:cNvSpPr>
          <p:nvPr/>
        </p:nvSpPr>
        <p:spPr bwMode="auto">
          <a:xfrm>
            <a:off x="5148263" y="1816100"/>
            <a:ext cx="302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</a:rPr>
              <a:t>Individual 2-class models</a:t>
            </a:r>
          </a:p>
        </p:txBody>
      </p:sp>
      <p:sp>
        <p:nvSpPr>
          <p:cNvPr id="47116" name="Text Box 16"/>
          <p:cNvSpPr txBox="1">
            <a:spLocks noChangeArrowheads="1"/>
          </p:cNvSpPr>
          <p:nvPr/>
        </p:nvSpPr>
        <p:spPr bwMode="auto">
          <a:xfrm>
            <a:off x="4579938" y="2413000"/>
            <a:ext cx="706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 vs. 4</a:t>
            </a:r>
          </a:p>
        </p:txBody>
      </p:sp>
      <p:sp>
        <p:nvSpPr>
          <p:cNvPr id="47117" name="Text Box 17"/>
          <p:cNvSpPr txBox="1">
            <a:spLocks noChangeArrowheads="1"/>
          </p:cNvSpPr>
          <p:nvPr/>
        </p:nvSpPr>
        <p:spPr bwMode="auto">
          <a:xfrm>
            <a:off x="6245225" y="2413000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 vs. 4</a:t>
            </a:r>
          </a:p>
        </p:txBody>
      </p:sp>
      <p:sp>
        <p:nvSpPr>
          <p:cNvPr id="47118" name="Text Box 18"/>
          <p:cNvSpPr txBox="1">
            <a:spLocks noChangeArrowheads="1"/>
          </p:cNvSpPr>
          <p:nvPr/>
        </p:nvSpPr>
        <p:spPr bwMode="auto">
          <a:xfrm>
            <a:off x="7924800" y="2413000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 vs. 3</a:t>
            </a:r>
          </a:p>
        </p:txBody>
      </p:sp>
      <p:sp>
        <p:nvSpPr>
          <p:cNvPr id="47119" name="Text Box 19"/>
          <p:cNvSpPr txBox="1">
            <a:spLocks noChangeArrowheads="1"/>
          </p:cNvSpPr>
          <p:nvPr/>
        </p:nvSpPr>
        <p:spPr bwMode="auto">
          <a:xfrm>
            <a:off x="7924800" y="4279900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 vs. 2</a:t>
            </a:r>
          </a:p>
        </p:txBody>
      </p:sp>
      <p:sp>
        <p:nvSpPr>
          <p:cNvPr id="47120" name="Text Box 20"/>
          <p:cNvSpPr txBox="1">
            <a:spLocks noChangeArrowheads="1"/>
          </p:cNvSpPr>
          <p:nvPr/>
        </p:nvSpPr>
        <p:spPr bwMode="auto">
          <a:xfrm>
            <a:off x="6245225" y="4279900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 vs. 3</a:t>
            </a:r>
          </a:p>
        </p:txBody>
      </p:sp>
      <p:sp>
        <p:nvSpPr>
          <p:cNvPr id="47121" name="Text Box 21"/>
          <p:cNvSpPr txBox="1">
            <a:spLocks noChangeArrowheads="1"/>
          </p:cNvSpPr>
          <p:nvPr/>
        </p:nvSpPr>
        <p:spPr bwMode="auto">
          <a:xfrm>
            <a:off x="4579938" y="4279900"/>
            <a:ext cx="706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3 vs. 4</a:t>
            </a:r>
          </a:p>
        </p:txBody>
      </p:sp>
      <p:sp>
        <p:nvSpPr>
          <p:cNvPr id="47122" name="Text Box 22"/>
          <p:cNvSpPr txBox="1">
            <a:spLocks noChangeArrowheads="1"/>
          </p:cNvSpPr>
          <p:nvPr/>
        </p:nvSpPr>
        <p:spPr bwMode="auto">
          <a:xfrm>
            <a:off x="1028700" y="5029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123" name="Text Box 23"/>
          <p:cNvSpPr txBox="1">
            <a:spLocks noChangeArrowheads="1"/>
          </p:cNvSpPr>
          <p:nvPr/>
        </p:nvSpPr>
        <p:spPr bwMode="auto">
          <a:xfrm>
            <a:off x="1143000" y="3962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7124" name="Text Box 24"/>
          <p:cNvSpPr txBox="1">
            <a:spLocks noChangeArrowheads="1"/>
          </p:cNvSpPr>
          <p:nvPr/>
        </p:nvSpPr>
        <p:spPr bwMode="auto">
          <a:xfrm>
            <a:off x="2514600" y="3595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125" name="Text Box 25"/>
          <p:cNvSpPr txBox="1">
            <a:spLocks noChangeArrowheads="1"/>
          </p:cNvSpPr>
          <p:nvPr/>
        </p:nvSpPr>
        <p:spPr bwMode="auto">
          <a:xfrm>
            <a:off x="685800" y="2819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811213" y="1841500"/>
            <a:ext cx="1808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</a:rPr>
              <a:t>4-Class Model</a:t>
            </a:r>
          </a:p>
        </p:txBody>
      </p:sp>
      <p:pic>
        <p:nvPicPr>
          <p:cNvPr id="48131" name="Picture 3" descr="class_regions"/>
          <p:cNvPicPr>
            <a:picLocks noChangeAspect="1" noChangeArrowheads="1"/>
          </p:cNvPicPr>
          <p:nvPr/>
        </p:nvPicPr>
        <p:blipFill>
          <a:blip r:embed="rId2"/>
          <a:srcRect l="16855" t="7751" r="17589" b="12798"/>
          <a:stretch>
            <a:fillRect/>
          </a:stretch>
        </p:blipFill>
        <p:spPr bwMode="auto">
          <a:xfrm>
            <a:off x="292100" y="2728913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041400" y="5029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155700" y="3962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527300" y="3595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98500" y="2819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813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Multi-class</a:t>
            </a:r>
          </a:p>
        </p:txBody>
      </p:sp>
      <p:pic>
        <p:nvPicPr>
          <p:cNvPr id="48137" name="Picture 9" descr="class1_v_class2"/>
          <p:cNvPicPr>
            <a:picLocks noChangeAspect="1" noChangeArrowheads="1"/>
          </p:cNvPicPr>
          <p:nvPr/>
        </p:nvPicPr>
        <p:blipFill>
          <a:blip r:embed="rId3"/>
          <a:srcRect l="17270" t="6976" r="17270" b="11627"/>
          <a:stretch>
            <a:fillRect/>
          </a:stretch>
        </p:blipFill>
        <p:spPr bwMode="auto">
          <a:xfrm>
            <a:off x="7602538" y="4572000"/>
            <a:ext cx="13350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0" descr="class1_v_class3"/>
          <p:cNvPicPr>
            <a:picLocks noChangeAspect="1" noChangeArrowheads="1"/>
          </p:cNvPicPr>
          <p:nvPr/>
        </p:nvPicPr>
        <p:blipFill>
          <a:blip r:embed="rId4"/>
          <a:srcRect l="17270" t="6976" r="17270" b="11627"/>
          <a:stretch>
            <a:fillRect/>
          </a:stretch>
        </p:blipFill>
        <p:spPr bwMode="auto">
          <a:xfrm>
            <a:off x="7602538" y="2705100"/>
            <a:ext cx="13350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1" descr="class1_v_class4"/>
          <p:cNvPicPr>
            <a:picLocks noChangeAspect="1" noChangeArrowheads="1"/>
          </p:cNvPicPr>
          <p:nvPr/>
        </p:nvPicPr>
        <p:blipFill>
          <a:blip r:embed="rId5"/>
          <a:srcRect l="17270" t="6976" r="17270" b="11627"/>
          <a:stretch>
            <a:fillRect/>
          </a:stretch>
        </p:blipFill>
        <p:spPr bwMode="auto">
          <a:xfrm>
            <a:off x="4267200" y="2705100"/>
            <a:ext cx="1335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12" descr="class2_v_class3"/>
          <p:cNvPicPr>
            <a:picLocks noChangeAspect="1" noChangeArrowheads="1"/>
          </p:cNvPicPr>
          <p:nvPr/>
        </p:nvPicPr>
        <p:blipFill>
          <a:blip r:embed="rId6"/>
          <a:srcRect l="17270" t="6976" r="17270" b="11627"/>
          <a:stretch>
            <a:fillRect/>
          </a:stretch>
        </p:blipFill>
        <p:spPr bwMode="auto">
          <a:xfrm>
            <a:off x="5934075" y="4572000"/>
            <a:ext cx="1335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13" descr="class2_v_class4"/>
          <p:cNvPicPr>
            <a:picLocks noChangeAspect="1" noChangeArrowheads="1"/>
          </p:cNvPicPr>
          <p:nvPr/>
        </p:nvPicPr>
        <p:blipFill>
          <a:blip r:embed="rId7"/>
          <a:srcRect l="17270" t="6976" r="17270" b="11627"/>
          <a:stretch>
            <a:fillRect/>
          </a:stretch>
        </p:blipFill>
        <p:spPr bwMode="auto">
          <a:xfrm>
            <a:off x="5934075" y="2705100"/>
            <a:ext cx="1335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2" name="Picture 14" descr="class3_v_class4"/>
          <p:cNvPicPr>
            <a:picLocks noChangeAspect="1" noChangeArrowheads="1"/>
          </p:cNvPicPr>
          <p:nvPr/>
        </p:nvPicPr>
        <p:blipFill>
          <a:blip r:embed="rId8"/>
          <a:srcRect l="17270" t="6976" r="17270" b="11627"/>
          <a:stretch>
            <a:fillRect/>
          </a:stretch>
        </p:blipFill>
        <p:spPr bwMode="auto">
          <a:xfrm>
            <a:off x="4267200" y="4572000"/>
            <a:ext cx="1335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5130800" y="1816100"/>
            <a:ext cx="302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</a:rPr>
              <a:t>Individual 2-class models</a:t>
            </a: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4579938" y="2413000"/>
            <a:ext cx="706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 vs. 4</a:t>
            </a: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6245225" y="2413000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 vs. 4</a:t>
            </a: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7924800" y="2413000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 vs. 3</a:t>
            </a: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7924800" y="4279900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 vs. 2</a:t>
            </a: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6245225" y="4279900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 vs. 3</a:t>
            </a: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4579938" y="4279900"/>
            <a:ext cx="706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3 vs. 4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193925" y="3160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0480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889125" y="3617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743200" y="4191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895600" y="3429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1736725" y="3313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2590800" y="3886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20415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8956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1736725" y="3998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4478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27432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1584325" y="3694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24384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3505200" y="3657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23463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32004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3352800" y="3352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2193925" y="3236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30480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2498725" y="3465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33528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2193925" y="392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32004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17526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1447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1905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19050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0" name="Text Box 30"/>
          <p:cNvSpPr txBox="1">
            <a:spLocks noChangeArrowheads="1"/>
          </p:cNvSpPr>
          <p:nvPr/>
        </p:nvSpPr>
        <p:spPr bwMode="auto">
          <a:xfrm>
            <a:off x="22098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8288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2" name="Text Box 32"/>
          <p:cNvSpPr txBox="1">
            <a:spLocks noChangeArrowheads="1"/>
          </p:cNvSpPr>
          <p:nvPr/>
        </p:nvSpPr>
        <p:spPr bwMode="auto">
          <a:xfrm>
            <a:off x="21336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3" name="Text Box 33"/>
          <p:cNvSpPr txBox="1">
            <a:spLocks noChangeArrowheads="1"/>
          </p:cNvSpPr>
          <p:nvPr/>
        </p:nvSpPr>
        <p:spPr bwMode="auto">
          <a:xfrm>
            <a:off x="1905000" y="623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2362200" y="4397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23622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2667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22860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25908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39" name="Text Box 39"/>
          <p:cNvSpPr txBox="1">
            <a:spLocks noChangeArrowheads="1"/>
          </p:cNvSpPr>
          <p:nvPr/>
        </p:nvSpPr>
        <p:spPr bwMode="auto">
          <a:xfrm>
            <a:off x="1371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0" name="Text Box 40"/>
          <p:cNvSpPr txBox="1">
            <a:spLocks noChangeArrowheads="1"/>
          </p:cNvSpPr>
          <p:nvPr/>
        </p:nvSpPr>
        <p:spPr bwMode="auto">
          <a:xfrm>
            <a:off x="182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17526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20574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22860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2590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5" name="Text Box 45"/>
          <p:cNvSpPr txBox="1">
            <a:spLocks noChangeArrowheads="1"/>
          </p:cNvSpPr>
          <p:nvPr/>
        </p:nvSpPr>
        <p:spPr bwMode="auto">
          <a:xfrm>
            <a:off x="609600" y="1435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1066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7" name="Text Box 47"/>
          <p:cNvSpPr txBox="1">
            <a:spLocks noChangeArrowheads="1"/>
          </p:cNvSpPr>
          <p:nvPr/>
        </p:nvSpPr>
        <p:spPr bwMode="auto">
          <a:xfrm>
            <a:off x="10668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8" name="Text Box 48"/>
          <p:cNvSpPr txBox="1">
            <a:spLocks noChangeArrowheads="1"/>
          </p:cNvSpPr>
          <p:nvPr/>
        </p:nvSpPr>
        <p:spPr bwMode="auto">
          <a:xfrm>
            <a:off x="13716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49" name="Text Box 49"/>
          <p:cNvSpPr txBox="1">
            <a:spLocks noChangeArrowheads="1"/>
          </p:cNvSpPr>
          <p:nvPr/>
        </p:nvSpPr>
        <p:spPr bwMode="auto">
          <a:xfrm>
            <a:off x="9906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50" name="Text Box 50"/>
          <p:cNvSpPr txBox="1">
            <a:spLocks noChangeArrowheads="1"/>
          </p:cNvSpPr>
          <p:nvPr/>
        </p:nvSpPr>
        <p:spPr bwMode="auto">
          <a:xfrm>
            <a:off x="12954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51" name="Text Box 51"/>
          <p:cNvSpPr txBox="1">
            <a:spLocks noChangeArrowheads="1"/>
          </p:cNvSpPr>
          <p:nvPr/>
        </p:nvSpPr>
        <p:spPr bwMode="auto">
          <a:xfrm>
            <a:off x="15240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1828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53" name="Text Box 53"/>
          <p:cNvSpPr txBox="1">
            <a:spLocks noChangeArrowheads="1"/>
          </p:cNvSpPr>
          <p:nvPr/>
        </p:nvSpPr>
        <p:spPr bwMode="auto">
          <a:xfrm>
            <a:off x="990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54" name="Text Box 54"/>
          <p:cNvSpPr txBox="1">
            <a:spLocks noChangeArrowheads="1"/>
          </p:cNvSpPr>
          <p:nvPr/>
        </p:nvSpPr>
        <p:spPr bwMode="auto">
          <a:xfrm>
            <a:off x="14478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55" name="Text Box 55"/>
          <p:cNvSpPr txBox="1">
            <a:spLocks noChangeArrowheads="1"/>
          </p:cNvSpPr>
          <p:nvPr/>
        </p:nvSpPr>
        <p:spPr bwMode="auto">
          <a:xfrm>
            <a:off x="1752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47244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57" name="Text Box 57"/>
          <p:cNvSpPr txBox="1">
            <a:spLocks noChangeArrowheads="1"/>
          </p:cNvSpPr>
          <p:nvPr/>
        </p:nvSpPr>
        <p:spPr bwMode="auto">
          <a:xfrm>
            <a:off x="45720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58" name="Text Box 58"/>
          <p:cNvSpPr txBox="1">
            <a:spLocks noChangeArrowheads="1"/>
          </p:cNvSpPr>
          <p:nvPr/>
        </p:nvSpPr>
        <p:spPr bwMode="auto">
          <a:xfrm>
            <a:off x="4876800" y="1828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59" name="Text Box 59"/>
          <p:cNvSpPr txBox="1">
            <a:spLocks noChangeArrowheads="1"/>
          </p:cNvSpPr>
          <p:nvPr/>
        </p:nvSpPr>
        <p:spPr bwMode="auto">
          <a:xfrm>
            <a:off x="50292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0" name="Text Box 60"/>
          <p:cNvSpPr txBox="1">
            <a:spLocks noChangeArrowheads="1"/>
          </p:cNvSpPr>
          <p:nvPr/>
        </p:nvSpPr>
        <p:spPr bwMode="auto">
          <a:xfrm>
            <a:off x="49530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1" name="Text Box 61"/>
          <p:cNvSpPr txBox="1">
            <a:spLocks noChangeArrowheads="1"/>
          </p:cNvSpPr>
          <p:nvPr/>
        </p:nvSpPr>
        <p:spPr bwMode="auto">
          <a:xfrm>
            <a:off x="4800600" y="990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2" name="Text Box 62"/>
          <p:cNvSpPr txBox="1">
            <a:spLocks noChangeArrowheads="1"/>
          </p:cNvSpPr>
          <p:nvPr/>
        </p:nvSpPr>
        <p:spPr bwMode="auto">
          <a:xfrm>
            <a:off x="5105400" y="1371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3" name="Text Box 63"/>
          <p:cNvSpPr txBox="1">
            <a:spLocks noChangeArrowheads="1"/>
          </p:cNvSpPr>
          <p:nvPr/>
        </p:nvSpPr>
        <p:spPr bwMode="auto">
          <a:xfrm>
            <a:off x="52578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4" name="Text Box 64"/>
          <p:cNvSpPr txBox="1">
            <a:spLocks noChangeArrowheads="1"/>
          </p:cNvSpPr>
          <p:nvPr/>
        </p:nvSpPr>
        <p:spPr bwMode="auto">
          <a:xfrm>
            <a:off x="563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5" name="Text Box 65"/>
          <p:cNvSpPr txBox="1">
            <a:spLocks noChangeArrowheads="1"/>
          </p:cNvSpPr>
          <p:nvPr/>
        </p:nvSpPr>
        <p:spPr bwMode="auto">
          <a:xfrm>
            <a:off x="5486400" y="1524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6" name="Text Box 66"/>
          <p:cNvSpPr txBox="1">
            <a:spLocks noChangeArrowheads="1"/>
          </p:cNvSpPr>
          <p:nvPr/>
        </p:nvSpPr>
        <p:spPr bwMode="auto">
          <a:xfrm>
            <a:off x="59436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7" name="Text Box 67"/>
          <p:cNvSpPr txBox="1">
            <a:spLocks noChangeArrowheads="1"/>
          </p:cNvSpPr>
          <p:nvPr/>
        </p:nvSpPr>
        <p:spPr bwMode="auto">
          <a:xfrm>
            <a:off x="60198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8" name="Text Box 68"/>
          <p:cNvSpPr txBox="1">
            <a:spLocks noChangeArrowheads="1"/>
          </p:cNvSpPr>
          <p:nvPr/>
        </p:nvSpPr>
        <p:spPr bwMode="auto">
          <a:xfrm>
            <a:off x="51054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9" name="Text Box 69"/>
          <p:cNvSpPr txBox="1">
            <a:spLocks noChangeArrowheads="1"/>
          </p:cNvSpPr>
          <p:nvPr/>
        </p:nvSpPr>
        <p:spPr bwMode="auto">
          <a:xfrm>
            <a:off x="4953000" y="205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70" name="Text Box 70"/>
          <p:cNvSpPr txBox="1">
            <a:spLocks noChangeArrowheads="1"/>
          </p:cNvSpPr>
          <p:nvPr/>
        </p:nvSpPr>
        <p:spPr bwMode="auto">
          <a:xfrm>
            <a:off x="5257800" y="2438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71" name="Text Box 71"/>
          <p:cNvSpPr txBox="1">
            <a:spLocks noChangeArrowheads="1"/>
          </p:cNvSpPr>
          <p:nvPr/>
        </p:nvSpPr>
        <p:spPr bwMode="auto">
          <a:xfrm>
            <a:off x="54102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72" name="Text Box 72"/>
          <p:cNvSpPr txBox="1">
            <a:spLocks noChangeArrowheads="1"/>
          </p:cNvSpPr>
          <p:nvPr/>
        </p:nvSpPr>
        <p:spPr bwMode="auto">
          <a:xfrm>
            <a:off x="53340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73" name="Text Box 73"/>
          <p:cNvSpPr txBox="1">
            <a:spLocks noChangeArrowheads="1"/>
          </p:cNvSpPr>
          <p:nvPr/>
        </p:nvSpPr>
        <p:spPr bwMode="auto">
          <a:xfrm>
            <a:off x="5486400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74" name="Text Box 74"/>
          <p:cNvSpPr txBox="1">
            <a:spLocks noChangeArrowheads="1"/>
          </p:cNvSpPr>
          <p:nvPr/>
        </p:nvSpPr>
        <p:spPr bwMode="auto">
          <a:xfrm>
            <a:off x="56388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75" name="Text Box 75"/>
          <p:cNvSpPr txBox="1">
            <a:spLocks noChangeArrowheads="1"/>
          </p:cNvSpPr>
          <p:nvPr/>
        </p:nvSpPr>
        <p:spPr bwMode="auto">
          <a:xfrm>
            <a:off x="6019800" y="2286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76" name="Text Box 76"/>
          <p:cNvSpPr txBox="1">
            <a:spLocks noChangeArrowheads="1"/>
          </p:cNvSpPr>
          <p:nvPr/>
        </p:nvSpPr>
        <p:spPr bwMode="auto">
          <a:xfrm>
            <a:off x="5867400" y="2133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77" name="Line 77"/>
          <p:cNvSpPr>
            <a:spLocks noChangeShapeType="1"/>
          </p:cNvSpPr>
          <p:nvPr/>
        </p:nvSpPr>
        <p:spPr bwMode="auto">
          <a:xfrm flipV="1">
            <a:off x="228600" y="1143000"/>
            <a:ext cx="7391400" cy="1905000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8" name="Line 78"/>
          <p:cNvSpPr>
            <a:spLocks noChangeShapeType="1"/>
          </p:cNvSpPr>
          <p:nvPr/>
        </p:nvSpPr>
        <p:spPr bwMode="auto">
          <a:xfrm>
            <a:off x="2133600" y="228600"/>
            <a:ext cx="3962400" cy="4800600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9" name="Line 79"/>
          <p:cNvSpPr>
            <a:spLocks noChangeShapeType="1"/>
          </p:cNvSpPr>
          <p:nvPr/>
        </p:nvSpPr>
        <p:spPr bwMode="auto">
          <a:xfrm flipH="1">
            <a:off x="2133600" y="228600"/>
            <a:ext cx="2057400" cy="5867400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0" name="Line 80"/>
          <p:cNvSpPr>
            <a:spLocks noChangeShapeType="1"/>
          </p:cNvSpPr>
          <p:nvPr/>
        </p:nvSpPr>
        <p:spPr bwMode="auto">
          <a:xfrm flipV="1">
            <a:off x="228600" y="2209800"/>
            <a:ext cx="3276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1" name="Line 81"/>
          <p:cNvSpPr>
            <a:spLocks noChangeShapeType="1"/>
          </p:cNvSpPr>
          <p:nvPr/>
        </p:nvSpPr>
        <p:spPr bwMode="auto">
          <a:xfrm flipH="1">
            <a:off x="3505200" y="228600"/>
            <a:ext cx="685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2" name="Line 82"/>
          <p:cNvSpPr>
            <a:spLocks noChangeShapeType="1"/>
          </p:cNvSpPr>
          <p:nvPr/>
        </p:nvSpPr>
        <p:spPr bwMode="auto">
          <a:xfrm>
            <a:off x="3581400" y="1981200"/>
            <a:ext cx="25146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3" name="Text Box 83"/>
          <p:cNvSpPr txBox="1">
            <a:spLocks noChangeArrowheads="1"/>
          </p:cNvSpPr>
          <p:nvPr/>
        </p:nvSpPr>
        <p:spPr bwMode="auto">
          <a:xfrm>
            <a:off x="4191000" y="1524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3vs2</a:t>
            </a:r>
          </a:p>
        </p:txBody>
      </p:sp>
      <p:sp>
        <p:nvSpPr>
          <p:cNvPr id="51284" name="Text Box 84"/>
          <p:cNvSpPr txBox="1">
            <a:spLocks noChangeArrowheads="1"/>
          </p:cNvSpPr>
          <p:nvPr/>
        </p:nvSpPr>
        <p:spPr bwMode="auto">
          <a:xfrm>
            <a:off x="6096000" y="49530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1vs2</a:t>
            </a:r>
          </a:p>
        </p:txBody>
      </p:sp>
      <p:sp>
        <p:nvSpPr>
          <p:cNvPr id="51285" name="Text Box 85"/>
          <p:cNvSpPr txBox="1">
            <a:spLocks noChangeArrowheads="1"/>
          </p:cNvSpPr>
          <p:nvPr/>
        </p:nvSpPr>
        <p:spPr bwMode="auto">
          <a:xfrm>
            <a:off x="228600" y="30480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1vs3</a:t>
            </a:r>
          </a:p>
        </p:txBody>
      </p:sp>
      <p:grpSp>
        <p:nvGrpSpPr>
          <p:cNvPr id="51286" name="Group 86"/>
          <p:cNvGrpSpPr>
            <a:grpSpLocks/>
          </p:cNvGrpSpPr>
          <p:nvPr/>
        </p:nvGrpSpPr>
        <p:grpSpPr bwMode="auto">
          <a:xfrm>
            <a:off x="3886200" y="1676400"/>
            <a:ext cx="381000" cy="381000"/>
            <a:chOff x="384" y="3648"/>
            <a:chExt cx="240" cy="240"/>
          </a:xfrm>
        </p:grpSpPr>
        <p:sp>
          <p:nvSpPr>
            <p:cNvPr id="51297" name="Oval 87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98" name="Text Box 88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1287" name="Text Box 89"/>
          <p:cNvSpPr txBox="1">
            <a:spLocks noChangeArrowheads="1"/>
          </p:cNvSpPr>
          <p:nvPr/>
        </p:nvSpPr>
        <p:spPr bwMode="auto">
          <a:xfrm>
            <a:off x="7896225" y="24987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1288" name="Text Box 90"/>
          <p:cNvSpPr txBox="1">
            <a:spLocks noChangeArrowheads="1"/>
          </p:cNvSpPr>
          <p:nvPr/>
        </p:nvSpPr>
        <p:spPr bwMode="auto">
          <a:xfrm>
            <a:off x="8229600" y="3082925"/>
            <a:ext cx="520700" cy="3460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1289" name="Text Box 91"/>
          <p:cNvSpPr txBox="1">
            <a:spLocks noChangeArrowheads="1"/>
          </p:cNvSpPr>
          <p:nvPr/>
        </p:nvSpPr>
        <p:spPr bwMode="auto">
          <a:xfrm>
            <a:off x="7543800" y="30829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2v1</a:t>
            </a:r>
          </a:p>
        </p:txBody>
      </p:sp>
      <p:sp>
        <p:nvSpPr>
          <p:cNvPr id="51290" name="Line 92"/>
          <p:cNvSpPr>
            <a:spLocks noChangeShapeType="1"/>
          </p:cNvSpPr>
          <p:nvPr/>
        </p:nvSpPr>
        <p:spPr bwMode="auto">
          <a:xfrm flipV="1">
            <a:off x="7827963" y="28432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1" name="Line 93"/>
          <p:cNvSpPr>
            <a:spLocks noChangeShapeType="1"/>
          </p:cNvSpPr>
          <p:nvPr/>
        </p:nvSpPr>
        <p:spPr bwMode="auto">
          <a:xfrm flipH="1" flipV="1">
            <a:off x="8181975" y="28432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292" name="Group 110"/>
          <p:cNvGrpSpPr>
            <a:grpSpLocks/>
          </p:cNvGrpSpPr>
          <p:nvPr/>
        </p:nvGrpSpPr>
        <p:grpSpPr bwMode="auto">
          <a:xfrm>
            <a:off x="8382000" y="1981200"/>
            <a:ext cx="381000" cy="381000"/>
            <a:chOff x="384" y="3648"/>
            <a:chExt cx="240" cy="240"/>
          </a:xfrm>
        </p:grpSpPr>
        <p:sp>
          <p:nvSpPr>
            <p:cNvPr id="51295" name="Oval 111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96" name="Text Box 112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1293" name="Rectangle 113"/>
          <p:cNvSpPr>
            <a:spLocks noChangeArrowheads="1"/>
          </p:cNvSpPr>
          <p:nvPr/>
        </p:nvSpPr>
        <p:spPr bwMode="auto">
          <a:xfrm>
            <a:off x="7086600" y="1828800"/>
            <a:ext cx="1981200" cy="487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4" name="Text Box 114"/>
          <p:cNvSpPr txBox="1">
            <a:spLocks noChangeArrowheads="1"/>
          </p:cNvSpPr>
          <p:nvPr/>
        </p:nvSpPr>
        <p:spPr bwMode="auto">
          <a:xfrm>
            <a:off x="7146925" y="20177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Example:</a:t>
            </a:r>
          </a:p>
        </p:txBody>
      </p:sp>
      <p:sp>
        <p:nvSpPr>
          <p:cNvPr id="9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 l="3384" t="23618" r="51300" b="15253"/>
          <a:stretch>
            <a:fillRect/>
          </a:stretch>
        </p:blipFill>
        <p:spPr bwMode="auto">
          <a:xfrm>
            <a:off x="0" y="0"/>
            <a:ext cx="64770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76200" y="5486400"/>
            <a:ext cx="89916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altLang="zh-CN">
                <a:solidFill>
                  <a:schemeClr val="tx1"/>
                </a:solidFill>
                <a:ea typeface="宋体" charset="-122"/>
                <a:cs typeface="宋体" charset="-122"/>
              </a:rPr>
              <a:t>SVMLight is an implementation of Support Vector Machine (SVM) in C.</a:t>
            </a:r>
          </a:p>
          <a:p>
            <a:pPr marL="342900" indent="-342900"/>
            <a:r>
              <a:rPr lang="en-US" altLang="zh-CN">
                <a:solidFill>
                  <a:schemeClr val="tx1"/>
                </a:solidFill>
                <a:ea typeface="宋体" charset="-122"/>
                <a:cs typeface="宋体" charset="-122"/>
              </a:rPr>
              <a:t>Download source from :</a:t>
            </a:r>
            <a:r>
              <a:rPr lang="en-US" altLang="zh-CN">
                <a:solidFill>
                  <a:schemeClr val="tx1"/>
                </a:solidFill>
                <a:ea typeface="宋体" charset="-122"/>
                <a:cs typeface="宋体" charset="-122"/>
                <a:hlinkClick r:id="rId3"/>
              </a:rPr>
              <a:t>http://svmlight.joachims.org/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193925" y="3160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0480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889125" y="3617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743200" y="4191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895600" y="3429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736725" y="3313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590800" y="3886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20415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28956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1736725" y="3998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14478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27432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1584325" y="3694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24384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3505200" y="3657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23463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32004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3352800" y="3352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2193925" y="3236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30480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2498725" y="3465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33528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2193925" y="392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32004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17526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1447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1905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19050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4" name="Text Box 30"/>
          <p:cNvSpPr txBox="1">
            <a:spLocks noChangeArrowheads="1"/>
          </p:cNvSpPr>
          <p:nvPr/>
        </p:nvSpPr>
        <p:spPr bwMode="auto">
          <a:xfrm>
            <a:off x="22098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18288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21336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7" name="Text Box 33"/>
          <p:cNvSpPr txBox="1">
            <a:spLocks noChangeArrowheads="1"/>
          </p:cNvSpPr>
          <p:nvPr/>
        </p:nvSpPr>
        <p:spPr bwMode="auto">
          <a:xfrm>
            <a:off x="1905000" y="623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8" name="Text Box 34"/>
          <p:cNvSpPr txBox="1">
            <a:spLocks noChangeArrowheads="1"/>
          </p:cNvSpPr>
          <p:nvPr/>
        </p:nvSpPr>
        <p:spPr bwMode="auto">
          <a:xfrm>
            <a:off x="2362200" y="4397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59" name="Text Box 35"/>
          <p:cNvSpPr txBox="1">
            <a:spLocks noChangeArrowheads="1"/>
          </p:cNvSpPr>
          <p:nvPr/>
        </p:nvSpPr>
        <p:spPr bwMode="auto">
          <a:xfrm>
            <a:off x="23622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0" name="Text Box 36"/>
          <p:cNvSpPr txBox="1">
            <a:spLocks noChangeArrowheads="1"/>
          </p:cNvSpPr>
          <p:nvPr/>
        </p:nvSpPr>
        <p:spPr bwMode="auto">
          <a:xfrm>
            <a:off x="2667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1" name="Text Box 37"/>
          <p:cNvSpPr txBox="1">
            <a:spLocks noChangeArrowheads="1"/>
          </p:cNvSpPr>
          <p:nvPr/>
        </p:nvSpPr>
        <p:spPr bwMode="auto">
          <a:xfrm>
            <a:off x="22860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2" name="Text Box 38"/>
          <p:cNvSpPr txBox="1">
            <a:spLocks noChangeArrowheads="1"/>
          </p:cNvSpPr>
          <p:nvPr/>
        </p:nvSpPr>
        <p:spPr bwMode="auto">
          <a:xfrm>
            <a:off x="25908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3" name="Text Box 39"/>
          <p:cNvSpPr txBox="1">
            <a:spLocks noChangeArrowheads="1"/>
          </p:cNvSpPr>
          <p:nvPr/>
        </p:nvSpPr>
        <p:spPr bwMode="auto">
          <a:xfrm>
            <a:off x="1371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4" name="Text Box 40"/>
          <p:cNvSpPr txBox="1">
            <a:spLocks noChangeArrowheads="1"/>
          </p:cNvSpPr>
          <p:nvPr/>
        </p:nvSpPr>
        <p:spPr bwMode="auto">
          <a:xfrm>
            <a:off x="182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5" name="Text Box 41"/>
          <p:cNvSpPr txBox="1">
            <a:spLocks noChangeArrowheads="1"/>
          </p:cNvSpPr>
          <p:nvPr/>
        </p:nvSpPr>
        <p:spPr bwMode="auto">
          <a:xfrm>
            <a:off x="17526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6" name="Text Box 42"/>
          <p:cNvSpPr txBox="1">
            <a:spLocks noChangeArrowheads="1"/>
          </p:cNvSpPr>
          <p:nvPr/>
        </p:nvSpPr>
        <p:spPr bwMode="auto">
          <a:xfrm>
            <a:off x="20574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7" name="Text Box 43"/>
          <p:cNvSpPr txBox="1">
            <a:spLocks noChangeArrowheads="1"/>
          </p:cNvSpPr>
          <p:nvPr/>
        </p:nvSpPr>
        <p:spPr bwMode="auto">
          <a:xfrm>
            <a:off x="22860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2590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69" name="Text Box 45"/>
          <p:cNvSpPr txBox="1">
            <a:spLocks noChangeArrowheads="1"/>
          </p:cNvSpPr>
          <p:nvPr/>
        </p:nvSpPr>
        <p:spPr bwMode="auto">
          <a:xfrm>
            <a:off x="609600" y="1435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0" name="Text Box 46"/>
          <p:cNvSpPr txBox="1">
            <a:spLocks noChangeArrowheads="1"/>
          </p:cNvSpPr>
          <p:nvPr/>
        </p:nvSpPr>
        <p:spPr bwMode="auto">
          <a:xfrm>
            <a:off x="1066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1" name="Text Box 47"/>
          <p:cNvSpPr txBox="1">
            <a:spLocks noChangeArrowheads="1"/>
          </p:cNvSpPr>
          <p:nvPr/>
        </p:nvSpPr>
        <p:spPr bwMode="auto">
          <a:xfrm>
            <a:off x="10668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2" name="Text Box 48"/>
          <p:cNvSpPr txBox="1">
            <a:spLocks noChangeArrowheads="1"/>
          </p:cNvSpPr>
          <p:nvPr/>
        </p:nvSpPr>
        <p:spPr bwMode="auto">
          <a:xfrm>
            <a:off x="13716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3" name="Text Box 49"/>
          <p:cNvSpPr txBox="1">
            <a:spLocks noChangeArrowheads="1"/>
          </p:cNvSpPr>
          <p:nvPr/>
        </p:nvSpPr>
        <p:spPr bwMode="auto">
          <a:xfrm>
            <a:off x="9906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4" name="Text Box 50"/>
          <p:cNvSpPr txBox="1">
            <a:spLocks noChangeArrowheads="1"/>
          </p:cNvSpPr>
          <p:nvPr/>
        </p:nvSpPr>
        <p:spPr bwMode="auto">
          <a:xfrm>
            <a:off x="12954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5" name="Text Box 51"/>
          <p:cNvSpPr txBox="1">
            <a:spLocks noChangeArrowheads="1"/>
          </p:cNvSpPr>
          <p:nvPr/>
        </p:nvSpPr>
        <p:spPr bwMode="auto">
          <a:xfrm>
            <a:off x="15240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6" name="Text Box 52"/>
          <p:cNvSpPr txBox="1">
            <a:spLocks noChangeArrowheads="1"/>
          </p:cNvSpPr>
          <p:nvPr/>
        </p:nvSpPr>
        <p:spPr bwMode="auto">
          <a:xfrm>
            <a:off x="1828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7" name="Text Box 53"/>
          <p:cNvSpPr txBox="1">
            <a:spLocks noChangeArrowheads="1"/>
          </p:cNvSpPr>
          <p:nvPr/>
        </p:nvSpPr>
        <p:spPr bwMode="auto">
          <a:xfrm>
            <a:off x="990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8" name="Text Box 54"/>
          <p:cNvSpPr txBox="1">
            <a:spLocks noChangeArrowheads="1"/>
          </p:cNvSpPr>
          <p:nvPr/>
        </p:nvSpPr>
        <p:spPr bwMode="auto">
          <a:xfrm>
            <a:off x="14478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79" name="Text Box 55"/>
          <p:cNvSpPr txBox="1">
            <a:spLocks noChangeArrowheads="1"/>
          </p:cNvSpPr>
          <p:nvPr/>
        </p:nvSpPr>
        <p:spPr bwMode="auto">
          <a:xfrm>
            <a:off x="1752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2280" name="Text Box 56"/>
          <p:cNvSpPr txBox="1">
            <a:spLocks noChangeArrowheads="1"/>
          </p:cNvSpPr>
          <p:nvPr/>
        </p:nvSpPr>
        <p:spPr bwMode="auto">
          <a:xfrm>
            <a:off x="47244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1" name="Text Box 57"/>
          <p:cNvSpPr txBox="1">
            <a:spLocks noChangeArrowheads="1"/>
          </p:cNvSpPr>
          <p:nvPr/>
        </p:nvSpPr>
        <p:spPr bwMode="auto">
          <a:xfrm>
            <a:off x="45720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2" name="Text Box 58"/>
          <p:cNvSpPr txBox="1">
            <a:spLocks noChangeArrowheads="1"/>
          </p:cNvSpPr>
          <p:nvPr/>
        </p:nvSpPr>
        <p:spPr bwMode="auto">
          <a:xfrm>
            <a:off x="4876800" y="1828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3" name="Text Box 59"/>
          <p:cNvSpPr txBox="1">
            <a:spLocks noChangeArrowheads="1"/>
          </p:cNvSpPr>
          <p:nvPr/>
        </p:nvSpPr>
        <p:spPr bwMode="auto">
          <a:xfrm>
            <a:off x="50292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4" name="Text Box 60"/>
          <p:cNvSpPr txBox="1">
            <a:spLocks noChangeArrowheads="1"/>
          </p:cNvSpPr>
          <p:nvPr/>
        </p:nvSpPr>
        <p:spPr bwMode="auto">
          <a:xfrm>
            <a:off x="49530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5" name="Text Box 61"/>
          <p:cNvSpPr txBox="1">
            <a:spLocks noChangeArrowheads="1"/>
          </p:cNvSpPr>
          <p:nvPr/>
        </p:nvSpPr>
        <p:spPr bwMode="auto">
          <a:xfrm>
            <a:off x="4800600" y="990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6" name="Text Box 62"/>
          <p:cNvSpPr txBox="1">
            <a:spLocks noChangeArrowheads="1"/>
          </p:cNvSpPr>
          <p:nvPr/>
        </p:nvSpPr>
        <p:spPr bwMode="auto">
          <a:xfrm>
            <a:off x="5105400" y="1371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7" name="Text Box 63"/>
          <p:cNvSpPr txBox="1">
            <a:spLocks noChangeArrowheads="1"/>
          </p:cNvSpPr>
          <p:nvPr/>
        </p:nvSpPr>
        <p:spPr bwMode="auto">
          <a:xfrm>
            <a:off x="52578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8" name="Text Box 64"/>
          <p:cNvSpPr txBox="1">
            <a:spLocks noChangeArrowheads="1"/>
          </p:cNvSpPr>
          <p:nvPr/>
        </p:nvSpPr>
        <p:spPr bwMode="auto">
          <a:xfrm>
            <a:off x="563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89" name="Text Box 65"/>
          <p:cNvSpPr txBox="1">
            <a:spLocks noChangeArrowheads="1"/>
          </p:cNvSpPr>
          <p:nvPr/>
        </p:nvSpPr>
        <p:spPr bwMode="auto">
          <a:xfrm>
            <a:off x="5486400" y="1524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0" name="Text Box 66"/>
          <p:cNvSpPr txBox="1">
            <a:spLocks noChangeArrowheads="1"/>
          </p:cNvSpPr>
          <p:nvPr/>
        </p:nvSpPr>
        <p:spPr bwMode="auto">
          <a:xfrm>
            <a:off x="59436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1" name="Text Box 67"/>
          <p:cNvSpPr txBox="1">
            <a:spLocks noChangeArrowheads="1"/>
          </p:cNvSpPr>
          <p:nvPr/>
        </p:nvSpPr>
        <p:spPr bwMode="auto">
          <a:xfrm>
            <a:off x="60198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2" name="Text Box 68"/>
          <p:cNvSpPr txBox="1">
            <a:spLocks noChangeArrowheads="1"/>
          </p:cNvSpPr>
          <p:nvPr/>
        </p:nvSpPr>
        <p:spPr bwMode="auto">
          <a:xfrm>
            <a:off x="51054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3" name="Text Box 69"/>
          <p:cNvSpPr txBox="1">
            <a:spLocks noChangeArrowheads="1"/>
          </p:cNvSpPr>
          <p:nvPr/>
        </p:nvSpPr>
        <p:spPr bwMode="auto">
          <a:xfrm>
            <a:off x="4953000" y="205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4" name="Text Box 70"/>
          <p:cNvSpPr txBox="1">
            <a:spLocks noChangeArrowheads="1"/>
          </p:cNvSpPr>
          <p:nvPr/>
        </p:nvSpPr>
        <p:spPr bwMode="auto">
          <a:xfrm>
            <a:off x="5257800" y="2438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5" name="Text Box 71"/>
          <p:cNvSpPr txBox="1">
            <a:spLocks noChangeArrowheads="1"/>
          </p:cNvSpPr>
          <p:nvPr/>
        </p:nvSpPr>
        <p:spPr bwMode="auto">
          <a:xfrm>
            <a:off x="54102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6" name="Text Box 72"/>
          <p:cNvSpPr txBox="1">
            <a:spLocks noChangeArrowheads="1"/>
          </p:cNvSpPr>
          <p:nvPr/>
        </p:nvSpPr>
        <p:spPr bwMode="auto">
          <a:xfrm>
            <a:off x="53340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7" name="Text Box 73"/>
          <p:cNvSpPr txBox="1">
            <a:spLocks noChangeArrowheads="1"/>
          </p:cNvSpPr>
          <p:nvPr/>
        </p:nvSpPr>
        <p:spPr bwMode="auto">
          <a:xfrm>
            <a:off x="5486400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8" name="Text Box 74"/>
          <p:cNvSpPr txBox="1">
            <a:spLocks noChangeArrowheads="1"/>
          </p:cNvSpPr>
          <p:nvPr/>
        </p:nvSpPr>
        <p:spPr bwMode="auto">
          <a:xfrm>
            <a:off x="56388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299" name="Text Box 75"/>
          <p:cNvSpPr txBox="1">
            <a:spLocks noChangeArrowheads="1"/>
          </p:cNvSpPr>
          <p:nvPr/>
        </p:nvSpPr>
        <p:spPr bwMode="auto">
          <a:xfrm>
            <a:off x="6019800" y="2286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300" name="Text Box 76"/>
          <p:cNvSpPr txBox="1">
            <a:spLocks noChangeArrowheads="1"/>
          </p:cNvSpPr>
          <p:nvPr/>
        </p:nvSpPr>
        <p:spPr bwMode="auto">
          <a:xfrm>
            <a:off x="5867400" y="2133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2301" name="Line 79"/>
          <p:cNvSpPr>
            <a:spLocks noChangeShapeType="1"/>
          </p:cNvSpPr>
          <p:nvPr/>
        </p:nvSpPr>
        <p:spPr bwMode="auto">
          <a:xfrm flipH="1">
            <a:off x="2133600" y="228600"/>
            <a:ext cx="2057400" cy="5867400"/>
          </a:xfrm>
          <a:prstGeom prst="line">
            <a:avLst/>
          </a:prstGeom>
          <a:noFill/>
          <a:ln w="635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02" name="Text Box 83"/>
          <p:cNvSpPr txBox="1">
            <a:spLocks noChangeArrowheads="1"/>
          </p:cNvSpPr>
          <p:nvPr/>
        </p:nvSpPr>
        <p:spPr bwMode="auto">
          <a:xfrm>
            <a:off x="4191000" y="1524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3vs2</a:t>
            </a:r>
          </a:p>
        </p:txBody>
      </p:sp>
      <p:grpSp>
        <p:nvGrpSpPr>
          <p:cNvPr id="52303" name="Group 86"/>
          <p:cNvGrpSpPr>
            <a:grpSpLocks/>
          </p:cNvGrpSpPr>
          <p:nvPr/>
        </p:nvGrpSpPr>
        <p:grpSpPr bwMode="auto">
          <a:xfrm>
            <a:off x="3886200" y="1676400"/>
            <a:ext cx="381000" cy="381000"/>
            <a:chOff x="384" y="3648"/>
            <a:chExt cx="240" cy="240"/>
          </a:xfrm>
        </p:grpSpPr>
        <p:sp>
          <p:nvSpPr>
            <p:cNvPr id="52316" name="Oval 87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17" name="Text Box 88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2304" name="Text Box 89"/>
          <p:cNvSpPr txBox="1">
            <a:spLocks noChangeArrowheads="1"/>
          </p:cNvSpPr>
          <p:nvPr/>
        </p:nvSpPr>
        <p:spPr bwMode="auto">
          <a:xfrm>
            <a:off x="7896225" y="24987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2305" name="Text Box 90"/>
          <p:cNvSpPr txBox="1">
            <a:spLocks noChangeArrowheads="1"/>
          </p:cNvSpPr>
          <p:nvPr/>
        </p:nvSpPr>
        <p:spPr bwMode="auto">
          <a:xfrm>
            <a:off x="8229600" y="3082925"/>
            <a:ext cx="520700" cy="3460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2306" name="Text Box 91"/>
          <p:cNvSpPr txBox="1">
            <a:spLocks noChangeArrowheads="1"/>
          </p:cNvSpPr>
          <p:nvPr/>
        </p:nvSpPr>
        <p:spPr bwMode="auto">
          <a:xfrm>
            <a:off x="7543800" y="30829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2v1</a:t>
            </a:r>
          </a:p>
        </p:txBody>
      </p:sp>
      <p:sp>
        <p:nvSpPr>
          <p:cNvPr id="52307" name="Line 92"/>
          <p:cNvSpPr>
            <a:spLocks noChangeShapeType="1"/>
          </p:cNvSpPr>
          <p:nvPr/>
        </p:nvSpPr>
        <p:spPr bwMode="auto">
          <a:xfrm flipV="1">
            <a:off x="7827963" y="28432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08" name="Line 93"/>
          <p:cNvSpPr>
            <a:spLocks noChangeShapeType="1"/>
          </p:cNvSpPr>
          <p:nvPr/>
        </p:nvSpPr>
        <p:spPr bwMode="auto">
          <a:xfrm flipH="1" flipV="1">
            <a:off x="8181975" y="28432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309" name="Group 110"/>
          <p:cNvGrpSpPr>
            <a:grpSpLocks/>
          </p:cNvGrpSpPr>
          <p:nvPr/>
        </p:nvGrpSpPr>
        <p:grpSpPr bwMode="auto">
          <a:xfrm>
            <a:off x="8382000" y="1981200"/>
            <a:ext cx="381000" cy="381000"/>
            <a:chOff x="384" y="3648"/>
            <a:chExt cx="240" cy="240"/>
          </a:xfrm>
        </p:grpSpPr>
        <p:sp>
          <p:nvSpPr>
            <p:cNvPr id="52314" name="Oval 111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15" name="Text Box 112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2310" name="Rectangle 113"/>
          <p:cNvSpPr>
            <a:spLocks noChangeArrowheads="1"/>
          </p:cNvSpPr>
          <p:nvPr/>
        </p:nvSpPr>
        <p:spPr bwMode="auto">
          <a:xfrm>
            <a:off x="7086600" y="1828800"/>
            <a:ext cx="1981200" cy="487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11" name="Text Box 114"/>
          <p:cNvSpPr txBox="1">
            <a:spLocks noChangeArrowheads="1"/>
          </p:cNvSpPr>
          <p:nvPr/>
        </p:nvSpPr>
        <p:spPr bwMode="auto">
          <a:xfrm>
            <a:off x="7146925" y="20177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Example:</a:t>
            </a:r>
          </a:p>
        </p:txBody>
      </p:sp>
      <p:cxnSp>
        <p:nvCxnSpPr>
          <p:cNvPr id="52312" name="Straight Arrow Connector 99"/>
          <p:cNvCxnSpPr>
            <a:cxnSpLocks noChangeShapeType="1"/>
          </p:cNvCxnSpPr>
          <p:nvPr/>
        </p:nvCxnSpPr>
        <p:spPr bwMode="auto">
          <a:xfrm>
            <a:off x="7188200" y="2684463"/>
            <a:ext cx="685800" cy="1587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2313" name="Text Box 104"/>
          <p:cNvSpPr txBox="1">
            <a:spLocks noChangeArrowheads="1"/>
          </p:cNvSpPr>
          <p:nvPr/>
        </p:nvSpPr>
        <p:spPr bwMode="auto">
          <a:xfrm>
            <a:off x="7696200" y="27781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94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193925" y="3160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0480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889125" y="3617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743200" y="4191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895600" y="3429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736725" y="3313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590800" y="3886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0415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28956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1736725" y="3998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14478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27432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1584325" y="3694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4384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3505200" y="3657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23463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32004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3352800" y="3352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2193925" y="3236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30480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2498725" y="3465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3528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2193925" y="392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32004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17526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75" name="Text Box 27"/>
          <p:cNvSpPr txBox="1">
            <a:spLocks noChangeArrowheads="1"/>
          </p:cNvSpPr>
          <p:nvPr/>
        </p:nvSpPr>
        <p:spPr bwMode="auto">
          <a:xfrm>
            <a:off x="1447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1905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19050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78" name="Text Box 30"/>
          <p:cNvSpPr txBox="1">
            <a:spLocks noChangeArrowheads="1"/>
          </p:cNvSpPr>
          <p:nvPr/>
        </p:nvSpPr>
        <p:spPr bwMode="auto">
          <a:xfrm>
            <a:off x="22098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79" name="Text Box 31"/>
          <p:cNvSpPr txBox="1">
            <a:spLocks noChangeArrowheads="1"/>
          </p:cNvSpPr>
          <p:nvPr/>
        </p:nvSpPr>
        <p:spPr bwMode="auto">
          <a:xfrm>
            <a:off x="18288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0" name="Text Box 32"/>
          <p:cNvSpPr txBox="1">
            <a:spLocks noChangeArrowheads="1"/>
          </p:cNvSpPr>
          <p:nvPr/>
        </p:nvSpPr>
        <p:spPr bwMode="auto">
          <a:xfrm>
            <a:off x="21336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1" name="Text Box 33"/>
          <p:cNvSpPr txBox="1">
            <a:spLocks noChangeArrowheads="1"/>
          </p:cNvSpPr>
          <p:nvPr/>
        </p:nvSpPr>
        <p:spPr bwMode="auto">
          <a:xfrm>
            <a:off x="1905000" y="623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2" name="Text Box 34"/>
          <p:cNvSpPr txBox="1">
            <a:spLocks noChangeArrowheads="1"/>
          </p:cNvSpPr>
          <p:nvPr/>
        </p:nvSpPr>
        <p:spPr bwMode="auto">
          <a:xfrm>
            <a:off x="2362200" y="4397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23622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4" name="Text Box 36"/>
          <p:cNvSpPr txBox="1">
            <a:spLocks noChangeArrowheads="1"/>
          </p:cNvSpPr>
          <p:nvPr/>
        </p:nvSpPr>
        <p:spPr bwMode="auto">
          <a:xfrm>
            <a:off x="2667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5" name="Text Box 37"/>
          <p:cNvSpPr txBox="1">
            <a:spLocks noChangeArrowheads="1"/>
          </p:cNvSpPr>
          <p:nvPr/>
        </p:nvSpPr>
        <p:spPr bwMode="auto">
          <a:xfrm>
            <a:off x="22860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6" name="Text Box 38"/>
          <p:cNvSpPr txBox="1">
            <a:spLocks noChangeArrowheads="1"/>
          </p:cNvSpPr>
          <p:nvPr/>
        </p:nvSpPr>
        <p:spPr bwMode="auto">
          <a:xfrm>
            <a:off x="25908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7" name="Text Box 39"/>
          <p:cNvSpPr txBox="1">
            <a:spLocks noChangeArrowheads="1"/>
          </p:cNvSpPr>
          <p:nvPr/>
        </p:nvSpPr>
        <p:spPr bwMode="auto">
          <a:xfrm>
            <a:off x="1371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8" name="Text Box 40"/>
          <p:cNvSpPr txBox="1">
            <a:spLocks noChangeArrowheads="1"/>
          </p:cNvSpPr>
          <p:nvPr/>
        </p:nvSpPr>
        <p:spPr bwMode="auto">
          <a:xfrm>
            <a:off x="182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89" name="Text Box 41"/>
          <p:cNvSpPr txBox="1">
            <a:spLocks noChangeArrowheads="1"/>
          </p:cNvSpPr>
          <p:nvPr/>
        </p:nvSpPr>
        <p:spPr bwMode="auto">
          <a:xfrm>
            <a:off x="17526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0" name="Text Box 42"/>
          <p:cNvSpPr txBox="1">
            <a:spLocks noChangeArrowheads="1"/>
          </p:cNvSpPr>
          <p:nvPr/>
        </p:nvSpPr>
        <p:spPr bwMode="auto">
          <a:xfrm>
            <a:off x="20574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1" name="Text Box 43"/>
          <p:cNvSpPr txBox="1">
            <a:spLocks noChangeArrowheads="1"/>
          </p:cNvSpPr>
          <p:nvPr/>
        </p:nvSpPr>
        <p:spPr bwMode="auto">
          <a:xfrm>
            <a:off x="22860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2" name="Text Box 44"/>
          <p:cNvSpPr txBox="1">
            <a:spLocks noChangeArrowheads="1"/>
          </p:cNvSpPr>
          <p:nvPr/>
        </p:nvSpPr>
        <p:spPr bwMode="auto">
          <a:xfrm>
            <a:off x="2590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3" name="Text Box 45"/>
          <p:cNvSpPr txBox="1">
            <a:spLocks noChangeArrowheads="1"/>
          </p:cNvSpPr>
          <p:nvPr/>
        </p:nvSpPr>
        <p:spPr bwMode="auto">
          <a:xfrm>
            <a:off x="609600" y="1435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4" name="Text Box 46"/>
          <p:cNvSpPr txBox="1">
            <a:spLocks noChangeArrowheads="1"/>
          </p:cNvSpPr>
          <p:nvPr/>
        </p:nvSpPr>
        <p:spPr bwMode="auto">
          <a:xfrm>
            <a:off x="1066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5" name="Text Box 47"/>
          <p:cNvSpPr txBox="1">
            <a:spLocks noChangeArrowheads="1"/>
          </p:cNvSpPr>
          <p:nvPr/>
        </p:nvSpPr>
        <p:spPr bwMode="auto">
          <a:xfrm>
            <a:off x="10668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6" name="Text Box 48"/>
          <p:cNvSpPr txBox="1">
            <a:spLocks noChangeArrowheads="1"/>
          </p:cNvSpPr>
          <p:nvPr/>
        </p:nvSpPr>
        <p:spPr bwMode="auto">
          <a:xfrm>
            <a:off x="13716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7" name="Text Box 49"/>
          <p:cNvSpPr txBox="1">
            <a:spLocks noChangeArrowheads="1"/>
          </p:cNvSpPr>
          <p:nvPr/>
        </p:nvSpPr>
        <p:spPr bwMode="auto">
          <a:xfrm>
            <a:off x="9906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8" name="Text Box 50"/>
          <p:cNvSpPr txBox="1">
            <a:spLocks noChangeArrowheads="1"/>
          </p:cNvSpPr>
          <p:nvPr/>
        </p:nvSpPr>
        <p:spPr bwMode="auto">
          <a:xfrm>
            <a:off x="12954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299" name="Text Box 51"/>
          <p:cNvSpPr txBox="1">
            <a:spLocks noChangeArrowheads="1"/>
          </p:cNvSpPr>
          <p:nvPr/>
        </p:nvSpPr>
        <p:spPr bwMode="auto">
          <a:xfrm>
            <a:off x="15240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300" name="Text Box 52"/>
          <p:cNvSpPr txBox="1">
            <a:spLocks noChangeArrowheads="1"/>
          </p:cNvSpPr>
          <p:nvPr/>
        </p:nvSpPr>
        <p:spPr bwMode="auto">
          <a:xfrm>
            <a:off x="1828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301" name="Text Box 53"/>
          <p:cNvSpPr txBox="1">
            <a:spLocks noChangeArrowheads="1"/>
          </p:cNvSpPr>
          <p:nvPr/>
        </p:nvSpPr>
        <p:spPr bwMode="auto">
          <a:xfrm>
            <a:off x="990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302" name="Text Box 54"/>
          <p:cNvSpPr txBox="1">
            <a:spLocks noChangeArrowheads="1"/>
          </p:cNvSpPr>
          <p:nvPr/>
        </p:nvSpPr>
        <p:spPr bwMode="auto">
          <a:xfrm>
            <a:off x="14478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303" name="Text Box 55"/>
          <p:cNvSpPr txBox="1">
            <a:spLocks noChangeArrowheads="1"/>
          </p:cNvSpPr>
          <p:nvPr/>
        </p:nvSpPr>
        <p:spPr bwMode="auto">
          <a:xfrm>
            <a:off x="1752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3304" name="Text Box 56"/>
          <p:cNvSpPr txBox="1">
            <a:spLocks noChangeArrowheads="1"/>
          </p:cNvSpPr>
          <p:nvPr/>
        </p:nvSpPr>
        <p:spPr bwMode="auto">
          <a:xfrm>
            <a:off x="47244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05" name="Text Box 57"/>
          <p:cNvSpPr txBox="1">
            <a:spLocks noChangeArrowheads="1"/>
          </p:cNvSpPr>
          <p:nvPr/>
        </p:nvSpPr>
        <p:spPr bwMode="auto">
          <a:xfrm>
            <a:off x="45720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06" name="Text Box 58"/>
          <p:cNvSpPr txBox="1">
            <a:spLocks noChangeArrowheads="1"/>
          </p:cNvSpPr>
          <p:nvPr/>
        </p:nvSpPr>
        <p:spPr bwMode="auto">
          <a:xfrm>
            <a:off x="4876800" y="1828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07" name="Text Box 59"/>
          <p:cNvSpPr txBox="1">
            <a:spLocks noChangeArrowheads="1"/>
          </p:cNvSpPr>
          <p:nvPr/>
        </p:nvSpPr>
        <p:spPr bwMode="auto">
          <a:xfrm>
            <a:off x="50292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08" name="Text Box 60"/>
          <p:cNvSpPr txBox="1">
            <a:spLocks noChangeArrowheads="1"/>
          </p:cNvSpPr>
          <p:nvPr/>
        </p:nvSpPr>
        <p:spPr bwMode="auto">
          <a:xfrm>
            <a:off x="49530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09" name="Text Box 61"/>
          <p:cNvSpPr txBox="1">
            <a:spLocks noChangeArrowheads="1"/>
          </p:cNvSpPr>
          <p:nvPr/>
        </p:nvSpPr>
        <p:spPr bwMode="auto">
          <a:xfrm>
            <a:off x="4800600" y="990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0" name="Text Box 62"/>
          <p:cNvSpPr txBox="1">
            <a:spLocks noChangeArrowheads="1"/>
          </p:cNvSpPr>
          <p:nvPr/>
        </p:nvSpPr>
        <p:spPr bwMode="auto">
          <a:xfrm>
            <a:off x="5105400" y="1371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1" name="Text Box 63"/>
          <p:cNvSpPr txBox="1">
            <a:spLocks noChangeArrowheads="1"/>
          </p:cNvSpPr>
          <p:nvPr/>
        </p:nvSpPr>
        <p:spPr bwMode="auto">
          <a:xfrm>
            <a:off x="52578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2" name="Text Box 64"/>
          <p:cNvSpPr txBox="1">
            <a:spLocks noChangeArrowheads="1"/>
          </p:cNvSpPr>
          <p:nvPr/>
        </p:nvSpPr>
        <p:spPr bwMode="auto">
          <a:xfrm>
            <a:off x="563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3" name="Text Box 65"/>
          <p:cNvSpPr txBox="1">
            <a:spLocks noChangeArrowheads="1"/>
          </p:cNvSpPr>
          <p:nvPr/>
        </p:nvSpPr>
        <p:spPr bwMode="auto">
          <a:xfrm>
            <a:off x="5486400" y="1524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4" name="Text Box 66"/>
          <p:cNvSpPr txBox="1">
            <a:spLocks noChangeArrowheads="1"/>
          </p:cNvSpPr>
          <p:nvPr/>
        </p:nvSpPr>
        <p:spPr bwMode="auto">
          <a:xfrm>
            <a:off x="59436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5" name="Text Box 67"/>
          <p:cNvSpPr txBox="1">
            <a:spLocks noChangeArrowheads="1"/>
          </p:cNvSpPr>
          <p:nvPr/>
        </p:nvSpPr>
        <p:spPr bwMode="auto">
          <a:xfrm>
            <a:off x="60198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6" name="Text Box 68"/>
          <p:cNvSpPr txBox="1">
            <a:spLocks noChangeArrowheads="1"/>
          </p:cNvSpPr>
          <p:nvPr/>
        </p:nvSpPr>
        <p:spPr bwMode="auto">
          <a:xfrm>
            <a:off x="51054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7" name="Text Box 69"/>
          <p:cNvSpPr txBox="1">
            <a:spLocks noChangeArrowheads="1"/>
          </p:cNvSpPr>
          <p:nvPr/>
        </p:nvSpPr>
        <p:spPr bwMode="auto">
          <a:xfrm>
            <a:off x="4953000" y="205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8" name="Text Box 70"/>
          <p:cNvSpPr txBox="1">
            <a:spLocks noChangeArrowheads="1"/>
          </p:cNvSpPr>
          <p:nvPr/>
        </p:nvSpPr>
        <p:spPr bwMode="auto">
          <a:xfrm>
            <a:off x="5257800" y="2438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19" name="Text Box 71"/>
          <p:cNvSpPr txBox="1">
            <a:spLocks noChangeArrowheads="1"/>
          </p:cNvSpPr>
          <p:nvPr/>
        </p:nvSpPr>
        <p:spPr bwMode="auto">
          <a:xfrm>
            <a:off x="54102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20" name="Text Box 72"/>
          <p:cNvSpPr txBox="1">
            <a:spLocks noChangeArrowheads="1"/>
          </p:cNvSpPr>
          <p:nvPr/>
        </p:nvSpPr>
        <p:spPr bwMode="auto">
          <a:xfrm>
            <a:off x="53340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21" name="Text Box 73"/>
          <p:cNvSpPr txBox="1">
            <a:spLocks noChangeArrowheads="1"/>
          </p:cNvSpPr>
          <p:nvPr/>
        </p:nvSpPr>
        <p:spPr bwMode="auto">
          <a:xfrm>
            <a:off x="5486400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22" name="Text Box 74"/>
          <p:cNvSpPr txBox="1">
            <a:spLocks noChangeArrowheads="1"/>
          </p:cNvSpPr>
          <p:nvPr/>
        </p:nvSpPr>
        <p:spPr bwMode="auto">
          <a:xfrm>
            <a:off x="56388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23" name="Text Box 75"/>
          <p:cNvSpPr txBox="1">
            <a:spLocks noChangeArrowheads="1"/>
          </p:cNvSpPr>
          <p:nvPr/>
        </p:nvSpPr>
        <p:spPr bwMode="auto">
          <a:xfrm>
            <a:off x="6019800" y="2286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24" name="Text Box 76"/>
          <p:cNvSpPr txBox="1">
            <a:spLocks noChangeArrowheads="1"/>
          </p:cNvSpPr>
          <p:nvPr/>
        </p:nvSpPr>
        <p:spPr bwMode="auto">
          <a:xfrm>
            <a:off x="5867400" y="2133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3325" name="Line 78"/>
          <p:cNvSpPr>
            <a:spLocks noChangeShapeType="1"/>
          </p:cNvSpPr>
          <p:nvPr/>
        </p:nvSpPr>
        <p:spPr bwMode="auto">
          <a:xfrm>
            <a:off x="2133600" y="228600"/>
            <a:ext cx="3962400" cy="4800600"/>
          </a:xfrm>
          <a:prstGeom prst="line">
            <a:avLst/>
          </a:prstGeom>
          <a:noFill/>
          <a:ln w="635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6" name="Text Box 84"/>
          <p:cNvSpPr txBox="1">
            <a:spLocks noChangeArrowheads="1"/>
          </p:cNvSpPr>
          <p:nvPr/>
        </p:nvSpPr>
        <p:spPr bwMode="auto">
          <a:xfrm>
            <a:off x="6096000" y="49530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1vs2</a:t>
            </a:r>
          </a:p>
        </p:txBody>
      </p:sp>
      <p:grpSp>
        <p:nvGrpSpPr>
          <p:cNvPr id="53327" name="Group 86"/>
          <p:cNvGrpSpPr>
            <a:grpSpLocks/>
          </p:cNvGrpSpPr>
          <p:nvPr/>
        </p:nvGrpSpPr>
        <p:grpSpPr bwMode="auto">
          <a:xfrm>
            <a:off x="3886200" y="1676400"/>
            <a:ext cx="381000" cy="381000"/>
            <a:chOff x="384" y="3648"/>
            <a:chExt cx="240" cy="240"/>
          </a:xfrm>
        </p:grpSpPr>
        <p:sp>
          <p:nvSpPr>
            <p:cNvPr id="53341" name="Oval 87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42" name="Text Box 88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3328" name="Text Box 89"/>
          <p:cNvSpPr txBox="1">
            <a:spLocks noChangeArrowheads="1"/>
          </p:cNvSpPr>
          <p:nvPr/>
        </p:nvSpPr>
        <p:spPr bwMode="auto">
          <a:xfrm>
            <a:off x="7896225" y="24987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3329" name="Text Box 90"/>
          <p:cNvSpPr txBox="1">
            <a:spLocks noChangeArrowheads="1"/>
          </p:cNvSpPr>
          <p:nvPr/>
        </p:nvSpPr>
        <p:spPr bwMode="auto">
          <a:xfrm>
            <a:off x="8229600" y="3082925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3330" name="Text Box 91"/>
          <p:cNvSpPr txBox="1">
            <a:spLocks noChangeArrowheads="1"/>
          </p:cNvSpPr>
          <p:nvPr/>
        </p:nvSpPr>
        <p:spPr bwMode="auto">
          <a:xfrm>
            <a:off x="7543800" y="30829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2v1</a:t>
            </a:r>
          </a:p>
        </p:txBody>
      </p:sp>
      <p:sp>
        <p:nvSpPr>
          <p:cNvPr id="53331" name="Line 92"/>
          <p:cNvSpPr>
            <a:spLocks noChangeShapeType="1"/>
          </p:cNvSpPr>
          <p:nvPr/>
        </p:nvSpPr>
        <p:spPr bwMode="auto">
          <a:xfrm flipV="1">
            <a:off x="7827963" y="28432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2" name="Line 93"/>
          <p:cNvSpPr>
            <a:spLocks noChangeShapeType="1"/>
          </p:cNvSpPr>
          <p:nvPr/>
        </p:nvSpPr>
        <p:spPr bwMode="auto">
          <a:xfrm flipH="1" flipV="1">
            <a:off x="8181975" y="28432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3" name="Text Box 104"/>
          <p:cNvSpPr txBox="1">
            <a:spLocks noChangeArrowheads="1"/>
          </p:cNvSpPr>
          <p:nvPr/>
        </p:nvSpPr>
        <p:spPr bwMode="auto">
          <a:xfrm>
            <a:off x="7696200" y="27781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grpSp>
        <p:nvGrpSpPr>
          <p:cNvPr id="53334" name="Group 110"/>
          <p:cNvGrpSpPr>
            <a:grpSpLocks/>
          </p:cNvGrpSpPr>
          <p:nvPr/>
        </p:nvGrpSpPr>
        <p:grpSpPr bwMode="auto">
          <a:xfrm>
            <a:off x="8382000" y="1981200"/>
            <a:ext cx="381000" cy="381000"/>
            <a:chOff x="384" y="3648"/>
            <a:chExt cx="240" cy="240"/>
          </a:xfrm>
        </p:grpSpPr>
        <p:sp>
          <p:nvSpPr>
            <p:cNvPr id="53339" name="Oval 111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40" name="Text Box 112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3335" name="Rectangle 113"/>
          <p:cNvSpPr>
            <a:spLocks noChangeArrowheads="1"/>
          </p:cNvSpPr>
          <p:nvPr/>
        </p:nvSpPr>
        <p:spPr bwMode="auto">
          <a:xfrm>
            <a:off x="7086600" y="1828800"/>
            <a:ext cx="1981200" cy="487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6" name="Text Box 114"/>
          <p:cNvSpPr txBox="1">
            <a:spLocks noChangeArrowheads="1"/>
          </p:cNvSpPr>
          <p:nvPr/>
        </p:nvSpPr>
        <p:spPr bwMode="auto">
          <a:xfrm>
            <a:off x="7146925" y="20177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Example:</a:t>
            </a:r>
          </a:p>
        </p:txBody>
      </p:sp>
      <p:cxnSp>
        <p:nvCxnSpPr>
          <p:cNvPr id="53337" name="Straight Arrow Connector 114"/>
          <p:cNvCxnSpPr>
            <a:cxnSpLocks noChangeShapeType="1"/>
          </p:cNvCxnSpPr>
          <p:nvPr/>
        </p:nvCxnSpPr>
        <p:spPr bwMode="auto">
          <a:xfrm>
            <a:off x="6858000" y="3257550"/>
            <a:ext cx="685800" cy="1588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3338" name="Text Box 105"/>
          <p:cNvSpPr txBox="1">
            <a:spLocks noChangeArrowheads="1"/>
          </p:cNvSpPr>
          <p:nvPr/>
        </p:nvSpPr>
        <p:spPr bwMode="auto">
          <a:xfrm>
            <a:off x="7391400" y="33877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9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193925" y="3160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0480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889125" y="3617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743200" y="4191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895600" y="3429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736725" y="3313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590800" y="3886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20415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28956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1736725" y="3998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14478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27432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1584325" y="3694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24384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3505200" y="3657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23463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32004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3352800" y="3352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2193925" y="3236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30480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2498725" y="3465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33528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2193925" y="392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32004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17526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299" name="Text Box 27"/>
          <p:cNvSpPr txBox="1">
            <a:spLocks noChangeArrowheads="1"/>
          </p:cNvSpPr>
          <p:nvPr/>
        </p:nvSpPr>
        <p:spPr bwMode="auto">
          <a:xfrm>
            <a:off x="1447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0" name="Text Box 28"/>
          <p:cNvSpPr txBox="1">
            <a:spLocks noChangeArrowheads="1"/>
          </p:cNvSpPr>
          <p:nvPr/>
        </p:nvSpPr>
        <p:spPr bwMode="auto">
          <a:xfrm>
            <a:off x="1905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1" name="Text Box 29"/>
          <p:cNvSpPr txBox="1">
            <a:spLocks noChangeArrowheads="1"/>
          </p:cNvSpPr>
          <p:nvPr/>
        </p:nvSpPr>
        <p:spPr bwMode="auto">
          <a:xfrm>
            <a:off x="19050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2" name="Text Box 30"/>
          <p:cNvSpPr txBox="1">
            <a:spLocks noChangeArrowheads="1"/>
          </p:cNvSpPr>
          <p:nvPr/>
        </p:nvSpPr>
        <p:spPr bwMode="auto">
          <a:xfrm>
            <a:off x="22098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3" name="Text Box 31"/>
          <p:cNvSpPr txBox="1">
            <a:spLocks noChangeArrowheads="1"/>
          </p:cNvSpPr>
          <p:nvPr/>
        </p:nvSpPr>
        <p:spPr bwMode="auto">
          <a:xfrm>
            <a:off x="18288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4" name="Text Box 32"/>
          <p:cNvSpPr txBox="1">
            <a:spLocks noChangeArrowheads="1"/>
          </p:cNvSpPr>
          <p:nvPr/>
        </p:nvSpPr>
        <p:spPr bwMode="auto">
          <a:xfrm>
            <a:off x="21336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5" name="Text Box 33"/>
          <p:cNvSpPr txBox="1">
            <a:spLocks noChangeArrowheads="1"/>
          </p:cNvSpPr>
          <p:nvPr/>
        </p:nvSpPr>
        <p:spPr bwMode="auto">
          <a:xfrm>
            <a:off x="1905000" y="623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6" name="Text Box 34"/>
          <p:cNvSpPr txBox="1">
            <a:spLocks noChangeArrowheads="1"/>
          </p:cNvSpPr>
          <p:nvPr/>
        </p:nvSpPr>
        <p:spPr bwMode="auto">
          <a:xfrm>
            <a:off x="2362200" y="4397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7" name="Text Box 35"/>
          <p:cNvSpPr txBox="1">
            <a:spLocks noChangeArrowheads="1"/>
          </p:cNvSpPr>
          <p:nvPr/>
        </p:nvSpPr>
        <p:spPr bwMode="auto">
          <a:xfrm>
            <a:off x="23622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8" name="Text Box 36"/>
          <p:cNvSpPr txBox="1">
            <a:spLocks noChangeArrowheads="1"/>
          </p:cNvSpPr>
          <p:nvPr/>
        </p:nvSpPr>
        <p:spPr bwMode="auto">
          <a:xfrm>
            <a:off x="2667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09" name="Text Box 37"/>
          <p:cNvSpPr txBox="1">
            <a:spLocks noChangeArrowheads="1"/>
          </p:cNvSpPr>
          <p:nvPr/>
        </p:nvSpPr>
        <p:spPr bwMode="auto">
          <a:xfrm>
            <a:off x="22860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0" name="Text Box 38"/>
          <p:cNvSpPr txBox="1">
            <a:spLocks noChangeArrowheads="1"/>
          </p:cNvSpPr>
          <p:nvPr/>
        </p:nvSpPr>
        <p:spPr bwMode="auto">
          <a:xfrm>
            <a:off x="25908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1" name="Text Box 39"/>
          <p:cNvSpPr txBox="1">
            <a:spLocks noChangeArrowheads="1"/>
          </p:cNvSpPr>
          <p:nvPr/>
        </p:nvSpPr>
        <p:spPr bwMode="auto">
          <a:xfrm>
            <a:off x="1371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2" name="Text Box 40"/>
          <p:cNvSpPr txBox="1">
            <a:spLocks noChangeArrowheads="1"/>
          </p:cNvSpPr>
          <p:nvPr/>
        </p:nvSpPr>
        <p:spPr bwMode="auto">
          <a:xfrm>
            <a:off x="182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3" name="Text Box 41"/>
          <p:cNvSpPr txBox="1">
            <a:spLocks noChangeArrowheads="1"/>
          </p:cNvSpPr>
          <p:nvPr/>
        </p:nvSpPr>
        <p:spPr bwMode="auto">
          <a:xfrm>
            <a:off x="17526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4" name="Text Box 42"/>
          <p:cNvSpPr txBox="1">
            <a:spLocks noChangeArrowheads="1"/>
          </p:cNvSpPr>
          <p:nvPr/>
        </p:nvSpPr>
        <p:spPr bwMode="auto">
          <a:xfrm>
            <a:off x="20574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5" name="Text Box 43"/>
          <p:cNvSpPr txBox="1">
            <a:spLocks noChangeArrowheads="1"/>
          </p:cNvSpPr>
          <p:nvPr/>
        </p:nvSpPr>
        <p:spPr bwMode="auto">
          <a:xfrm>
            <a:off x="22860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6" name="Text Box 44"/>
          <p:cNvSpPr txBox="1">
            <a:spLocks noChangeArrowheads="1"/>
          </p:cNvSpPr>
          <p:nvPr/>
        </p:nvSpPr>
        <p:spPr bwMode="auto">
          <a:xfrm>
            <a:off x="2590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7" name="Text Box 45"/>
          <p:cNvSpPr txBox="1">
            <a:spLocks noChangeArrowheads="1"/>
          </p:cNvSpPr>
          <p:nvPr/>
        </p:nvSpPr>
        <p:spPr bwMode="auto">
          <a:xfrm>
            <a:off x="609600" y="1435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8" name="Text Box 46"/>
          <p:cNvSpPr txBox="1">
            <a:spLocks noChangeArrowheads="1"/>
          </p:cNvSpPr>
          <p:nvPr/>
        </p:nvSpPr>
        <p:spPr bwMode="auto">
          <a:xfrm>
            <a:off x="1066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19" name="Text Box 47"/>
          <p:cNvSpPr txBox="1">
            <a:spLocks noChangeArrowheads="1"/>
          </p:cNvSpPr>
          <p:nvPr/>
        </p:nvSpPr>
        <p:spPr bwMode="auto">
          <a:xfrm>
            <a:off x="10668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0" name="Text Box 48"/>
          <p:cNvSpPr txBox="1">
            <a:spLocks noChangeArrowheads="1"/>
          </p:cNvSpPr>
          <p:nvPr/>
        </p:nvSpPr>
        <p:spPr bwMode="auto">
          <a:xfrm>
            <a:off x="13716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1" name="Text Box 49"/>
          <p:cNvSpPr txBox="1">
            <a:spLocks noChangeArrowheads="1"/>
          </p:cNvSpPr>
          <p:nvPr/>
        </p:nvSpPr>
        <p:spPr bwMode="auto">
          <a:xfrm>
            <a:off x="9906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2" name="Text Box 50"/>
          <p:cNvSpPr txBox="1">
            <a:spLocks noChangeArrowheads="1"/>
          </p:cNvSpPr>
          <p:nvPr/>
        </p:nvSpPr>
        <p:spPr bwMode="auto">
          <a:xfrm>
            <a:off x="12954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3" name="Text Box 51"/>
          <p:cNvSpPr txBox="1">
            <a:spLocks noChangeArrowheads="1"/>
          </p:cNvSpPr>
          <p:nvPr/>
        </p:nvSpPr>
        <p:spPr bwMode="auto">
          <a:xfrm>
            <a:off x="15240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4" name="Text Box 52"/>
          <p:cNvSpPr txBox="1">
            <a:spLocks noChangeArrowheads="1"/>
          </p:cNvSpPr>
          <p:nvPr/>
        </p:nvSpPr>
        <p:spPr bwMode="auto">
          <a:xfrm>
            <a:off x="1828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5" name="Text Box 53"/>
          <p:cNvSpPr txBox="1">
            <a:spLocks noChangeArrowheads="1"/>
          </p:cNvSpPr>
          <p:nvPr/>
        </p:nvSpPr>
        <p:spPr bwMode="auto">
          <a:xfrm>
            <a:off x="990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6" name="Text Box 54"/>
          <p:cNvSpPr txBox="1">
            <a:spLocks noChangeArrowheads="1"/>
          </p:cNvSpPr>
          <p:nvPr/>
        </p:nvSpPr>
        <p:spPr bwMode="auto">
          <a:xfrm>
            <a:off x="14478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7" name="Text Box 55"/>
          <p:cNvSpPr txBox="1">
            <a:spLocks noChangeArrowheads="1"/>
          </p:cNvSpPr>
          <p:nvPr/>
        </p:nvSpPr>
        <p:spPr bwMode="auto">
          <a:xfrm>
            <a:off x="1752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4328" name="Text Box 56"/>
          <p:cNvSpPr txBox="1">
            <a:spLocks noChangeArrowheads="1"/>
          </p:cNvSpPr>
          <p:nvPr/>
        </p:nvSpPr>
        <p:spPr bwMode="auto">
          <a:xfrm>
            <a:off x="47244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29" name="Text Box 57"/>
          <p:cNvSpPr txBox="1">
            <a:spLocks noChangeArrowheads="1"/>
          </p:cNvSpPr>
          <p:nvPr/>
        </p:nvSpPr>
        <p:spPr bwMode="auto">
          <a:xfrm>
            <a:off x="45720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0" name="Text Box 58"/>
          <p:cNvSpPr txBox="1">
            <a:spLocks noChangeArrowheads="1"/>
          </p:cNvSpPr>
          <p:nvPr/>
        </p:nvSpPr>
        <p:spPr bwMode="auto">
          <a:xfrm>
            <a:off x="4876800" y="1828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1" name="Text Box 59"/>
          <p:cNvSpPr txBox="1">
            <a:spLocks noChangeArrowheads="1"/>
          </p:cNvSpPr>
          <p:nvPr/>
        </p:nvSpPr>
        <p:spPr bwMode="auto">
          <a:xfrm>
            <a:off x="50292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2" name="Text Box 60"/>
          <p:cNvSpPr txBox="1">
            <a:spLocks noChangeArrowheads="1"/>
          </p:cNvSpPr>
          <p:nvPr/>
        </p:nvSpPr>
        <p:spPr bwMode="auto">
          <a:xfrm>
            <a:off x="49530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3" name="Text Box 61"/>
          <p:cNvSpPr txBox="1">
            <a:spLocks noChangeArrowheads="1"/>
          </p:cNvSpPr>
          <p:nvPr/>
        </p:nvSpPr>
        <p:spPr bwMode="auto">
          <a:xfrm>
            <a:off x="4800600" y="990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4" name="Text Box 62"/>
          <p:cNvSpPr txBox="1">
            <a:spLocks noChangeArrowheads="1"/>
          </p:cNvSpPr>
          <p:nvPr/>
        </p:nvSpPr>
        <p:spPr bwMode="auto">
          <a:xfrm>
            <a:off x="5105400" y="1371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5" name="Text Box 63"/>
          <p:cNvSpPr txBox="1">
            <a:spLocks noChangeArrowheads="1"/>
          </p:cNvSpPr>
          <p:nvPr/>
        </p:nvSpPr>
        <p:spPr bwMode="auto">
          <a:xfrm>
            <a:off x="52578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6" name="Text Box 64"/>
          <p:cNvSpPr txBox="1">
            <a:spLocks noChangeArrowheads="1"/>
          </p:cNvSpPr>
          <p:nvPr/>
        </p:nvSpPr>
        <p:spPr bwMode="auto">
          <a:xfrm>
            <a:off x="563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7" name="Text Box 65"/>
          <p:cNvSpPr txBox="1">
            <a:spLocks noChangeArrowheads="1"/>
          </p:cNvSpPr>
          <p:nvPr/>
        </p:nvSpPr>
        <p:spPr bwMode="auto">
          <a:xfrm>
            <a:off x="5486400" y="1524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8" name="Text Box 66"/>
          <p:cNvSpPr txBox="1">
            <a:spLocks noChangeArrowheads="1"/>
          </p:cNvSpPr>
          <p:nvPr/>
        </p:nvSpPr>
        <p:spPr bwMode="auto">
          <a:xfrm>
            <a:off x="59436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39" name="Text Box 67"/>
          <p:cNvSpPr txBox="1">
            <a:spLocks noChangeArrowheads="1"/>
          </p:cNvSpPr>
          <p:nvPr/>
        </p:nvSpPr>
        <p:spPr bwMode="auto">
          <a:xfrm>
            <a:off x="60198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0" name="Text Box 68"/>
          <p:cNvSpPr txBox="1">
            <a:spLocks noChangeArrowheads="1"/>
          </p:cNvSpPr>
          <p:nvPr/>
        </p:nvSpPr>
        <p:spPr bwMode="auto">
          <a:xfrm>
            <a:off x="51054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1" name="Text Box 69"/>
          <p:cNvSpPr txBox="1">
            <a:spLocks noChangeArrowheads="1"/>
          </p:cNvSpPr>
          <p:nvPr/>
        </p:nvSpPr>
        <p:spPr bwMode="auto">
          <a:xfrm>
            <a:off x="4953000" y="205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2" name="Text Box 70"/>
          <p:cNvSpPr txBox="1">
            <a:spLocks noChangeArrowheads="1"/>
          </p:cNvSpPr>
          <p:nvPr/>
        </p:nvSpPr>
        <p:spPr bwMode="auto">
          <a:xfrm>
            <a:off x="5257800" y="2438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3" name="Text Box 71"/>
          <p:cNvSpPr txBox="1">
            <a:spLocks noChangeArrowheads="1"/>
          </p:cNvSpPr>
          <p:nvPr/>
        </p:nvSpPr>
        <p:spPr bwMode="auto">
          <a:xfrm>
            <a:off x="54102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4" name="Text Box 72"/>
          <p:cNvSpPr txBox="1">
            <a:spLocks noChangeArrowheads="1"/>
          </p:cNvSpPr>
          <p:nvPr/>
        </p:nvSpPr>
        <p:spPr bwMode="auto">
          <a:xfrm>
            <a:off x="53340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5" name="Text Box 73"/>
          <p:cNvSpPr txBox="1">
            <a:spLocks noChangeArrowheads="1"/>
          </p:cNvSpPr>
          <p:nvPr/>
        </p:nvSpPr>
        <p:spPr bwMode="auto">
          <a:xfrm>
            <a:off x="5486400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6" name="Text Box 74"/>
          <p:cNvSpPr txBox="1">
            <a:spLocks noChangeArrowheads="1"/>
          </p:cNvSpPr>
          <p:nvPr/>
        </p:nvSpPr>
        <p:spPr bwMode="auto">
          <a:xfrm>
            <a:off x="56388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7" name="Text Box 75"/>
          <p:cNvSpPr txBox="1">
            <a:spLocks noChangeArrowheads="1"/>
          </p:cNvSpPr>
          <p:nvPr/>
        </p:nvSpPr>
        <p:spPr bwMode="auto">
          <a:xfrm>
            <a:off x="6019800" y="2286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8" name="Text Box 76"/>
          <p:cNvSpPr txBox="1">
            <a:spLocks noChangeArrowheads="1"/>
          </p:cNvSpPr>
          <p:nvPr/>
        </p:nvSpPr>
        <p:spPr bwMode="auto">
          <a:xfrm>
            <a:off x="5867400" y="2133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49" name="Text Box 84"/>
          <p:cNvSpPr txBox="1">
            <a:spLocks noChangeArrowheads="1"/>
          </p:cNvSpPr>
          <p:nvPr/>
        </p:nvSpPr>
        <p:spPr bwMode="auto">
          <a:xfrm>
            <a:off x="6096000" y="49530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1vs2</a:t>
            </a:r>
          </a:p>
        </p:txBody>
      </p:sp>
      <p:grpSp>
        <p:nvGrpSpPr>
          <p:cNvPr id="54350" name="Group 86"/>
          <p:cNvGrpSpPr>
            <a:grpSpLocks/>
          </p:cNvGrpSpPr>
          <p:nvPr/>
        </p:nvGrpSpPr>
        <p:grpSpPr bwMode="auto">
          <a:xfrm>
            <a:off x="3886200" y="1676400"/>
            <a:ext cx="381000" cy="381000"/>
            <a:chOff x="384" y="3648"/>
            <a:chExt cx="240" cy="240"/>
          </a:xfrm>
        </p:grpSpPr>
        <p:sp>
          <p:nvSpPr>
            <p:cNvPr id="54371" name="Oval 87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72" name="Text Box 88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4351" name="Text Box 89"/>
          <p:cNvSpPr txBox="1">
            <a:spLocks noChangeArrowheads="1"/>
          </p:cNvSpPr>
          <p:nvPr/>
        </p:nvSpPr>
        <p:spPr bwMode="auto">
          <a:xfrm>
            <a:off x="7896225" y="24987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4352" name="Text Box 90"/>
          <p:cNvSpPr txBox="1">
            <a:spLocks noChangeArrowheads="1"/>
          </p:cNvSpPr>
          <p:nvPr/>
        </p:nvSpPr>
        <p:spPr bwMode="auto">
          <a:xfrm>
            <a:off x="8229600" y="3082925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4353" name="Text Box 91"/>
          <p:cNvSpPr txBox="1">
            <a:spLocks noChangeArrowheads="1"/>
          </p:cNvSpPr>
          <p:nvPr/>
        </p:nvSpPr>
        <p:spPr bwMode="auto">
          <a:xfrm>
            <a:off x="7543800" y="30829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2v1</a:t>
            </a:r>
          </a:p>
        </p:txBody>
      </p:sp>
      <p:sp>
        <p:nvSpPr>
          <p:cNvPr id="54354" name="Line 92"/>
          <p:cNvSpPr>
            <a:spLocks noChangeShapeType="1"/>
          </p:cNvSpPr>
          <p:nvPr/>
        </p:nvSpPr>
        <p:spPr bwMode="auto">
          <a:xfrm flipV="1">
            <a:off x="7827963" y="28432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55" name="Line 93"/>
          <p:cNvSpPr>
            <a:spLocks noChangeShapeType="1"/>
          </p:cNvSpPr>
          <p:nvPr/>
        </p:nvSpPr>
        <p:spPr bwMode="auto">
          <a:xfrm flipH="1" flipV="1">
            <a:off x="8181975" y="28432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56" name="Text Box 94"/>
          <p:cNvSpPr txBox="1">
            <a:spLocks noChangeArrowheads="1"/>
          </p:cNvSpPr>
          <p:nvPr/>
        </p:nvSpPr>
        <p:spPr bwMode="auto">
          <a:xfrm>
            <a:off x="7832725" y="39592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1v2</a:t>
            </a:r>
          </a:p>
        </p:txBody>
      </p:sp>
      <p:sp>
        <p:nvSpPr>
          <p:cNvPr id="54357" name="Text Box 95"/>
          <p:cNvSpPr txBox="1">
            <a:spLocks noChangeArrowheads="1"/>
          </p:cNvSpPr>
          <p:nvPr/>
        </p:nvSpPr>
        <p:spPr bwMode="auto">
          <a:xfrm>
            <a:off x="8166100" y="45434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3v2</a:t>
            </a:r>
          </a:p>
        </p:txBody>
      </p:sp>
      <p:sp>
        <p:nvSpPr>
          <p:cNvPr id="648288" name="Text Box 96"/>
          <p:cNvSpPr txBox="1">
            <a:spLocks noChangeArrowheads="1"/>
          </p:cNvSpPr>
          <p:nvPr/>
        </p:nvSpPr>
        <p:spPr bwMode="auto">
          <a:xfrm>
            <a:off x="7480300" y="4543425"/>
            <a:ext cx="520700" cy="3460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1v3</a:t>
            </a:r>
            <a:endParaRPr lang="en-US" sz="1600" dirty="0">
              <a:noFill/>
            </a:endParaRPr>
          </a:p>
        </p:txBody>
      </p:sp>
      <p:sp>
        <p:nvSpPr>
          <p:cNvPr id="54359" name="Line 97"/>
          <p:cNvSpPr>
            <a:spLocks noChangeShapeType="1"/>
          </p:cNvSpPr>
          <p:nvPr/>
        </p:nvSpPr>
        <p:spPr bwMode="auto">
          <a:xfrm flipV="1">
            <a:off x="7764463" y="43037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60" name="Line 98"/>
          <p:cNvSpPr>
            <a:spLocks noChangeShapeType="1"/>
          </p:cNvSpPr>
          <p:nvPr/>
        </p:nvSpPr>
        <p:spPr bwMode="auto">
          <a:xfrm flipH="1" flipV="1">
            <a:off x="8118475" y="43037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61" name="Text Box 104"/>
          <p:cNvSpPr txBox="1">
            <a:spLocks noChangeArrowheads="1"/>
          </p:cNvSpPr>
          <p:nvPr/>
        </p:nvSpPr>
        <p:spPr bwMode="auto">
          <a:xfrm>
            <a:off x="7696200" y="27781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62" name="Text Box 105"/>
          <p:cNvSpPr txBox="1">
            <a:spLocks noChangeArrowheads="1"/>
          </p:cNvSpPr>
          <p:nvPr/>
        </p:nvSpPr>
        <p:spPr bwMode="auto">
          <a:xfrm>
            <a:off x="7391400" y="33877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4363" name="Text Box 106"/>
          <p:cNvSpPr txBox="1">
            <a:spLocks noChangeArrowheads="1"/>
          </p:cNvSpPr>
          <p:nvPr/>
        </p:nvSpPr>
        <p:spPr bwMode="auto">
          <a:xfrm>
            <a:off x="8318500" y="4229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grpSp>
        <p:nvGrpSpPr>
          <p:cNvPr id="54364" name="Group 110"/>
          <p:cNvGrpSpPr>
            <a:grpSpLocks/>
          </p:cNvGrpSpPr>
          <p:nvPr/>
        </p:nvGrpSpPr>
        <p:grpSpPr bwMode="auto">
          <a:xfrm>
            <a:off x="8382000" y="1981200"/>
            <a:ext cx="381000" cy="381000"/>
            <a:chOff x="384" y="3648"/>
            <a:chExt cx="240" cy="240"/>
          </a:xfrm>
        </p:grpSpPr>
        <p:sp>
          <p:nvSpPr>
            <p:cNvPr id="54369" name="Oval 111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70" name="Text Box 112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4365" name="Rectangle 113"/>
          <p:cNvSpPr>
            <a:spLocks noChangeArrowheads="1"/>
          </p:cNvSpPr>
          <p:nvPr/>
        </p:nvSpPr>
        <p:spPr bwMode="auto">
          <a:xfrm>
            <a:off x="7086600" y="1828800"/>
            <a:ext cx="1981200" cy="487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66" name="Text Box 114"/>
          <p:cNvSpPr txBox="1">
            <a:spLocks noChangeArrowheads="1"/>
          </p:cNvSpPr>
          <p:nvPr/>
        </p:nvSpPr>
        <p:spPr bwMode="auto">
          <a:xfrm>
            <a:off x="7146925" y="20177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Example:</a:t>
            </a:r>
          </a:p>
        </p:txBody>
      </p:sp>
      <p:cxnSp>
        <p:nvCxnSpPr>
          <p:cNvPr id="54367" name="Straight Arrow Connector 115"/>
          <p:cNvCxnSpPr>
            <a:cxnSpLocks noChangeShapeType="1"/>
          </p:cNvCxnSpPr>
          <p:nvPr/>
        </p:nvCxnSpPr>
        <p:spPr bwMode="auto">
          <a:xfrm>
            <a:off x="7154863" y="4138613"/>
            <a:ext cx="685800" cy="1587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4368" name="Line 78"/>
          <p:cNvSpPr>
            <a:spLocks noChangeShapeType="1"/>
          </p:cNvSpPr>
          <p:nvPr/>
        </p:nvSpPr>
        <p:spPr bwMode="auto">
          <a:xfrm>
            <a:off x="2133600" y="228600"/>
            <a:ext cx="3962400" cy="4800600"/>
          </a:xfrm>
          <a:prstGeom prst="line">
            <a:avLst/>
          </a:prstGeom>
          <a:noFill/>
          <a:ln w="635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193925" y="3160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0480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889125" y="3617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743200" y="4191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895600" y="3429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736725" y="3313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590800" y="3886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20415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8956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1736725" y="3998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14478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27432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1584325" y="3694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24384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3505200" y="3657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23463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32004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3352800" y="3352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2193925" y="3236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7" name="Text Box 21"/>
          <p:cNvSpPr txBox="1">
            <a:spLocks noChangeArrowheads="1"/>
          </p:cNvSpPr>
          <p:nvPr/>
        </p:nvSpPr>
        <p:spPr bwMode="auto">
          <a:xfrm>
            <a:off x="30480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2498725" y="3465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19" name="Text Box 23"/>
          <p:cNvSpPr txBox="1">
            <a:spLocks noChangeArrowheads="1"/>
          </p:cNvSpPr>
          <p:nvPr/>
        </p:nvSpPr>
        <p:spPr bwMode="auto">
          <a:xfrm>
            <a:off x="33528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2193925" y="392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32004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17526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23" name="Text Box 27"/>
          <p:cNvSpPr txBox="1">
            <a:spLocks noChangeArrowheads="1"/>
          </p:cNvSpPr>
          <p:nvPr/>
        </p:nvSpPr>
        <p:spPr bwMode="auto">
          <a:xfrm>
            <a:off x="1447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1905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19050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26" name="Text Box 30"/>
          <p:cNvSpPr txBox="1">
            <a:spLocks noChangeArrowheads="1"/>
          </p:cNvSpPr>
          <p:nvPr/>
        </p:nvSpPr>
        <p:spPr bwMode="auto">
          <a:xfrm>
            <a:off x="22098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18288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28" name="Text Box 32"/>
          <p:cNvSpPr txBox="1">
            <a:spLocks noChangeArrowheads="1"/>
          </p:cNvSpPr>
          <p:nvPr/>
        </p:nvSpPr>
        <p:spPr bwMode="auto">
          <a:xfrm>
            <a:off x="21336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29" name="Text Box 33"/>
          <p:cNvSpPr txBox="1">
            <a:spLocks noChangeArrowheads="1"/>
          </p:cNvSpPr>
          <p:nvPr/>
        </p:nvSpPr>
        <p:spPr bwMode="auto">
          <a:xfrm>
            <a:off x="1905000" y="623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0" name="Text Box 34"/>
          <p:cNvSpPr txBox="1">
            <a:spLocks noChangeArrowheads="1"/>
          </p:cNvSpPr>
          <p:nvPr/>
        </p:nvSpPr>
        <p:spPr bwMode="auto">
          <a:xfrm>
            <a:off x="2362200" y="4397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1" name="Text Box 35"/>
          <p:cNvSpPr txBox="1">
            <a:spLocks noChangeArrowheads="1"/>
          </p:cNvSpPr>
          <p:nvPr/>
        </p:nvSpPr>
        <p:spPr bwMode="auto">
          <a:xfrm>
            <a:off x="23622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2" name="Text Box 36"/>
          <p:cNvSpPr txBox="1">
            <a:spLocks noChangeArrowheads="1"/>
          </p:cNvSpPr>
          <p:nvPr/>
        </p:nvSpPr>
        <p:spPr bwMode="auto">
          <a:xfrm>
            <a:off x="2667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3" name="Text Box 37"/>
          <p:cNvSpPr txBox="1">
            <a:spLocks noChangeArrowheads="1"/>
          </p:cNvSpPr>
          <p:nvPr/>
        </p:nvSpPr>
        <p:spPr bwMode="auto">
          <a:xfrm>
            <a:off x="22860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25908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5" name="Text Box 39"/>
          <p:cNvSpPr txBox="1">
            <a:spLocks noChangeArrowheads="1"/>
          </p:cNvSpPr>
          <p:nvPr/>
        </p:nvSpPr>
        <p:spPr bwMode="auto">
          <a:xfrm>
            <a:off x="1371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6" name="Text Box 40"/>
          <p:cNvSpPr txBox="1">
            <a:spLocks noChangeArrowheads="1"/>
          </p:cNvSpPr>
          <p:nvPr/>
        </p:nvSpPr>
        <p:spPr bwMode="auto">
          <a:xfrm>
            <a:off x="182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7" name="Text Box 41"/>
          <p:cNvSpPr txBox="1">
            <a:spLocks noChangeArrowheads="1"/>
          </p:cNvSpPr>
          <p:nvPr/>
        </p:nvSpPr>
        <p:spPr bwMode="auto">
          <a:xfrm>
            <a:off x="17526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8" name="Text Box 42"/>
          <p:cNvSpPr txBox="1">
            <a:spLocks noChangeArrowheads="1"/>
          </p:cNvSpPr>
          <p:nvPr/>
        </p:nvSpPr>
        <p:spPr bwMode="auto">
          <a:xfrm>
            <a:off x="20574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39" name="Text Box 43"/>
          <p:cNvSpPr txBox="1">
            <a:spLocks noChangeArrowheads="1"/>
          </p:cNvSpPr>
          <p:nvPr/>
        </p:nvSpPr>
        <p:spPr bwMode="auto">
          <a:xfrm>
            <a:off x="22860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0" name="Text Box 44"/>
          <p:cNvSpPr txBox="1">
            <a:spLocks noChangeArrowheads="1"/>
          </p:cNvSpPr>
          <p:nvPr/>
        </p:nvSpPr>
        <p:spPr bwMode="auto">
          <a:xfrm>
            <a:off x="2590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1" name="Text Box 45"/>
          <p:cNvSpPr txBox="1">
            <a:spLocks noChangeArrowheads="1"/>
          </p:cNvSpPr>
          <p:nvPr/>
        </p:nvSpPr>
        <p:spPr bwMode="auto">
          <a:xfrm>
            <a:off x="609600" y="1435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2" name="Text Box 46"/>
          <p:cNvSpPr txBox="1">
            <a:spLocks noChangeArrowheads="1"/>
          </p:cNvSpPr>
          <p:nvPr/>
        </p:nvSpPr>
        <p:spPr bwMode="auto">
          <a:xfrm>
            <a:off x="1066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3" name="Text Box 47"/>
          <p:cNvSpPr txBox="1">
            <a:spLocks noChangeArrowheads="1"/>
          </p:cNvSpPr>
          <p:nvPr/>
        </p:nvSpPr>
        <p:spPr bwMode="auto">
          <a:xfrm>
            <a:off x="10668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4" name="Text Box 48"/>
          <p:cNvSpPr txBox="1">
            <a:spLocks noChangeArrowheads="1"/>
          </p:cNvSpPr>
          <p:nvPr/>
        </p:nvSpPr>
        <p:spPr bwMode="auto">
          <a:xfrm>
            <a:off x="13716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5" name="Text Box 49"/>
          <p:cNvSpPr txBox="1">
            <a:spLocks noChangeArrowheads="1"/>
          </p:cNvSpPr>
          <p:nvPr/>
        </p:nvSpPr>
        <p:spPr bwMode="auto">
          <a:xfrm>
            <a:off x="9906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6" name="Text Box 50"/>
          <p:cNvSpPr txBox="1">
            <a:spLocks noChangeArrowheads="1"/>
          </p:cNvSpPr>
          <p:nvPr/>
        </p:nvSpPr>
        <p:spPr bwMode="auto">
          <a:xfrm>
            <a:off x="12954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7" name="Text Box 51"/>
          <p:cNvSpPr txBox="1">
            <a:spLocks noChangeArrowheads="1"/>
          </p:cNvSpPr>
          <p:nvPr/>
        </p:nvSpPr>
        <p:spPr bwMode="auto">
          <a:xfrm>
            <a:off x="15240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8" name="Text Box 52"/>
          <p:cNvSpPr txBox="1">
            <a:spLocks noChangeArrowheads="1"/>
          </p:cNvSpPr>
          <p:nvPr/>
        </p:nvSpPr>
        <p:spPr bwMode="auto">
          <a:xfrm>
            <a:off x="1828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49" name="Text Box 53"/>
          <p:cNvSpPr txBox="1">
            <a:spLocks noChangeArrowheads="1"/>
          </p:cNvSpPr>
          <p:nvPr/>
        </p:nvSpPr>
        <p:spPr bwMode="auto">
          <a:xfrm>
            <a:off x="990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50" name="Text Box 54"/>
          <p:cNvSpPr txBox="1">
            <a:spLocks noChangeArrowheads="1"/>
          </p:cNvSpPr>
          <p:nvPr/>
        </p:nvSpPr>
        <p:spPr bwMode="auto">
          <a:xfrm>
            <a:off x="14478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51" name="Text Box 55"/>
          <p:cNvSpPr txBox="1">
            <a:spLocks noChangeArrowheads="1"/>
          </p:cNvSpPr>
          <p:nvPr/>
        </p:nvSpPr>
        <p:spPr bwMode="auto">
          <a:xfrm>
            <a:off x="1752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5352" name="Text Box 56"/>
          <p:cNvSpPr txBox="1">
            <a:spLocks noChangeArrowheads="1"/>
          </p:cNvSpPr>
          <p:nvPr/>
        </p:nvSpPr>
        <p:spPr bwMode="auto">
          <a:xfrm>
            <a:off x="47244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53" name="Text Box 57"/>
          <p:cNvSpPr txBox="1">
            <a:spLocks noChangeArrowheads="1"/>
          </p:cNvSpPr>
          <p:nvPr/>
        </p:nvSpPr>
        <p:spPr bwMode="auto">
          <a:xfrm>
            <a:off x="45720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54" name="Text Box 58"/>
          <p:cNvSpPr txBox="1">
            <a:spLocks noChangeArrowheads="1"/>
          </p:cNvSpPr>
          <p:nvPr/>
        </p:nvSpPr>
        <p:spPr bwMode="auto">
          <a:xfrm>
            <a:off x="4876800" y="1828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55" name="Text Box 59"/>
          <p:cNvSpPr txBox="1">
            <a:spLocks noChangeArrowheads="1"/>
          </p:cNvSpPr>
          <p:nvPr/>
        </p:nvSpPr>
        <p:spPr bwMode="auto">
          <a:xfrm>
            <a:off x="50292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56" name="Text Box 60"/>
          <p:cNvSpPr txBox="1">
            <a:spLocks noChangeArrowheads="1"/>
          </p:cNvSpPr>
          <p:nvPr/>
        </p:nvSpPr>
        <p:spPr bwMode="auto">
          <a:xfrm>
            <a:off x="49530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57" name="Text Box 61"/>
          <p:cNvSpPr txBox="1">
            <a:spLocks noChangeArrowheads="1"/>
          </p:cNvSpPr>
          <p:nvPr/>
        </p:nvSpPr>
        <p:spPr bwMode="auto">
          <a:xfrm>
            <a:off x="4800600" y="990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58" name="Text Box 62"/>
          <p:cNvSpPr txBox="1">
            <a:spLocks noChangeArrowheads="1"/>
          </p:cNvSpPr>
          <p:nvPr/>
        </p:nvSpPr>
        <p:spPr bwMode="auto">
          <a:xfrm>
            <a:off x="5105400" y="1371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59" name="Text Box 63"/>
          <p:cNvSpPr txBox="1">
            <a:spLocks noChangeArrowheads="1"/>
          </p:cNvSpPr>
          <p:nvPr/>
        </p:nvSpPr>
        <p:spPr bwMode="auto">
          <a:xfrm>
            <a:off x="52578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0" name="Text Box 64"/>
          <p:cNvSpPr txBox="1">
            <a:spLocks noChangeArrowheads="1"/>
          </p:cNvSpPr>
          <p:nvPr/>
        </p:nvSpPr>
        <p:spPr bwMode="auto">
          <a:xfrm>
            <a:off x="563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1" name="Text Box 65"/>
          <p:cNvSpPr txBox="1">
            <a:spLocks noChangeArrowheads="1"/>
          </p:cNvSpPr>
          <p:nvPr/>
        </p:nvSpPr>
        <p:spPr bwMode="auto">
          <a:xfrm>
            <a:off x="5486400" y="1524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2" name="Text Box 66"/>
          <p:cNvSpPr txBox="1">
            <a:spLocks noChangeArrowheads="1"/>
          </p:cNvSpPr>
          <p:nvPr/>
        </p:nvSpPr>
        <p:spPr bwMode="auto">
          <a:xfrm>
            <a:off x="59436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3" name="Text Box 67"/>
          <p:cNvSpPr txBox="1">
            <a:spLocks noChangeArrowheads="1"/>
          </p:cNvSpPr>
          <p:nvPr/>
        </p:nvSpPr>
        <p:spPr bwMode="auto">
          <a:xfrm>
            <a:off x="60198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4" name="Text Box 68"/>
          <p:cNvSpPr txBox="1">
            <a:spLocks noChangeArrowheads="1"/>
          </p:cNvSpPr>
          <p:nvPr/>
        </p:nvSpPr>
        <p:spPr bwMode="auto">
          <a:xfrm>
            <a:off x="51054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5" name="Text Box 69"/>
          <p:cNvSpPr txBox="1">
            <a:spLocks noChangeArrowheads="1"/>
          </p:cNvSpPr>
          <p:nvPr/>
        </p:nvSpPr>
        <p:spPr bwMode="auto">
          <a:xfrm>
            <a:off x="4953000" y="205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6" name="Text Box 70"/>
          <p:cNvSpPr txBox="1">
            <a:spLocks noChangeArrowheads="1"/>
          </p:cNvSpPr>
          <p:nvPr/>
        </p:nvSpPr>
        <p:spPr bwMode="auto">
          <a:xfrm>
            <a:off x="5257800" y="2438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7" name="Text Box 71"/>
          <p:cNvSpPr txBox="1">
            <a:spLocks noChangeArrowheads="1"/>
          </p:cNvSpPr>
          <p:nvPr/>
        </p:nvSpPr>
        <p:spPr bwMode="auto">
          <a:xfrm>
            <a:off x="54102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8" name="Text Box 72"/>
          <p:cNvSpPr txBox="1">
            <a:spLocks noChangeArrowheads="1"/>
          </p:cNvSpPr>
          <p:nvPr/>
        </p:nvSpPr>
        <p:spPr bwMode="auto">
          <a:xfrm>
            <a:off x="53340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69" name="Text Box 73"/>
          <p:cNvSpPr txBox="1">
            <a:spLocks noChangeArrowheads="1"/>
          </p:cNvSpPr>
          <p:nvPr/>
        </p:nvSpPr>
        <p:spPr bwMode="auto">
          <a:xfrm>
            <a:off x="5486400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70" name="Text Box 74"/>
          <p:cNvSpPr txBox="1">
            <a:spLocks noChangeArrowheads="1"/>
          </p:cNvSpPr>
          <p:nvPr/>
        </p:nvSpPr>
        <p:spPr bwMode="auto">
          <a:xfrm>
            <a:off x="56388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71" name="Text Box 75"/>
          <p:cNvSpPr txBox="1">
            <a:spLocks noChangeArrowheads="1"/>
          </p:cNvSpPr>
          <p:nvPr/>
        </p:nvSpPr>
        <p:spPr bwMode="auto">
          <a:xfrm>
            <a:off x="6019800" y="2286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72" name="Text Box 76"/>
          <p:cNvSpPr txBox="1">
            <a:spLocks noChangeArrowheads="1"/>
          </p:cNvSpPr>
          <p:nvPr/>
        </p:nvSpPr>
        <p:spPr bwMode="auto">
          <a:xfrm>
            <a:off x="5867400" y="2133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grpSp>
        <p:nvGrpSpPr>
          <p:cNvPr id="55373" name="Group 86"/>
          <p:cNvGrpSpPr>
            <a:grpSpLocks/>
          </p:cNvGrpSpPr>
          <p:nvPr/>
        </p:nvGrpSpPr>
        <p:grpSpPr bwMode="auto">
          <a:xfrm>
            <a:off x="3886200" y="1676400"/>
            <a:ext cx="381000" cy="381000"/>
            <a:chOff x="384" y="3648"/>
            <a:chExt cx="240" cy="240"/>
          </a:xfrm>
        </p:grpSpPr>
        <p:sp>
          <p:nvSpPr>
            <p:cNvPr id="55396" name="Oval 87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7" name="Text Box 88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5374" name="Text Box 89"/>
          <p:cNvSpPr txBox="1">
            <a:spLocks noChangeArrowheads="1"/>
          </p:cNvSpPr>
          <p:nvPr/>
        </p:nvSpPr>
        <p:spPr bwMode="auto">
          <a:xfrm>
            <a:off x="7896225" y="24987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5375" name="Text Box 90"/>
          <p:cNvSpPr txBox="1">
            <a:spLocks noChangeArrowheads="1"/>
          </p:cNvSpPr>
          <p:nvPr/>
        </p:nvSpPr>
        <p:spPr bwMode="auto">
          <a:xfrm>
            <a:off x="8229600" y="3082925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5376" name="Text Box 91"/>
          <p:cNvSpPr txBox="1">
            <a:spLocks noChangeArrowheads="1"/>
          </p:cNvSpPr>
          <p:nvPr/>
        </p:nvSpPr>
        <p:spPr bwMode="auto">
          <a:xfrm>
            <a:off x="7543800" y="30829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2v1</a:t>
            </a:r>
          </a:p>
        </p:txBody>
      </p:sp>
      <p:sp>
        <p:nvSpPr>
          <p:cNvPr id="55377" name="Line 92"/>
          <p:cNvSpPr>
            <a:spLocks noChangeShapeType="1"/>
          </p:cNvSpPr>
          <p:nvPr/>
        </p:nvSpPr>
        <p:spPr bwMode="auto">
          <a:xfrm flipV="1">
            <a:off x="7827963" y="28432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78" name="Line 93"/>
          <p:cNvSpPr>
            <a:spLocks noChangeShapeType="1"/>
          </p:cNvSpPr>
          <p:nvPr/>
        </p:nvSpPr>
        <p:spPr bwMode="auto">
          <a:xfrm flipH="1" flipV="1">
            <a:off x="8181975" y="28432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79" name="Text Box 94"/>
          <p:cNvSpPr txBox="1">
            <a:spLocks noChangeArrowheads="1"/>
          </p:cNvSpPr>
          <p:nvPr/>
        </p:nvSpPr>
        <p:spPr bwMode="auto">
          <a:xfrm>
            <a:off x="7832725" y="39592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1v2</a:t>
            </a:r>
          </a:p>
        </p:txBody>
      </p:sp>
      <p:sp>
        <p:nvSpPr>
          <p:cNvPr id="55380" name="Text Box 95"/>
          <p:cNvSpPr txBox="1">
            <a:spLocks noChangeArrowheads="1"/>
          </p:cNvSpPr>
          <p:nvPr/>
        </p:nvSpPr>
        <p:spPr bwMode="auto">
          <a:xfrm>
            <a:off x="8166100" y="45434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3v2</a:t>
            </a:r>
          </a:p>
        </p:txBody>
      </p:sp>
      <p:sp>
        <p:nvSpPr>
          <p:cNvPr id="55381" name="Line 97"/>
          <p:cNvSpPr>
            <a:spLocks noChangeShapeType="1"/>
          </p:cNvSpPr>
          <p:nvPr/>
        </p:nvSpPr>
        <p:spPr bwMode="auto">
          <a:xfrm flipV="1">
            <a:off x="7764463" y="43037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82" name="Line 98"/>
          <p:cNvSpPr>
            <a:spLocks noChangeShapeType="1"/>
          </p:cNvSpPr>
          <p:nvPr/>
        </p:nvSpPr>
        <p:spPr bwMode="auto">
          <a:xfrm flipH="1" flipV="1">
            <a:off x="8118475" y="43037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83" name="Text Box 104"/>
          <p:cNvSpPr txBox="1">
            <a:spLocks noChangeArrowheads="1"/>
          </p:cNvSpPr>
          <p:nvPr/>
        </p:nvSpPr>
        <p:spPr bwMode="auto">
          <a:xfrm>
            <a:off x="7696200" y="27781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84" name="Text Box 105"/>
          <p:cNvSpPr txBox="1">
            <a:spLocks noChangeArrowheads="1"/>
          </p:cNvSpPr>
          <p:nvPr/>
        </p:nvSpPr>
        <p:spPr bwMode="auto">
          <a:xfrm>
            <a:off x="7391400" y="33877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85" name="Text Box 106"/>
          <p:cNvSpPr txBox="1">
            <a:spLocks noChangeArrowheads="1"/>
          </p:cNvSpPr>
          <p:nvPr/>
        </p:nvSpPr>
        <p:spPr bwMode="auto">
          <a:xfrm>
            <a:off x="8318500" y="4229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grpSp>
        <p:nvGrpSpPr>
          <p:cNvPr id="55386" name="Group 110"/>
          <p:cNvGrpSpPr>
            <a:grpSpLocks/>
          </p:cNvGrpSpPr>
          <p:nvPr/>
        </p:nvGrpSpPr>
        <p:grpSpPr bwMode="auto">
          <a:xfrm>
            <a:off x="8382000" y="1981200"/>
            <a:ext cx="381000" cy="381000"/>
            <a:chOff x="384" y="3648"/>
            <a:chExt cx="240" cy="240"/>
          </a:xfrm>
        </p:grpSpPr>
        <p:sp>
          <p:nvSpPr>
            <p:cNvPr id="55394" name="Oval 111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95" name="Text Box 112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5387" name="Rectangle 113"/>
          <p:cNvSpPr>
            <a:spLocks noChangeArrowheads="1"/>
          </p:cNvSpPr>
          <p:nvPr/>
        </p:nvSpPr>
        <p:spPr bwMode="auto">
          <a:xfrm>
            <a:off x="7086600" y="1828800"/>
            <a:ext cx="1981200" cy="487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88" name="Text Box 114"/>
          <p:cNvSpPr txBox="1">
            <a:spLocks noChangeArrowheads="1"/>
          </p:cNvSpPr>
          <p:nvPr/>
        </p:nvSpPr>
        <p:spPr bwMode="auto">
          <a:xfrm>
            <a:off x="7146925" y="20177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Example:</a:t>
            </a:r>
          </a:p>
        </p:txBody>
      </p:sp>
      <p:cxnSp>
        <p:nvCxnSpPr>
          <p:cNvPr id="55389" name="Straight Arrow Connector 100"/>
          <p:cNvCxnSpPr>
            <a:cxnSpLocks noChangeShapeType="1"/>
          </p:cNvCxnSpPr>
          <p:nvPr/>
        </p:nvCxnSpPr>
        <p:spPr bwMode="auto">
          <a:xfrm flipH="1">
            <a:off x="8694738" y="4722813"/>
            <a:ext cx="685800" cy="1587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5390" name="Text Box 96"/>
          <p:cNvSpPr txBox="1">
            <a:spLocks noChangeArrowheads="1"/>
          </p:cNvSpPr>
          <p:nvPr/>
        </p:nvSpPr>
        <p:spPr bwMode="auto">
          <a:xfrm>
            <a:off x="7480300" y="4543425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5391" name="Line 79"/>
          <p:cNvSpPr>
            <a:spLocks noChangeShapeType="1"/>
          </p:cNvSpPr>
          <p:nvPr/>
        </p:nvSpPr>
        <p:spPr bwMode="auto">
          <a:xfrm flipH="1">
            <a:off x="2133600" y="228600"/>
            <a:ext cx="2057400" cy="5867400"/>
          </a:xfrm>
          <a:prstGeom prst="line">
            <a:avLst/>
          </a:prstGeom>
          <a:noFill/>
          <a:ln w="635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92" name="Text Box 109"/>
          <p:cNvSpPr txBox="1">
            <a:spLocks noChangeArrowheads="1"/>
          </p:cNvSpPr>
          <p:nvPr/>
        </p:nvSpPr>
        <p:spPr bwMode="auto">
          <a:xfrm>
            <a:off x="8382000" y="4814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5393" name="Text Box 83"/>
          <p:cNvSpPr txBox="1">
            <a:spLocks noChangeArrowheads="1"/>
          </p:cNvSpPr>
          <p:nvPr/>
        </p:nvSpPr>
        <p:spPr bwMode="auto">
          <a:xfrm>
            <a:off x="4191000" y="1524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3vs2</a:t>
            </a:r>
          </a:p>
        </p:txBody>
      </p:sp>
      <p:sp>
        <p:nvSpPr>
          <p:cNvPr id="102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193925" y="3160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0480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889125" y="3617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743200" y="4191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895600" y="3429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736725" y="3313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590800" y="3886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0415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8956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1736725" y="3998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14478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27432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1584325" y="3694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24384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3505200" y="3657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23463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32004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352800" y="3352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2193925" y="3236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30480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42" name="Text Box 22"/>
          <p:cNvSpPr txBox="1">
            <a:spLocks noChangeArrowheads="1"/>
          </p:cNvSpPr>
          <p:nvPr/>
        </p:nvSpPr>
        <p:spPr bwMode="auto">
          <a:xfrm>
            <a:off x="2498725" y="3465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33528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2193925" y="392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32004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17526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/>
        </p:nvSpPr>
        <p:spPr bwMode="auto">
          <a:xfrm>
            <a:off x="1447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48" name="Text Box 28"/>
          <p:cNvSpPr txBox="1">
            <a:spLocks noChangeArrowheads="1"/>
          </p:cNvSpPr>
          <p:nvPr/>
        </p:nvSpPr>
        <p:spPr bwMode="auto">
          <a:xfrm>
            <a:off x="1905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19050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22098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1" name="Text Box 31"/>
          <p:cNvSpPr txBox="1">
            <a:spLocks noChangeArrowheads="1"/>
          </p:cNvSpPr>
          <p:nvPr/>
        </p:nvSpPr>
        <p:spPr bwMode="auto">
          <a:xfrm>
            <a:off x="18288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2" name="Text Box 32"/>
          <p:cNvSpPr txBox="1">
            <a:spLocks noChangeArrowheads="1"/>
          </p:cNvSpPr>
          <p:nvPr/>
        </p:nvSpPr>
        <p:spPr bwMode="auto">
          <a:xfrm>
            <a:off x="21336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3" name="Text Box 33"/>
          <p:cNvSpPr txBox="1">
            <a:spLocks noChangeArrowheads="1"/>
          </p:cNvSpPr>
          <p:nvPr/>
        </p:nvSpPr>
        <p:spPr bwMode="auto">
          <a:xfrm>
            <a:off x="1905000" y="623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4" name="Text Box 34"/>
          <p:cNvSpPr txBox="1">
            <a:spLocks noChangeArrowheads="1"/>
          </p:cNvSpPr>
          <p:nvPr/>
        </p:nvSpPr>
        <p:spPr bwMode="auto">
          <a:xfrm>
            <a:off x="2362200" y="4397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5" name="Text Box 35"/>
          <p:cNvSpPr txBox="1">
            <a:spLocks noChangeArrowheads="1"/>
          </p:cNvSpPr>
          <p:nvPr/>
        </p:nvSpPr>
        <p:spPr bwMode="auto">
          <a:xfrm>
            <a:off x="23622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6" name="Text Box 36"/>
          <p:cNvSpPr txBox="1">
            <a:spLocks noChangeArrowheads="1"/>
          </p:cNvSpPr>
          <p:nvPr/>
        </p:nvSpPr>
        <p:spPr bwMode="auto">
          <a:xfrm>
            <a:off x="2667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22860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8" name="Text Box 38"/>
          <p:cNvSpPr txBox="1">
            <a:spLocks noChangeArrowheads="1"/>
          </p:cNvSpPr>
          <p:nvPr/>
        </p:nvSpPr>
        <p:spPr bwMode="auto">
          <a:xfrm>
            <a:off x="25908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59" name="Text Box 39"/>
          <p:cNvSpPr txBox="1">
            <a:spLocks noChangeArrowheads="1"/>
          </p:cNvSpPr>
          <p:nvPr/>
        </p:nvSpPr>
        <p:spPr bwMode="auto">
          <a:xfrm>
            <a:off x="1371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0" name="Text Box 40"/>
          <p:cNvSpPr txBox="1">
            <a:spLocks noChangeArrowheads="1"/>
          </p:cNvSpPr>
          <p:nvPr/>
        </p:nvSpPr>
        <p:spPr bwMode="auto">
          <a:xfrm>
            <a:off x="182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1" name="Text Box 41"/>
          <p:cNvSpPr txBox="1">
            <a:spLocks noChangeArrowheads="1"/>
          </p:cNvSpPr>
          <p:nvPr/>
        </p:nvSpPr>
        <p:spPr bwMode="auto">
          <a:xfrm>
            <a:off x="17526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2" name="Text Box 42"/>
          <p:cNvSpPr txBox="1">
            <a:spLocks noChangeArrowheads="1"/>
          </p:cNvSpPr>
          <p:nvPr/>
        </p:nvSpPr>
        <p:spPr bwMode="auto">
          <a:xfrm>
            <a:off x="20574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3" name="Text Box 43"/>
          <p:cNvSpPr txBox="1">
            <a:spLocks noChangeArrowheads="1"/>
          </p:cNvSpPr>
          <p:nvPr/>
        </p:nvSpPr>
        <p:spPr bwMode="auto">
          <a:xfrm>
            <a:off x="22860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4" name="Text Box 44"/>
          <p:cNvSpPr txBox="1">
            <a:spLocks noChangeArrowheads="1"/>
          </p:cNvSpPr>
          <p:nvPr/>
        </p:nvSpPr>
        <p:spPr bwMode="auto">
          <a:xfrm>
            <a:off x="2590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5" name="Text Box 45"/>
          <p:cNvSpPr txBox="1">
            <a:spLocks noChangeArrowheads="1"/>
          </p:cNvSpPr>
          <p:nvPr/>
        </p:nvSpPr>
        <p:spPr bwMode="auto">
          <a:xfrm>
            <a:off x="609600" y="1435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6" name="Text Box 46"/>
          <p:cNvSpPr txBox="1">
            <a:spLocks noChangeArrowheads="1"/>
          </p:cNvSpPr>
          <p:nvPr/>
        </p:nvSpPr>
        <p:spPr bwMode="auto">
          <a:xfrm>
            <a:off x="1066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7" name="Text Box 47"/>
          <p:cNvSpPr txBox="1">
            <a:spLocks noChangeArrowheads="1"/>
          </p:cNvSpPr>
          <p:nvPr/>
        </p:nvSpPr>
        <p:spPr bwMode="auto">
          <a:xfrm>
            <a:off x="10668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8" name="Text Box 48"/>
          <p:cNvSpPr txBox="1">
            <a:spLocks noChangeArrowheads="1"/>
          </p:cNvSpPr>
          <p:nvPr/>
        </p:nvSpPr>
        <p:spPr bwMode="auto">
          <a:xfrm>
            <a:off x="13716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69" name="Text Box 49"/>
          <p:cNvSpPr txBox="1">
            <a:spLocks noChangeArrowheads="1"/>
          </p:cNvSpPr>
          <p:nvPr/>
        </p:nvSpPr>
        <p:spPr bwMode="auto">
          <a:xfrm>
            <a:off x="9906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70" name="Text Box 50"/>
          <p:cNvSpPr txBox="1">
            <a:spLocks noChangeArrowheads="1"/>
          </p:cNvSpPr>
          <p:nvPr/>
        </p:nvSpPr>
        <p:spPr bwMode="auto">
          <a:xfrm>
            <a:off x="12954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71" name="Text Box 51"/>
          <p:cNvSpPr txBox="1">
            <a:spLocks noChangeArrowheads="1"/>
          </p:cNvSpPr>
          <p:nvPr/>
        </p:nvSpPr>
        <p:spPr bwMode="auto">
          <a:xfrm>
            <a:off x="15240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72" name="Text Box 52"/>
          <p:cNvSpPr txBox="1">
            <a:spLocks noChangeArrowheads="1"/>
          </p:cNvSpPr>
          <p:nvPr/>
        </p:nvSpPr>
        <p:spPr bwMode="auto">
          <a:xfrm>
            <a:off x="1828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73" name="Text Box 53"/>
          <p:cNvSpPr txBox="1">
            <a:spLocks noChangeArrowheads="1"/>
          </p:cNvSpPr>
          <p:nvPr/>
        </p:nvSpPr>
        <p:spPr bwMode="auto">
          <a:xfrm>
            <a:off x="990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74" name="Text Box 54"/>
          <p:cNvSpPr txBox="1">
            <a:spLocks noChangeArrowheads="1"/>
          </p:cNvSpPr>
          <p:nvPr/>
        </p:nvSpPr>
        <p:spPr bwMode="auto">
          <a:xfrm>
            <a:off x="14478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75" name="Text Box 55"/>
          <p:cNvSpPr txBox="1">
            <a:spLocks noChangeArrowheads="1"/>
          </p:cNvSpPr>
          <p:nvPr/>
        </p:nvSpPr>
        <p:spPr bwMode="auto">
          <a:xfrm>
            <a:off x="1752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376" name="Text Box 56"/>
          <p:cNvSpPr txBox="1">
            <a:spLocks noChangeArrowheads="1"/>
          </p:cNvSpPr>
          <p:nvPr/>
        </p:nvSpPr>
        <p:spPr bwMode="auto">
          <a:xfrm>
            <a:off x="47244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77" name="Text Box 57"/>
          <p:cNvSpPr txBox="1">
            <a:spLocks noChangeArrowheads="1"/>
          </p:cNvSpPr>
          <p:nvPr/>
        </p:nvSpPr>
        <p:spPr bwMode="auto">
          <a:xfrm>
            <a:off x="45720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78" name="Text Box 58"/>
          <p:cNvSpPr txBox="1">
            <a:spLocks noChangeArrowheads="1"/>
          </p:cNvSpPr>
          <p:nvPr/>
        </p:nvSpPr>
        <p:spPr bwMode="auto">
          <a:xfrm>
            <a:off x="4876800" y="1828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79" name="Text Box 59"/>
          <p:cNvSpPr txBox="1">
            <a:spLocks noChangeArrowheads="1"/>
          </p:cNvSpPr>
          <p:nvPr/>
        </p:nvSpPr>
        <p:spPr bwMode="auto">
          <a:xfrm>
            <a:off x="50292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0" name="Text Box 60"/>
          <p:cNvSpPr txBox="1">
            <a:spLocks noChangeArrowheads="1"/>
          </p:cNvSpPr>
          <p:nvPr/>
        </p:nvSpPr>
        <p:spPr bwMode="auto">
          <a:xfrm>
            <a:off x="49530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1" name="Text Box 61"/>
          <p:cNvSpPr txBox="1">
            <a:spLocks noChangeArrowheads="1"/>
          </p:cNvSpPr>
          <p:nvPr/>
        </p:nvSpPr>
        <p:spPr bwMode="auto">
          <a:xfrm>
            <a:off x="4800600" y="990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2" name="Text Box 62"/>
          <p:cNvSpPr txBox="1">
            <a:spLocks noChangeArrowheads="1"/>
          </p:cNvSpPr>
          <p:nvPr/>
        </p:nvSpPr>
        <p:spPr bwMode="auto">
          <a:xfrm>
            <a:off x="5105400" y="1371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3" name="Text Box 63"/>
          <p:cNvSpPr txBox="1">
            <a:spLocks noChangeArrowheads="1"/>
          </p:cNvSpPr>
          <p:nvPr/>
        </p:nvSpPr>
        <p:spPr bwMode="auto">
          <a:xfrm>
            <a:off x="52578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4" name="Text Box 64"/>
          <p:cNvSpPr txBox="1">
            <a:spLocks noChangeArrowheads="1"/>
          </p:cNvSpPr>
          <p:nvPr/>
        </p:nvSpPr>
        <p:spPr bwMode="auto">
          <a:xfrm>
            <a:off x="563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5" name="Text Box 65"/>
          <p:cNvSpPr txBox="1">
            <a:spLocks noChangeArrowheads="1"/>
          </p:cNvSpPr>
          <p:nvPr/>
        </p:nvSpPr>
        <p:spPr bwMode="auto">
          <a:xfrm>
            <a:off x="5486400" y="1524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6" name="Text Box 66"/>
          <p:cNvSpPr txBox="1">
            <a:spLocks noChangeArrowheads="1"/>
          </p:cNvSpPr>
          <p:nvPr/>
        </p:nvSpPr>
        <p:spPr bwMode="auto">
          <a:xfrm>
            <a:off x="59436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7" name="Text Box 67"/>
          <p:cNvSpPr txBox="1">
            <a:spLocks noChangeArrowheads="1"/>
          </p:cNvSpPr>
          <p:nvPr/>
        </p:nvSpPr>
        <p:spPr bwMode="auto">
          <a:xfrm>
            <a:off x="60198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8" name="Text Box 68"/>
          <p:cNvSpPr txBox="1">
            <a:spLocks noChangeArrowheads="1"/>
          </p:cNvSpPr>
          <p:nvPr/>
        </p:nvSpPr>
        <p:spPr bwMode="auto">
          <a:xfrm>
            <a:off x="51054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89" name="Text Box 69"/>
          <p:cNvSpPr txBox="1">
            <a:spLocks noChangeArrowheads="1"/>
          </p:cNvSpPr>
          <p:nvPr/>
        </p:nvSpPr>
        <p:spPr bwMode="auto">
          <a:xfrm>
            <a:off x="4953000" y="205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90" name="Text Box 70"/>
          <p:cNvSpPr txBox="1">
            <a:spLocks noChangeArrowheads="1"/>
          </p:cNvSpPr>
          <p:nvPr/>
        </p:nvSpPr>
        <p:spPr bwMode="auto">
          <a:xfrm>
            <a:off x="5257800" y="2438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91" name="Text Box 71"/>
          <p:cNvSpPr txBox="1">
            <a:spLocks noChangeArrowheads="1"/>
          </p:cNvSpPr>
          <p:nvPr/>
        </p:nvSpPr>
        <p:spPr bwMode="auto">
          <a:xfrm>
            <a:off x="54102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92" name="Text Box 72"/>
          <p:cNvSpPr txBox="1">
            <a:spLocks noChangeArrowheads="1"/>
          </p:cNvSpPr>
          <p:nvPr/>
        </p:nvSpPr>
        <p:spPr bwMode="auto">
          <a:xfrm>
            <a:off x="53340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93" name="Text Box 73"/>
          <p:cNvSpPr txBox="1">
            <a:spLocks noChangeArrowheads="1"/>
          </p:cNvSpPr>
          <p:nvPr/>
        </p:nvSpPr>
        <p:spPr bwMode="auto">
          <a:xfrm>
            <a:off x="5486400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94" name="Text Box 74"/>
          <p:cNvSpPr txBox="1">
            <a:spLocks noChangeArrowheads="1"/>
          </p:cNvSpPr>
          <p:nvPr/>
        </p:nvSpPr>
        <p:spPr bwMode="auto">
          <a:xfrm>
            <a:off x="56388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95" name="Text Box 75"/>
          <p:cNvSpPr txBox="1">
            <a:spLocks noChangeArrowheads="1"/>
          </p:cNvSpPr>
          <p:nvPr/>
        </p:nvSpPr>
        <p:spPr bwMode="auto">
          <a:xfrm>
            <a:off x="6019800" y="2286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396" name="Text Box 76"/>
          <p:cNvSpPr txBox="1">
            <a:spLocks noChangeArrowheads="1"/>
          </p:cNvSpPr>
          <p:nvPr/>
        </p:nvSpPr>
        <p:spPr bwMode="auto">
          <a:xfrm>
            <a:off x="5867400" y="2133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grpSp>
        <p:nvGrpSpPr>
          <p:cNvPr id="56397" name="Group 86"/>
          <p:cNvGrpSpPr>
            <a:grpSpLocks/>
          </p:cNvGrpSpPr>
          <p:nvPr/>
        </p:nvGrpSpPr>
        <p:grpSpPr bwMode="auto">
          <a:xfrm>
            <a:off x="3886200" y="1676400"/>
            <a:ext cx="381000" cy="381000"/>
            <a:chOff x="384" y="3648"/>
            <a:chExt cx="240" cy="240"/>
          </a:xfrm>
        </p:grpSpPr>
        <p:sp>
          <p:nvSpPr>
            <p:cNvPr id="56426" name="Oval 87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7" name="Text Box 88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6398" name="Text Box 89"/>
          <p:cNvSpPr txBox="1">
            <a:spLocks noChangeArrowheads="1"/>
          </p:cNvSpPr>
          <p:nvPr/>
        </p:nvSpPr>
        <p:spPr bwMode="auto">
          <a:xfrm>
            <a:off x="7896225" y="24987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6399" name="Text Box 90"/>
          <p:cNvSpPr txBox="1">
            <a:spLocks noChangeArrowheads="1"/>
          </p:cNvSpPr>
          <p:nvPr/>
        </p:nvSpPr>
        <p:spPr bwMode="auto">
          <a:xfrm>
            <a:off x="8229600" y="3082925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6400" name="Text Box 91"/>
          <p:cNvSpPr txBox="1">
            <a:spLocks noChangeArrowheads="1"/>
          </p:cNvSpPr>
          <p:nvPr/>
        </p:nvSpPr>
        <p:spPr bwMode="auto">
          <a:xfrm>
            <a:off x="7543800" y="30829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2v1</a:t>
            </a:r>
          </a:p>
        </p:txBody>
      </p:sp>
      <p:sp>
        <p:nvSpPr>
          <p:cNvPr id="56401" name="Line 92"/>
          <p:cNvSpPr>
            <a:spLocks noChangeShapeType="1"/>
          </p:cNvSpPr>
          <p:nvPr/>
        </p:nvSpPr>
        <p:spPr bwMode="auto">
          <a:xfrm flipV="1">
            <a:off x="7827963" y="28432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02" name="Line 93"/>
          <p:cNvSpPr>
            <a:spLocks noChangeShapeType="1"/>
          </p:cNvSpPr>
          <p:nvPr/>
        </p:nvSpPr>
        <p:spPr bwMode="auto">
          <a:xfrm flipH="1" flipV="1">
            <a:off x="8181975" y="28432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03" name="Text Box 94"/>
          <p:cNvSpPr txBox="1">
            <a:spLocks noChangeArrowheads="1"/>
          </p:cNvSpPr>
          <p:nvPr/>
        </p:nvSpPr>
        <p:spPr bwMode="auto">
          <a:xfrm>
            <a:off x="7832725" y="39592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1v2</a:t>
            </a:r>
          </a:p>
        </p:txBody>
      </p:sp>
      <p:sp>
        <p:nvSpPr>
          <p:cNvPr id="56404" name="Text Box 95"/>
          <p:cNvSpPr txBox="1">
            <a:spLocks noChangeArrowheads="1"/>
          </p:cNvSpPr>
          <p:nvPr/>
        </p:nvSpPr>
        <p:spPr bwMode="auto">
          <a:xfrm>
            <a:off x="8166100" y="45434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3v2</a:t>
            </a:r>
          </a:p>
        </p:txBody>
      </p:sp>
      <p:sp>
        <p:nvSpPr>
          <p:cNvPr id="56405" name="Line 97"/>
          <p:cNvSpPr>
            <a:spLocks noChangeShapeType="1"/>
          </p:cNvSpPr>
          <p:nvPr/>
        </p:nvSpPr>
        <p:spPr bwMode="auto">
          <a:xfrm flipV="1">
            <a:off x="7764463" y="43037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06" name="Line 98"/>
          <p:cNvSpPr>
            <a:spLocks noChangeShapeType="1"/>
          </p:cNvSpPr>
          <p:nvPr/>
        </p:nvSpPr>
        <p:spPr bwMode="auto">
          <a:xfrm flipH="1" flipV="1">
            <a:off x="8118475" y="43037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07" name="Text Box 104"/>
          <p:cNvSpPr txBox="1">
            <a:spLocks noChangeArrowheads="1"/>
          </p:cNvSpPr>
          <p:nvPr/>
        </p:nvSpPr>
        <p:spPr bwMode="auto">
          <a:xfrm>
            <a:off x="7696200" y="27781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408" name="Text Box 105"/>
          <p:cNvSpPr txBox="1">
            <a:spLocks noChangeArrowheads="1"/>
          </p:cNvSpPr>
          <p:nvPr/>
        </p:nvSpPr>
        <p:spPr bwMode="auto">
          <a:xfrm>
            <a:off x="7391400" y="33877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409" name="Text Box 106"/>
          <p:cNvSpPr txBox="1">
            <a:spLocks noChangeArrowheads="1"/>
          </p:cNvSpPr>
          <p:nvPr/>
        </p:nvSpPr>
        <p:spPr bwMode="auto">
          <a:xfrm>
            <a:off x="8318500" y="4229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grpSp>
        <p:nvGrpSpPr>
          <p:cNvPr id="56410" name="Group 110"/>
          <p:cNvGrpSpPr>
            <a:grpSpLocks/>
          </p:cNvGrpSpPr>
          <p:nvPr/>
        </p:nvGrpSpPr>
        <p:grpSpPr bwMode="auto">
          <a:xfrm>
            <a:off x="8382000" y="1981200"/>
            <a:ext cx="381000" cy="381000"/>
            <a:chOff x="384" y="3648"/>
            <a:chExt cx="240" cy="240"/>
          </a:xfrm>
        </p:grpSpPr>
        <p:sp>
          <p:nvSpPr>
            <p:cNvPr id="56424" name="Oval 111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5" name="Text Box 112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6411" name="Rectangle 113"/>
          <p:cNvSpPr>
            <a:spLocks noChangeArrowheads="1"/>
          </p:cNvSpPr>
          <p:nvPr/>
        </p:nvSpPr>
        <p:spPr bwMode="auto">
          <a:xfrm>
            <a:off x="7086600" y="1828800"/>
            <a:ext cx="1981200" cy="487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12" name="Text Box 114"/>
          <p:cNvSpPr txBox="1">
            <a:spLocks noChangeArrowheads="1"/>
          </p:cNvSpPr>
          <p:nvPr/>
        </p:nvSpPr>
        <p:spPr bwMode="auto">
          <a:xfrm>
            <a:off x="7146925" y="20177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Example:</a:t>
            </a:r>
          </a:p>
        </p:txBody>
      </p:sp>
      <p:sp>
        <p:nvSpPr>
          <p:cNvPr id="56413" name="Text Box 96"/>
          <p:cNvSpPr txBox="1">
            <a:spLocks noChangeArrowheads="1"/>
          </p:cNvSpPr>
          <p:nvPr/>
        </p:nvSpPr>
        <p:spPr bwMode="auto">
          <a:xfrm>
            <a:off x="7480300" y="4543425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6414" name="Text Box 109"/>
          <p:cNvSpPr txBox="1">
            <a:spLocks noChangeArrowheads="1"/>
          </p:cNvSpPr>
          <p:nvPr/>
        </p:nvSpPr>
        <p:spPr bwMode="auto">
          <a:xfrm>
            <a:off x="8382000" y="4814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6415" name="Text Box 99"/>
          <p:cNvSpPr txBox="1">
            <a:spLocks noChangeArrowheads="1"/>
          </p:cNvSpPr>
          <p:nvPr/>
        </p:nvSpPr>
        <p:spPr bwMode="auto">
          <a:xfrm>
            <a:off x="7820025" y="5435600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6416" name="Text Box 100"/>
          <p:cNvSpPr txBox="1">
            <a:spLocks noChangeArrowheads="1"/>
          </p:cNvSpPr>
          <p:nvPr/>
        </p:nvSpPr>
        <p:spPr bwMode="auto">
          <a:xfrm>
            <a:off x="8153400" y="6019800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6417" name="Text Box 101"/>
          <p:cNvSpPr txBox="1">
            <a:spLocks noChangeArrowheads="1"/>
          </p:cNvSpPr>
          <p:nvPr/>
        </p:nvSpPr>
        <p:spPr bwMode="auto">
          <a:xfrm>
            <a:off x="7467600" y="6019800"/>
            <a:ext cx="520700" cy="3460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1v2</a:t>
            </a:r>
          </a:p>
        </p:txBody>
      </p:sp>
      <p:sp>
        <p:nvSpPr>
          <p:cNvPr id="56418" name="Line 102"/>
          <p:cNvSpPr>
            <a:spLocks noChangeShapeType="1"/>
          </p:cNvSpPr>
          <p:nvPr/>
        </p:nvSpPr>
        <p:spPr bwMode="auto">
          <a:xfrm flipV="1">
            <a:off x="7751763" y="5780088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19" name="Line 103"/>
          <p:cNvSpPr>
            <a:spLocks noChangeShapeType="1"/>
          </p:cNvSpPr>
          <p:nvPr/>
        </p:nvSpPr>
        <p:spPr bwMode="auto">
          <a:xfrm flipH="1" flipV="1">
            <a:off x="8105775" y="5780088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20" name="Text Box 107"/>
          <p:cNvSpPr txBox="1">
            <a:spLocks noChangeArrowheads="1"/>
          </p:cNvSpPr>
          <p:nvPr/>
        </p:nvSpPr>
        <p:spPr bwMode="auto">
          <a:xfrm>
            <a:off x="8394700" y="57388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6421" name="Line 77"/>
          <p:cNvSpPr>
            <a:spLocks noChangeShapeType="1"/>
          </p:cNvSpPr>
          <p:nvPr/>
        </p:nvSpPr>
        <p:spPr bwMode="auto">
          <a:xfrm flipV="1">
            <a:off x="228600" y="1143000"/>
            <a:ext cx="7391400" cy="1905000"/>
          </a:xfrm>
          <a:prstGeom prst="line">
            <a:avLst/>
          </a:prstGeom>
          <a:noFill/>
          <a:ln w="635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422" name="Straight Arrow Connector 99"/>
          <p:cNvCxnSpPr>
            <a:cxnSpLocks noChangeShapeType="1"/>
          </p:cNvCxnSpPr>
          <p:nvPr/>
        </p:nvCxnSpPr>
        <p:spPr bwMode="auto">
          <a:xfrm>
            <a:off x="7108825" y="5619750"/>
            <a:ext cx="685800" cy="1588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6423" name="Text Box 85"/>
          <p:cNvSpPr txBox="1">
            <a:spLocks noChangeArrowheads="1"/>
          </p:cNvSpPr>
          <p:nvPr/>
        </p:nvSpPr>
        <p:spPr bwMode="auto">
          <a:xfrm>
            <a:off x="228600" y="30480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1vs3</a:t>
            </a:r>
          </a:p>
        </p:txBody>
      </p:sp>
      <p:sp>
        <p:nvSpPr>
          <p:cNvPr id="108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193925" y="3160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0480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889125" y="3617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743200" y="4191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2895600" y="3429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736725" y="3313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590800" y="3886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20415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28956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1736725" y="3998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4478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27432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1584325" y="3694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2438400" y="4267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3505200" y="3657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2346325" y="3541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3200400" y="4114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3352800" y="3352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4" name="Text Box 20"/>
          <p:cNvSpPr txBox="1">
            <a:spLocks noChangeArrowheads="1"/>
          </p:cNvSpPr>
          <p:nvPr/>
        </p:nvSpPr>
        <p:spPr bwMode="auto">
          <a:xfrm>
            <a:off x="2193925" y="3236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3048000" y="3810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2498725" y="3465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3352800" y="4038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2193925" y="392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69" name="Text Box 25"/>
          <p:cNvSpPr txBox="1">
            <a:spLocks noChangeArrowheads="1"/>
          </p:cNvSpPr>
          <p:nvPr/>
        </p:nvSpPr>
        <p:spPr bwMode="auto">
          <a:xfrm>
            <a:off x="3200400" y="3733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70" name="Text Box 26"/>
          <p:cNvSpPr txBox="1">
            <a:spLocks noChangeArrowheads="1"/>
          </p:cNvSpPr>
          <p:nvPr/>
        </p:nvSpPr>
        <p:spPr bwMode="auto">
          <a:xfrm>
            <a:off x="1752600" y="7937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1" name="Text Box 27"/>
          <p:cNvSpPr txBox="1">
            <a:spLocks noChangeArrowheads="1"/>
          </p:cNvSpPr>
          <p:nvPr/>
        </p:nvSpPr>
        <p:spPr bwMode="auto">
          <a:xfrm>
            <a:off x="1447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2" name="Text Box 28"/>
          <p:cNvSpPr txBox="1">
            <a:spLocks noChangeArrowheads="1"/>
          </p:cNvSpPr>
          <p:nvPr/>
        </p:nvSpPr>
        <p:spPr bwMode="auto">
          <a:xfrm>
            <a:off x="1905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19050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2209800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18288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2133600" y="1403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1905000" y="623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2362200" y="4397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79" name="Text Box 35"/>
          <p:cNvSpPr txBox="1">
            <a:spLocks noChangeArrowheads="1"/>
          </p:cNvSpPr>
          <p:nvPr/>
        </p:nvSpPr>
        <p:spPr bwMode="auto">
          <a:xfrm>
            <a:off x="23622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0" name="Text Box 36"/>
          <p:cNvSpPr txBox="1">
            <a:spLocks noChangeArrowheads="1"/>
          </p:cNvSpPr>
          <p:nvPr/>
        </p:nvSpPr>
        <p:spPr bwMode="auto">
          <a:xfrm>
            <a:off x="2667000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1" name="Text Box 37"/>
          <p:cNvSpPr txBox="1">
            <a:spLocks noChangeArrowheads="1"/>
          </p:cNvSpPr>
          <p:nvPr/>
        </p:nvSpPr>
        <p:spPr bwMode="auto">
          <a:xfrm>
            <a:off x="22860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2" name="Text Box 38"/>
          <p:cNvSpPr txBox="1">
            <a:spLocks noChangeArrowheads="1"/>
          </p:cNvSpPr>
          <p:nvPr/>
        </p:nvSpPr>
        <p:spPr bwMode="auto">
          <a:xfrm>
            <a:off x="2590800" y="776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3" name="Text Box 39"/>
          <p:cNvSpPr txBox="1">
            <a:spLocks noChangeArrowheads="1"/>
          </p:cNvSpPr>
          <p:nvPr/>
        </p:nvSpPr>
        <p:spPr bwMode="auto">
          <a:xfrm>
            <a:off x="1371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4" name="Text Box 40"/>
          <p:cNvSpPr txBox="1">
            <a:spLocks noChangeArrowheads="1"/>
          </p:cNvSpPr>
          <p:nvPr/>
        </p:nvSpPr>
        <p:spPr bwMode="auto">
          <a:xfrm>
            <a:off x="182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5" name="Text Box 41"/>
          <p:cNvSpPr txBox="1">
            <a:spLocks noChangeArrowheads="1"/>
          </p:cNvSpPr>
          <p:nvPr/>
        </p:nvSpPr>
        <p:spPr bwMode="auto">
          <a:xfrm>
            <a:off x="17526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6" name="Text Box 42"/>
          <p:cNvSpPr txBox="1">
            <a:spLocks noChangeArrowheads="1"/>
          </p:cNvSpPr>
          <p:nvPr/>
        </p:nvSpPr>
        <p:spPr bwMode="auto">
          <a:xfrm>
            <a:off x="2057400" y="2012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7" name="Text Box 43"/>
          <p:cNvSpPr txBox="1">
            <a:spLocks noChangeArrowheads="1"/>
          </p:cNvSpPr>
          <p:nvPr/>
        </p:nvSpPr>
        <p:spPr bwMode="auto">
          <a:xfrm>
            <a:off x="22860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8" name="Text Box 44"/>
          <p:cNvSpPr txBox="1">
            <a:spLocks noChangeArrowheads="1"/>
          </p:cNvSpPr>
          <p:nvPr/>
        </p:nvSpPr>
        <p:spPr bwMode="auto">
          <a:xfrm>
            <a:off x="2590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89" name="Text Box 45"/>
          <p:cNvSpPr txBox="1">
            <a:spLocks noChangeArrowheads="1"/>
          </p:cNvSpPr>
          <p:nvPr/>
        </p:nvSpPr>
        <p:spPr bwMode="auto">
          <a:xfrm>
            <a:off x="609600" y="1435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0" name="Text Box 46"/>
          <p:cNvSpPr txBox="1">
            <a:spLocks noChangeArrowheads="1"/>
          </p:cNvSpPr>
          <p:nvPr/>
        </p:nvSpPr>
        <p:spPr bwMode="auto">
          <a:xfrm>
            <a:off x="1066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1" name="Text Box 47"/>
          <p:cNvSpPr txBox="1">
            <a:spLocks noChangeArrowheads="1"/>
          </p:cNvSpPr>
          <p:nvPr/>
        </p:nvSpPr>
        <p:spPr bwMode="auto">
          <a:xfrm>
            <a:off x="10668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2" name="Text Box 48"/>
          <p:cNvSpPr txBox="1">
            <a:spLocks noChangeArrowheads="1"/>
          </p:cNvSpPr>
          <p:nvPr/>
        </p:nvSpPr>
        <p:spPr bwMode="auto">
          <a:xfrm>
            <a:off x="1371600" y="18780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3" name="Text Box 49"/>
          <p:cNvSpPr txBox="1">
            <a:spLocks noChangeArrowheads="1"/>
          </p:cNvSpPr>
          <p:nvPr/>
        </p:nvSpPr>
        <p:spPr bwMode="auto">
          <a:xfrm>
            <a:off x="9906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4" name="Text Box 50"/>
          <p:cNvSpPr txBox="1">
            <a:spLocks noChangeArrowheads="1"/>
          </p:cNvSpPr>
          <p:nvPr/>
        </p:nvSpPr>
        <p:spPr bwMode="auto">
          <a:xfrm>
            <a:off x="1295400" y="1587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5" name="Text Box 51"/>
          <p:cNvSpPr txBox="1">
            <a:spLocks noChangeArrowheads="1"/>
          </p:cNvSpPr>
          <p:nvPr/>
        </p:nvSpPr>
        <p:spPr bwMode="auto">
          <a:xfrm>
            <a:off x="15240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828800" y="12509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7" name="Text Box 53"/>
          <p:cNvSpPr txBox="1">
            <a:spLocks noChangeArrowheads="1"/>
          </p:cNvSpPr>
          <p:nvPr/>
        </p:nvSpPr>
        <p:spPr bwMode="auto">
          <a:xfrm>
            <a:off x="990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8" name="Text Box 54"/>
          <p:cNvSpPr txBox="1">
            <a:spLocks noChangeArrowheads="1"/>
          </p:cNvSpPr>
          <p:nvPr/>
        </p:nvSpPr>
        <p:spPr bwMode="auto">
          <a:xfrm>
            <a:off x="14478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399" name="Text Box 55"/>
          <p:cNvSpPr txBox="1">
            <a:spLocks noChangeArrowheads="1"/>
          </p:cNvSpPr>
          <p:nvPr/>
        </p:nvSpPr>
        <p:spPr bwMode="auto">
          <a:xfrm>
            <a:off x="1752600" y="18605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400" name="Text Box 56"/>
          <p:cNvSpPr txBox="1">
            <a:spLocks noChangeArrowheads="1"/>
          </p:cNvSpPr>
          <p:nvPr/>
        </p:nvSpPr>
        <p:spPr bwMode="auto">
          <a:xfrm>
            <a:off x="47244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1" name="Text Box 57"/>
          <p:cNvSpPr txBox="1">
            <a:spLocks noChangeArrowheads="1"/>
          </p:cNvSpPr>
          <p:nvPr/>
        </p:nvSpPr>
        <p:spPr bwMode="auto">
          <a:xfrm>
            <a:off x="45720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2" name="Text Box 58"/>
          <p:cNvSpPr txBox="1">
            <a:spLocks noChangeArrowheads="1"/>
          </p:cNvSpPr>
          <p:nvPr/>
        </p:nvSpPr>
        <p:spPr bwMode="auto">
          <a:xfrm>
            <a:off x="4876800" y="1828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3" name="Text Box 59"/>
          <p:cNvSpPr txBox="1">
            <a:spLocks noChangeArrowheads="1"/>
          </p:cNvSpPr>
          <p:nvPr/>
        </p:nvSpPr>
        <p:spPr bwMode="auto">
          <a:xfrm>
            <a:off x="502920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4" name="Text Box 60"/>
          <p:cNvSpPr txBox="1">
            <a:spLocks noChangeArrowheads="1"/>
          </p:cNvSpPr>
          <p:nvPr/>
        </p:nvSpPr>
        <p:spPr bwMode="auto">
          <a:xfrm>
            <a:off x="49530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5" name="Text Box 61"/>
          <p:cNvSpPr txBox="1">
            <a:spLocks noChangeArrowheads="1"/>
          </p:cNvSpPr>
          <p:nvPr/>
        </p:nvSpPr>
        <p:spPr bwMode="auto">
          <a:xfrm>
            <a:off x="4800600" y="990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6" name="Text Box 62"/>
          <p:cNvSpPr txBox="1">
            <a:spLocks noChangeArrowheads="1"/>
          </p:cNvSpPr>
          <p:nvPr/>
        </p:nvSpPr>
        <p:spPr bwMode="auto">
          <a:xfrm>
            <a:off x="5105400" y="1371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7" name="Text Box 63"/>
          <p:cNvSpPr txBox="1">
            <a:spLocks noChangeArrowheads="1"/>
          </p:cNvSpPr>
          <p:nvPr/>
        </p:nvSpPr>
        <p:spPr bwMode="auto">
          <a:xfrm>
            <a:off x="5257800" y="1143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8" name="Text Box 64"/>
          <p:cNvSpPr txBox="1">
            <a:spLocks noChangeArrowheads="1"/>
          </p:cNvSpPr>
          <p:nvPr/>
        </p:nvSpPr>
        <p:spPr bwMode="auto">
          <a:xfrm>
            <a:off x="56388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09" name="Text Box 65"/>
          <p:cNvSpPr txBox="1">
            <a:spLocks noChangeArrowheads="1"/>
          </p:cNvSpPr>
          <p:nvPr/>
        </p:nvSpPr>
        <p:spPr bwMode="auto">
          <a:xfrm>
            <a:off x="5486400" y="1524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0" name="Text Box 66"/>
          <p:cNvSpPr txBox="1">
            <a:spLocks noChangeArrowheads="1"/>
          </p:cNvSpPr>
          <p:nvPr/>
        </p:nvSpPr>
        <p:spPr bwMode="auto">
          <a:xfrm>
            <a:off x="5943600" y="1676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1" name="Text Box 67"/>
          <p:cNvSpPr txBox="1">
            <a:spLocks noChangeArrowheads="1"/>
          </p:cNvSpPr>
          <p:nvPr/>
        </p:nvSpPr>
        <p:spPr bwMode="auto">
          <a:xfrm>
            <a:off x="6019800" y="1447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2" name="Text Box 68"/>
          <p:cNvSpPr txBox="1">
            <a:spLocks noChangeArrowheads="1"/>
          </p:cNvSpPr>
          <p:nvPr/>
        </p:nvSpPr>
        <p:spPr bwMode="auto">
          <a:xfrm>
            <a:off x="51054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3" name="Text Box 69"/>
          <p:cNvSpPr txBox="1">
            <a:spLocks noChangeArrowheads="1"/>
          </p:cNvSpPr>
          <p:nvPr/>
        </p:nvSpPr>
        <p:spPr bwMode="auto">
          <a:xfrm>
            <a:off x="4953000" y="205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4" name="Text Box 70"/>
          <p:cNvSpPr txBox="1">
            <a:spLocks noChangeArrowheads="1"/>
          </p:cNvSpPr>
          <p:nvPr/>
        </p:nvSpPr>
        <p:spPr bwMode="auto">
          <a:xfrm>
            <a:off x="5257800" y="2438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5" name="Text Box 71"/>
          <p:cNvSpPr txBox="1">
            <a:spLocks noChangeArrowheads="1"/>
          </p:cNvSpPr>
          <p:nvPr/>
        </p:nvSpPr>
        <p:spPr bwMode="auto">
          <a:xfrm>
            <a:off x="5410200" y="2209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6" name="Text Box 72"/>
          <p:cNvSpPr txBox="1">
            <a:spLocks noChangeArrowheads="1"/>
          </p:cNvSpPr>
          <p:nvPr/>
        </p:nvSpPr>
        <p:spPr bwMode="auto">
          <a:xfrm>
            <a:off x="53340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7" name="Text Box 73"/>
          <p:cNvSpPr txBox="1">
            <a:spLocks noChangeArrowheads="1"/>
          </p:cNvSpPr>
          <p:nvPr/>
        </p:nvSpPr>
        <p:spPr bwMode="auto">
          <a:xfrm>
            <a:off x="5486400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8" name="Text Box 74"/>
          <p:cNvSpPr txBox="1">
            <a:spLocks noChangeArrowheads="1"/>
          </p:cNvSpPr>
          <p:nvPr/>
        </p:nvSpPr>
        <p:spPr bwMode="auto">
          <a:xfrm>
            <a:off x="5638800" y="175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19" name="Text Box 75"/>
          <p:cNvSpPr txBox="1">
            <a:spLocks noChangeArrowheads="1"/>
          </p:cNvSpPr>
          <p:nvPr/>
        </p:nvSpPr>
        <p:spPr bwMode="auto">
          <a:xfrm>
            <a:off x="6019800" y="2286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20" name="Text Box 76"/>
          <p:cNvSpPr txBox="1">
            <a:spLocks noChangeArrowheads="1"/>
          </p:cNvSpPr>
          <p:nvPr/>
        </p:nvSpPr>
        <p:spPr bwMode="auto">
          <a:xfrm>
            <a:off x="5867400" y="2133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21" name="Text Box 83"/>
          <p:cNvSpPr txBox="1">
            <a:spLocks noChangeArrowheads="1"/>
          </p:cNvSpPr>
          <p:nvPr/>
        </p:nvSpPr>
        <p:spPr bwMode="auto">
          <a:xfrm>
            <a:off x="4191000" y="152400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000">
                <a:solidFill>
                  <a:schemeClr val="tx1"/>
                </a:solidFill>
              </a:rPr>
              <a:t>3vs2</a:t>
            </a:r>
          </a:p>
        </p:txBody>
      </p:sp>
      <p:grpSp>
        <p:nvGrpSpPr>
          <p:cNvPr id="57422" name="Group 86"/>
          <p:cNvGrpSpPr>
            <a:grpSpLocks/>
          </p:cNvGrpSpPr>
          <p:nvPr/>
        </p:nvGrpSpPr>
        <p:grpSpPr bwMode="auto">
          <a:xfrm>
            <a:off x="3886200" y="1676400"/>
            <a:ext cx="381000" cy="381000"/>
            <a:chOff x="384" y="3648"/>
            <a:chExt cx="240" cy="240"/>
          </a:xfrm>
        </p:grpSpPr>
        <p:sp>
          <p:nvSpPr>
            <p:cNvPr id="57451" name="Oval 87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52" name="Text Box 88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7423" name="Text Box 89"/>
          <p:cNvSpPr txBox="1">
            <a:spLocks noChangeArrowheads="1"/>
          </p:cNvSpPr>
          <p:nvPr/>
        </p:nvSpPr>
        <p:spPr bwMode="auto">
          <a:xfrm>
            <a:off x="7896225" y="24987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7424" name="Text Box 90"/>
          <p:cNvSpPr txBox="1">
            <a:spLocks noChangeArrowheads="1"/>
          </p:cNvSpPr>
          <p:nvPr/>
        </p:nvSpPr>
        <p:spPr bwMode="auto">
          <a:xfrm>
            <a:off x="8229600" y="3082925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7425" name="Text Box 91"/>
          <p:cNvSpPr txBox="1">
            <a:spLocks noChangeArrowheads="1"/>
          </p:cNvSpPr>
          <p:nvPr/>
        </p:nvSpPr>
        <p:spPr bwMode="auto">
          <a:xfrm>
            <a:off x="7543800" y="30829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2v1</a:t>
            </a:r>
          </a:p>
        </p:txBody>
      </p:sp>
      <p:sp>
        <p:nvSpPr>
          <p:cNvPr id="57426" name="Line 92"/>
          <p:cNvSpPr>
            <a:spLocks noChangeShapeType="1"/>
          </p:cNvSpPr>
          <p:nvPr/>
        </p:nvSpPr>
        <p:spPr bwMode="auto">
          <a:xfrm flipV="1">
            <a:off x="7827963" y="28432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27" name="Line 93"/>
          <p:cNvSpPr>
            <a:spLocks noChangeShapeType="1"/>
          </p:cNvSpPr>
          <p:nvPr/>
        </p:nvSpPr>
        <p:spPr bwMode="auto">
          <a:xfrm flipH="1" flipV="1">
            <a:off x="8181975" y="28432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28" name="Text Box 94"/>
          <p:cNvSpPr txBox="1">
            <a:spLocks noChangeArrowheads="1"/>
          </p:cNvSpPr>
          <p:nvPr/>
        </p:nvSpPr>
        <p:spPr bwMode="auto">
          <a:xfrm>
            <a:off x="7832725" y="39592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1v2</a:t>
            </a:r>
          </a:p>
        </p:txBody>
      </p:sp>
      <p:sp>
        <p:nvSpPr>
          <p:cNvPr id="57429" name="Text Box 95"/>
          <p:cNvSpPr txBox="1">
            <a:spLocks noChangeArrowheads="1"/>
          </p:cNvSpPr>
          <p:nvPr/>
        </p:nvSpPr>
        <p:spPr bwMode="auto">
          <a:xfrm>
            <a:off x="8166100" y="4543425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3v2</a:t>
            </a:r>
          </a:p>
        </p:txBody>
      </p:sp>
      <p:sp>
        <p:nvSpPr>
          <p:cNvPr id="57430" name="Text Box 96"/>
          <p:cNvSpPr txBox="1">
            <a:spLocks noChangeArrowheads="1"/>
          </p:cNvSpPr>
          <p:nvPr/>
        </p:nvSpPr>
        <p:spPr bwMode="auto">
          <a:xfrm>
            <a:off x="7480300" y="4543425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7431" name="Line 97"/>
          <p:cNvSpPr>
            <a:spLocks noChangeShapeType="1"/>
          </p:cNvSpPr>
          <p:nvPr/>
        </p:nvSpPr>
        <p:spPr bwMode="auto">
          <a:xfrm flipV="1">
            <a:off x="7764463" y="4303713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32" name="Line 98"/>
          <p:cNvSpPr>
            <a:spLocks noChangeShapeType="1"/>
          </p:cNvSpPr>
          <p:nvPr/>
        </p:nvSpPr>
        <p:spPr bwMode="auto">
          <a:xfrm flipH="1" flipV="1">
            <a:off x="8118475" y="430371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33" name="Text Box 99"/>
          <p:cNvSpPr txBox="1">
            <a:spLocks noChangeArrowheads="1"/>
          </p:cNvSpPr>
          <p:nvPr/>
        </p:nvSpPr>
        <p:spPr bwMode="auto">
          <a:xfrm>
            <a:off x="7820025" y="5435600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1v3</a:t>
            </a:r>
          </a:p>
        </p:txBody>
      </p:sp>
      <p:sp>
        <p:nvSpPr>
          <p:cNvPr id="57434" name="Text Box 100"/>
          <p:cNvSpPr txBox="1">
            <a:spLocks noChangeArrowheads="1"/>
          </p:cNvSpPr>
          <p:nvPr/>
        </p:nvSpPr>
        <p:spPr bwMode="auto">
          <a:xfrm>
            <a:off x="8153400" y="6019800"/>
            <a:ext cx="5207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2v3</a:t>
            </a:r>
          </a:p>
        </p:txBody>
      </p:sp>
      <p:sp>
        <p:nvSpPr>
          <p:cNvPr id="57435" name="Text Box 101"/>
          <p:cNvSpPr txBox="1">
            <a:spLocks noChangeArrowheads="1"/>
          </p:cNvSpPr>
          <p:nvPr/>
        </p:nvSpPr>
        <p:spPr bwMode="auto">
          <a:xfrm>
            <a:off x="7467600" y="6019800"/>
            <a:ext cx="520700" cy="346075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1v2</a:t>
            </a:r>
          </a:p>
        </p:txBody>
      </p:sp>
      <p:sp>
        <p:nvSpPr>
          <p:cNvPr id="57436" name="Line 102"/>
          <p:cNvSpPr>
            <a:spLocks noChangeShapeType="1"/>
          </p:cNvSpPr>
          <p:nvPr/>
        </p:nvSpPr>
        <p:spPr bwMode="auto">
          <a:xfrm flipV="1">
            <a:off x="7751763" y="5780088"/>
            <a:ext cx="304800" cy="228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37" name="Line 103"/>
          <p:cNvSpPr>
            <a:spLocks noChangeShapeType="1"/>
          </p:cNvSpPr>
          <p:nvPr/>
        </p:nvSpPr>
        <p:spPr bwMode="auto">
          <a:xfrm flipH="1" flipV="1">
            <a:off x="8105775" y="5780088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38" name="Text Box 104"/>
          <p:cNvSpPr txBox="1">
            <a:spLocks noChangeArrowheads="1"/>
          </p:cNvSpPr>
          <p:nvPr/>
        </p:nvSpPr>
        <p:spPr bwMode="auto">
          <a:xfrm>
            <a:off x="7696200" y="27781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39" name="Text Box 105"/>
          <p:cNvSpPr txBox="1">
            <a:spLocks noChangeArrowheads="1"/>
          </p:cNvSpPr>
          <p:nvPr/>
        </p:nvSpPr>
        <p:spPr bwMode="auto">
          <a:xfrm>
            <a:off x="7391400" y="33877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40" name="Text Box 106"/>
          <p:cNvSpPr txBox="1">
            <a:spLocks noChangeArrowheads="1"/>
          </p:cNvSpPr>
          <p:nvPr/>
        </p:nvSpPr>
        <p:spPr bwMode="auto">
          <a:xfrm>
            <a:off x="8318500" y="4229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41" name="Text Box 107"/>
          <p:cNvSpPr txBox="1">
            <a:spLocks noChangeArrowheads="1"/>
          </p:cNvSpPr>
          <p:nvPr/>
        </p:nvSpPr>
        <p:spPr bwMode="auto">
          <a:xfrm>
            <a:off x="8394700" y="57388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57442" name="Text Box 108"/>
          <p:cNvSpPr txBox="1">
            <a:spLocks noChangeArrowheads="1"/>
          </p:cNvSpPr>
          <p:nvPr/>
        </p:nvSpPr>
        <p:spPr bwMode="auto">
          <a:xfrm>
            <a:off x="8394700" y="63484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7443" name="Text Box 109"/>
          <p:cNvSpPr txBox="1">
            <a:spLocks noChangeArrowheads="1"/>
          </p:cNvSpPr>
          <p:nvPr/>
        </p:nvSpPr>
        <p:spPr bwMode="auto">
          <a:xfrm>
            <a:off x="8382000" y="48148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hlink"/>
                </a:solidFill>
              </a:rPr>
              <a:t>2</a:t>
            </a:r>
          </a:p>
        </p:txBody>
      </p:sp>
      <p:grpSp>
        <p:nvGrpSpPr>
          <p:cNvPr id="57444" name="Group 110"/>
          <p:cNvGrpSpPr>
            <a:grpSpLocks/>
          </p:cNvGrpSpPr>
          <p:nvPr/>
        </p:nvGrpSpPr>
        <p:grpSpPr bwMode="auto">
          <a:xfrm>
            <a:off x="8382000" y="1981200"/>
            <a:ext cx="381000" cy="381000"/>
            <a:chOff x="384" y="3648"/>
            <a:chExt cx="240" cy="240"/>
          </a:xfrm>
        </p:grpSpPr>
        <p:sp>
          <p:nvSpPr>
            <p:cNvPr id="57449" name="Oval 111"/>
            <p:cNvSpPr>
              <a:spLocks noChangeArrowheads="1"/>
            </p:cNvSpPr>
            <p:nvPr/>
          </p:nvSpPr>
          <p:spPr bwMode="auto">
            <a:xfrm>
              <a:off x="384" y="36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50" name="Text Box 112"/>
            <p:cNvSpPr txBox="1">
              <a:spLocks noChangeArrowheads="1"/>
            </p:cNvSpPr>
            <p:nvPr/>
          </p:nvSpPr>
          <p:spPr bwMode="auto">
            <a:xfrm>
              <a:off x="402" y="36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7445" name="Rectangle 113"/>
          <p:cNvSpPr>
            <a:spLocks noChangeArrowheads="1"/>
          </p:cNvSpPr>
          <p:nvPr/>
        </p:nvSpPr>
        <p:spPr bwMode="auto">
          <a:xfrm>
            <a:off x="7086600" y="1828800"/>
            <a:ext cx="1981200" cy="487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46" name="Text Box 114"/>
          <p:cNvSpPr txBox="1">
            <a:spLocks noChangeArrowheads="1"/>
          </p:cNvSpPr>
          <p:nvPr/>
        </p:nvSpPr>
        <p:spPr bwMode="auto">
          <a:xfrm>
            <a:off x="7146925" y="20177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Example:</a:t>
            </a:r>
          </a:p>
        </p:txBody>
      </p:sp>
      <p:cxnSp>
        <p:nvCxnSpPr>
          <p:cNvPr id="57447" name="Straight Arrow Connector 100"/>
          <p:cNvCxnSpPr>
            <a:cxnSpLocks noChangeShapeType="1"/>
          </p:cNvCxnSpPr>
          <p:nvPr/>
        </p:nvCxnSpPr>
        <p:spPr bwMode="auto">
          <a:xfrm flipH="1">
            <a:off x="8694738" y="6192838"/>
            <a:ext cx="685800" cy="1587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7448" name="Line 79"/>
          <p:cNvSpPr>
            <a:spLocks noChangeShapeType="1"/>
          </p:cNvSpPr>
          <p:nvPr/>
        </p:nvSpPr>
        <p:spPr bwMode="auto">
          <a:xfrm flipH="1">
            <a:off x="2133600" y="228600"/>
            <a:ext cx="2057400" cy="5867400"/>
          </a:xfrm>
          <a:prstGeom prst="line">
            <a:avLst/>
          </a:prstGeom>
          <a:noFill/>
          <a:ln w="635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0650" y="2133600"/>
            <a:ext cx="63627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357563" y="206375"/>
            <a:ext cx="24209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>
                <a:solidFill>
                  <a:schemeClr val="tx2"/>
                </a:solidFill>
                <a:latin typeface="Times New Roman" charset="0"/>
              </a:rPr>
              <a:t>Classification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122488" y="206375"/>
            <a:ext cx="4816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>
                <a:solidFill>
                  <a:schemeClr val="tx1"/>
                </a:solidFill>
                <a:latin typeface="Times New Roman" charset="0"/>
              </a:rPr>
              <a:t>Canonical Variates Analysis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1905000"/>
            <a:ext cx="6362700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PCA/CVA</a:t>
            </a:r>
          </a:p>
        </p:txBody>
      </p:sp>
      <p:sp>
        <p:nvSpPr>
          <p:cNvPr id="62470" name="Text Box 3"/>
          <p:cNvSpPr txBox="1">
            <a:spLocks noChangeArrowheads="1"/>
          </p:cNvSpPr>
          <p:nvPr/>
        </p:nvSpPr>
        <p:spPr bwMode="auto">
          <a:xfrm>
            <a:off x="517525" y="1946275"/>
            <a:ext cx="174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Data Matrix:</a:t>
            </a:r>
          </a:p>
        </p:txBody>
      </p:sp>
      <p:sp>
        <p:nvSpPr>
          <p:cNvPr id="62471" name="Line 4"/>
          <p:cNvSpPr>
            <a:spLocks noChangeShapeType="1"/>
          </p:cNvSpPr>
          <p:nvPr/>
        </p:nvSpPr>
        <p:spPr bwMode="auto">
          <a:xfrm>
            <a:off x="3630613" y="1905000"/>
            <a:ext cx="71278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2" name="Line 5"/>
          <p:cNvSpPr>
            <a:spLocks noChangeShapeType="1"/>
          </p:cNvSpPr>
          <p:nvPr/>
        </p:nvSpPr>
        <p:spPr bwMode="auto">
          <a:xfrm rot="5400000">
            <a:off x="2996406" y="2337594"/>
            <a:ext cx="712788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3" name="Text Box 6"/>
          <p:cNvSpPr txBox="1">
            <a:spLocks noChangeArrowheads="1"/>
          </p:cNvSpPr>
          <p:nvPr/>
        </p:nvSpPr>
        <p:spPr bwMode="auto">
          <a:xfrm>
            <a:off x="520700" y="3810000"/>
            <a:ext cx="4046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Truncate Q (model complexity)</a:t>
            </a:r>
          </a:p>
        </p:txBody>
      </p:sp>
      <p:sp>
        <p:nvSpPr>
          <p:cNvPr id="62474" name="Text Box 7"/>
          <p:cNvSpPr txBox="1">
            <a:spLocks noChangeArrowheads="1"/>
          </p:cNvSpPr>
          <p:nvPr/>
        </p:nvSpPr>
        <p:spPr bwMode="auto">
          <a:xfrm>
            <a:off x="520700" y="2590800"/>
            <a:ext cx="199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PCA via SVD:</a:t>
            </a:r>
          </a:p>
        </p:txBody>
      </p:sp>
      <p:sp>
        <p:nvSpPr>
          <p:cNvPr id="62475" name="Text Box 8"/>
          <p:cNvSpPr txBox="1">
            <a:spLocks noChangeArrowheads="1"/>
          </p:cNvSpPr>
          <p:nvPr/>
        </p:nvSpPr>
        <p:spPr bwMode="auto">
          <a:xfrm>
            <a:off x="512763" y="4343400"/>
            <a:ext cx="912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CVA:</a:t>
            </a:r>
          </a:p>
        </p:txBody>
      </p:sp>
      <p:sp>
        <p:nvSpPr>
          <p:cNvPr id="62476" name="Text Box 9"/>
          <p:cNvSpPr txBox="1">
            <a:spLocks noChangeArrowheads="1"/>
          </p:cNvSpPr>
          <p:nvPr/>
        </p:nvSpPr>
        <p:spPr bwMode="auto">
          <a:xfrm>
            <a:off x="3505200" y="1538288"/>
            <a:ext cx="59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Times New Roman" charset="0"/>
              </a:rPr>
              <a:t>time</a:t>
            </a:r>
          </a:p>
        </p:txBody>
      </p:sp>
      <p:sp>
        <p:nvSpPr>
          <p:cNvPr id="62477" name="Text Box 10"/>
          <p:cNvSpPr txBox="1">
            <a:spLocks noChangeArrowheads="1"/>
          </p:cNvSpPr>
          <p:nvPr/>
        </p:nvSpPr>
        <p:spPr bwMode="auto">
          <a:xfrm rot="16200000" flipH="1">
            <a:off x="2688432" y="2093118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Times New Roman" charset="0"/>
              </a:rPr>
              <a:t>voxels</a:t>
            </a:r>
          </a:p>
        </p:txBody>
      </p:sp>
      <p:sp>
        <p:nvSpPr>
          <p:cNvPr id="62478" name="Text Box 11"/>
          <p:cNvSpPr txBox="1">
            <a:spLocks noChangeArrowheads="1"/>
          </p:cNvSpPr>
          <p:nvPr/>
        </p:nvSpPr>
        <p:spPr bwMode="auto">
          <a:xfrm>
            <a:off x="525463" y="5562600"/>
            <a:ext cx="79327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Columns of L are determined by the eigenvectors of W</a:t>
            </a:r>
            <a:r>
              <a:rPr lang="en-US" sz="2400" baseline="30000">
                <a:solidFill>
                  <a:schemeClr val="tx2"/>
                </a:solidFill>
                <a:latin typeface="Times New Roman" charset="0"/>
              </a:rPr>
              <a:t>-1</a:t>
            </a:r>
            <a:r>
              <a:rPr lang="en-US" sz="2400">
                <a:solidFill>
                  <a:schemeClr val="tx2"/>
                </a:solidFill>
                <a:latin typeface="Times New Roman" charset="0"/>
              </a:rPr>
              <a:t>B.  W is the within class variance and B the between class variance, and both are obtained from Q.</a:t>
            </a: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2644775" y="2971800"/>
          <a:ext cx="4289425" cy="858838"/>
        </p:xfrm>
        <a:graphic>
          <a:graphicData uri="http://schemas.openxmlformats.org/presentationml/2006/ole">
            <p:oleObj spid="_x0000_s62466" name="Equation" r:id="rId4" imgW="1079280" imgH="215640" progId="Equation.3">
              <p:embed/>
            </p:oleObj>
          </a:graphicData>
        </a:graphic>
      </p:graphicFrame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2209800" y="4648200"/>
          <a:ext cx="4718050" cy="863600"/>
        </p:xfrm>
        <a:graphic>
          <a:graphicData uri="http://schemas.openxmlformats.org/presentationml/2006/ole">
            <p:oleObj spid="_x0000_s62467" name="Equation" r:id="rId5" imgW="1180800" imgH="215640" progId="Equation.3">
              <p:embed/>
            </p:oleObj>
          </a:graphicData>
        </a:graphic>
      </p:graphicFrame>
      <p:graphicFrame>
        <p:nvGraphicFramePr>
          <p:cNvPr id="62468" name="Object 4"/>
          <p:cNvGraphicFramePr>
            <a:graphicFrameLocks noChangeAspect="1"/>
          </p:cNvGraphicFramePr>
          <p:nvPr/>
        </p:nvGraphicFramePr>
        <p:xfrm>
          <a:off x="3581400" y="2057400"/>
          <a:ext cx="658813" cy="609600"/>
        </p:xfrm>
        <a:graphic>
          <a:graphicData uri="http://schemas.openxmlformats.org/presentationml/2006/ole">
            <p:oleObj spid="_x0000_s62468" name="Equation" r:id="rId6" imgW="164880" imgH="152280" progId="Equation.3">
              <p:embed/>
            </p:oleObj>
          </a:graphicData>
        </a:graphic>
      </p:graphicFrame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436813" y="206375"/>
            <a:ext cx="4203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>
                <a:solidFill>
                  <a:schemeClr val="tx1"/>
                </a:solidFill>
                <a:latin typeface="Times New Roman" charset="0"/>
              </a:rPr>
              <a:t>Support Vector Machine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63" y="1824038"/>
            <a:ext cx="6316662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napshot1"/>
          <p:cNvPicPr>
            <a:picLocks noChangeAspect="1" noChangeArrowheads="1"/>
          </p:cNvPicPr>
          <p:nvPr/>
        </p:nvPicPr>
        <p:blipFill>
          <a:blip r:embed="rId3"/>
          <a:srcRect t="3912" b="2057"/>
          <a:stretch>
            <a:fillRect/>
          </a:stretch>
        </p:blipFill>
        <p:spPr bwMode="auto">
          <a:xfrm>
            <a:off x="4648200" y="4343400"/>
            <a:ext cx="4495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172200"/>
            <a:ext cx="44624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2286000"/>
            <a:ext cx="293846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/>
          <a:srcRect l="34384" r="34384" b="26466"/>
          <a:stretch>
            <a:fillRect/>
          </a:stretch>
        </p:blipFill>
        <p:spPr bwMode="auto">
          <a:xfrm>
            <a:off x="7312025" y="-76200"/>
            <a:ext cx="18319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-304800"/>
            <a:ext cx="9601200" cy="7467600"/>
          </a:xfrm>
          <a:prstGeom prst="rect">
            <a:avLst/>
          </a:prstGeom>
          <a:solidFill>
            <a:schemeClr val="bg1">
              <a:alpha val="6117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79438" y="381000"/>
            <a:ext cx="798512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features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800" y="1143000"/>
            <a:ext cx="8686800" cy="5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Distributed with AFNI</a:t>
            </a:r>
          </a:p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Reading AFNI-supported formats (including </a:t>
            </a:r>
            <a:r>
              <a:rPr lang="en-US" dirty="0" err="1">
                <a:solidFill>
                  <a:srgbClr val="FFFFFF"/>
                </a:solidFill>
              </a:rPr>
              <a:t>NIfTI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 Thus all preprocessing and data manipulation of the major software packages</a:t>
            </a:r>
          </a:p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Masking of variables (brain pixels)</a:t>
            </a:r>
          </a:p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Censoring training samples</a:t>
            </a:r>
          </a:p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Visualizing alphas as time series and </a:t>
            </a:r>
            <a:r>
              <a:rPr lang="en-US" dirty="0" smtClean="0">
                <a:solidFill>
                  <a:srgbClr val="FFFFFF"/>
                </a:solidFill>
              </a:rPr>
              <a:t>linear weight </a:t>
            </a:r>
            <a:r>
              <a:rPr lang="en-US" dirty="0">
                <a:solidFill>
                  <a:srgbClr val="FFFFFF"/>
                </a:solidFill>
              </a:rPr>
              <a:t>vectors as functional maps</a:t>
            </a:r>
          </a:p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Multi-class classification</a:t>
            </a:r>
          </a:p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Support for non-linear kernels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2316163"/>
            <a:ext cx="9144000" cy="4313237"/>
            <a:chOff x="0" y="1459"/>
            <a:chExt cx="5760" cy="2717"/>
          </a:xfrm>
        </p:grpSpPr>
        <p:sp>
          <p:nvSpPr>
            <p:cNvPr id="66567" name="Rectangle 2"/>
            <p:cNvSpPr>
              <a:spLocks noChangeArrowheads="1"/>
            </p:cNvSpPr>
            <p:nvPr/>
          </p:nvSpPr>
          <p:spPr bwMode="auto">
            <a:xfrm>
              <a:off x="0" y="2874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6563" name="Object 3"/>
            <p:cNvGraphicFramePr>
              <a:graphicFrameLocks noChangeAspect="1"/>
            </p:cNvGraphicFramePr>
            <p:nvPr/>
          </p:nvGraphicFramePr>
          <p:xfrm>
            <a:off x="1368" y="1688"/>
            <a:ext cx="3024" cy="1321"/>
          </p:xfrm>
          <a:graphic>
            <a:graphicData uri="http://schemas.openxmlformats.org/presentationml/2006/ole">
              <p:oleObj spid="_x0000_s66563" name="Equation" r:id="rId3" imgW="977900" imgH="431800" progId="Equation.3">
                <p:embed/>
              </p:oleObj>
            </a:graphicData>
          </a:graphic>
        </p:graphicFrame>
        <p:sp>
          <p:nvSpPr>
            <p:cNvPr id="66568" name="Text Box 4"/>
            <p:cNvSpPr txBox="1">
              <a:spLocks noChangeArrowheads="1"/>
            </p:cNvSpPr>
            <p:nvPr/>
          </p:nvSpPr>
          <p:spPr bwMode="auto">
            <a:xfrm>
              <a:off x="192" y="1459"/>
              <a:ext cx="11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3200">
                  <a:solidFill>
                    <a:schemeClr val="tx1"/>
                  </a:solidFill>
                </a:rPr>
                <a:t>minimize</a:t>
              </a:r>
            </a:p>
          </p:txBody>
        </p:sp>
        <p:sp>
          <p:nvSpPr>
            <p:cNvPr id="66569" name="Text Box 5"/>
            <p:cNvSpPr txBox="1">
              <a:spLocks noChangeArrowheads="1"/>
            </p:cNvSpPr>
            <p:nvPr/>
          </p:nvSpPr>
          <p:spPr bwMode="auto">
            <a:xfrm>
              <a:off x="288" y="3345"/>
              <a:ext cx="25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This term allows some training errors.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66570" name="Line 6"/>
            <p:cNvSpPr>
              <a:spLocks noChangeShapeType="1"/>
            </p:cNvSpPr>
            <p:nvPr/>
          </p:nvSpPr>
          <p:spPr bwMode="auto">
            <a:xfrm flipV="1">
              <a:off x="1536" y="3009"/>
              <a:ext cx="240" cy="24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1" name="Rectangle 7"/>
            <p:cNvSpPr>
              <a:spLocks noChangeArrowheads="1"/>
            </p:cNvSpPr>
            <p:nvPr/>
          </p:nvSpPr>
          <p:spPr bwMode="auto">
            <a:xfrm>
              <a:off x="3028" y="3277"/>
              <a:ext cx="244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This term favors the widest possible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margin,</a:t>
              </a:r>
            </a:p>
          </p:txBody>
        </p:sp>
        <p:sp>
          <p:nvSpPr>
            <p:cNvPr id="66572" name="Line 8"/>
            <p:cNvSpPr>
              <a:spLocks noChangeShapeType="1"/>
            </p:cNvSpPr>
            <p:nvPr/>
          </p:nvSpPr>
          <p:spPr bwMode="auto">
            <a:xfrm flipH="1" flipV="1">
              <a:off x="3936" y="3009"/>
              <a:ext cx="240" cy="24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3" name="Text Box 9"/>
            <p:cNvSpPr txBox="1">
              <a:spLocks noChangeArrowheads="1"/>
            </p:cNvSpPr>
            <p:nvPr/>
          </p:nvSpPr>
          <p:spPr bwMode="auto">
            <a:xfrm>
              <a:off x="902" y="3772"/>
              <a:ext cx="38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C = infinity is hard margin SVM (as apposed to soft margin)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tx1"/>
                  </a:solidFill>
                </a:rPr>
                <a:t>because it does not allow any training errors</a:t>
              </a:r>
            </a:p>
          </p:txBody>
        </p:sp>
      </p:grp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019300" y="1335088"/>
          <a:ext cx="5105400" cy="1103312"/>
        </p:xfrm>
        <a:graphic>
          <a:graphicData uri="http://schemas.openxmlformats.org/presentationml/2006/ole">
            <p:oleObj spid="_x0000_s66562" name="Equation" r:id="rId4" imgW="837836" imgH="177723" progId="Equation.3">
              <p:embed/>
            </p:oleObj>
          </a:graphicData>
        </a:graphic>
      </p:graphicFrame>
      <p:sp>
        <p:nvSpPr>
          <p:cNvPr id="66565" name="Rectangle 11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400">
                <a:solidFill>
                  <a:schemeClr val="tx2"/>
                </a:solidFill>
                <a:latin typeface="Times New Roman" charset="0"/>
              </a:rPr>
              <a:t>SVM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7638" y="1685925"/>
            <a:ext cx="4643438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959225" y="68580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Separable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757363" y="13716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 = “small”</a:t>
            </a: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V="1">
            <a:off x="2971800" y="54864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2971800" y="6096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41325" y="5294313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Side note: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The w map</a:t>
            </a: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0" y="5181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4572000" y="5181600"/>
            <a:ext cx="46037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Considering the role each voxel plays in the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direction of the discriminant boundary, the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absolute value of component 2 of w should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be larger than component 1. So the “activation map” would show voxel 2.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3429000" y="5715000"/>
            <a:ext cx="428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</a:rPr>
              <a:t>z</a:t>
            </a:r>
            <a:r>
              <a:rPr lang="en-US" sz="1800" dirty="0" smtClean="0">
                <a:solidFill>
                  <a:schemeClr val="tx1"/>
                </a:solidFill>
              </a:rPr>
              <a:t>2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2590800" y="5181600"/>
            <a:ext cx="428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z1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7596" name="Picture 12" descr="c10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8025" y="1692275"/>
            <a:ext cx="46259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6248400" y="1295400"/>
            <a:ext cx="111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 = large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949450" y="4572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Non-separable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The use of C was primarily motivated by this case</a:t>
            </a:r>
          </a:p>
        </p:txBody>
      </p:sp>
      <p:pic>
        <p:nvPicPr>
          <p:cNvPr id="68611" name="Picture 3" descr="us_c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5925"/>
            <a:ext cx="4643438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660525" y="1331913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 = small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477000" y="1371600"/>
            <a:ext cx="111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 = large</a:t>
            </a:r>
          </a:p>
        </p:txBody>
      </p:sp>
      <p:pic>
        <p:nvPicPr>
          <p:cNvPr id="68614" name="Picture 6" descr="us_c10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92275"/>
            <a:ext cx="46259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949450" y="4572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Non-seperable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The use of C was primarily motivated by this case</a:t>
            </a:r>
          </a:p>
        </p:txBody>
      </p:sp>
      <p:pic>
        <p:nvPicPr>
          <p:cNvPr id="69635" name="Picture 3" descr="us_c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685925"/>
            <a:ext cx="4643438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660525" y="1331913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 = small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6477000" y="1371600"/>
            <a:ext cx="111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 = large</a:t>
            </a:r>
          </a:p>
        </p:txBody>
      </p:sp>
      <p:pic>
        <p:nvPicPr>
          <p:cNvPr id="69638" name="Picture 6" descr="us_c1000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1692275"/>
            <a:ext cx="46259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37" descr="us_c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43050" y="2209800"/>
            <a:ext cx="6056313" cy="4546600"/>
          </a:xfrm>
          <a:prstGeom prst="rect">
            <a:avLst/>
          </a:prstGeom>
          <a:noFill/>
          <a:ln w="76200">
            <a:solidFill>
              <a:srgbClr val="916C6B"/>
            </a:solidFill>
            <a:miter lim="800000"/>
            <a:headEnd/>
            <a:tailEnd/>
          </a:ln>
        </p:spPr>
      </p:pic>
      <p:sp>
        <p:nvSpPr>
          <p:cNvPr id="69641" name="Line 41"/>
          <p:cNvSpPr>
            <a:spLocks noChangeShapeType="1"/>
          </p:cNvSpPr>
          <p:nvPr/>
        </p:nvSpPr>
        <p:spPr bwMode="auto">
          <a:xfrm flipV="1">
            <a:off x="3457575" y="4038600"/>
            <a:ext cx="657225" cy="14859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2" name="Line 42"/>
          <p:cNvSpPr>
            <a:spLocks noChangeShapeType="1"/>
          </p:cNvSpPr>
          <p:nvPr/>
        </p:nvSpPr>
        <p:spPr bwMode="auto">
          <a:xfrm flipV="1">
            <a:off x="4305300" y="2533650"/>
            <a:ext cx="304800" cy="76200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43" name="Picture 3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305175" y="4762500"/>
            <a:ext cx="288925" cy="3730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69644" name="Picture 3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191000" y="2667000"/>
            <a:ext cx="25558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Picture 2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5954713" y="5029200"/>
            <a:ext cx="16160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19800" y="3429000"/>
            <a:ext cx="15509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Picture 2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762625" y="6248400"/>
            <a:ext cx="18081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8" name="Picture 3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303713" y="3429000"/>
            <a:ext cx="2682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3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273550" y="3810000"/>
            <a:ext cx="2984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49450" y="4572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Non-seperable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The use of C was primarily motivated by this case</a:t>
            </a:r>
          </a:p>
        </p:txBody>
      </p:sp>
      <p:pic>
        <p:nvPicPr>
          <p:cNvPr id="70659" name="Picture 3" descr="us_c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5925"/>
            <a:ext cx="4643438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660525" y="1331913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 = small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6477000" y="1371600"/>
            <a:ext cx="111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 = large</a:t>
            </a:r>
          </a:p>
        </p:txBody>
      </p:sp>
      <p:pic>
        <p:nvPicPr>
          <p:cNvPr id="70662" name="Picture 6" descr="us_c10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92275"/>
            <a:ext cx="46259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us_c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3050" y="2209800"/>
            <a:ext cx="6056313" cy="4546600"/>
          </a:xfrm>
          <a:prstGeom prst="rect">
            <a:avLst/>
          </a:prstGeom>
          <a:noFill/>
          <a:ln w="76200">
            <a:solidFill>
              <a:srgbClr val="916C6B"/>
            </a:solidFill>
            <a:miter lim="800000"/>
            <a:headEnd/>
            <a:tailEnd/>
          </a:ln>
        </p:spPr>
      </p:pic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3914775" y="2552700"/>
            <a:ext cx="1419225" cy="3238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6" name="Text Box 19"/>
          <p:cNvSpPr txBox="1">
            <a:spLocks noChangeArrowheads="1"/>
          </p:cNvSpPr>
          <p:nvPr/>
        </p:nvSpPr>
        <p:spPr bwMode="auto">
          <a:xfrm>
            <a:off x="5257800" y="2286000"/>
            <a:ext cx="368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2000" b="1">
                <a:solidFill>
                  <a:schemeClr val="bg1"/>
                </a:solidFill>
                <a:latin typeface="Times New Roman" charset="0"/>
              </a:rPr>
              <a:t>w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/>
              <a:t>3dsvm provides an “alpha time series”</a:t>
            </a:r>
            <a:endParaRPr lang="en-US" dirty="0" smtClean="0"/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1314450" y="1905000"/>
          <a:ext cx="6619875" cy="2205038"/>
        </p:xfrm>
        <a:graphic>
          <a:graphicData uri="http://schemas.openxmlformats.org/presentationml/2006/ole">
            <p:oleObj spid="_x0000_s71684" name="Equation" r:id="rId3" imgW="1320800" imgH="431800" progId="Equation.3">
              <p:embed/>
            </p:oleObj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 flipV="1">
            <a:off x="3657600" y="3505200"/>
            <a:ext cx="1115568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 flipV="1">
            <a:off x="3633216" y="4056396"/>
            <a:ext cx="1115568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0" y="5029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Non-zero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alphas are support vectors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8392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595959"/>
                </a:solidFill>
                <a:latin typeface="Arial" charset="0"/>
              </a:rPr>
              <a:t>Who cares?!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charset="0"/>
              </a:rPr>
              <a:t>Basic principles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Evaluation of predictive models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595959"/>
                </a:solidFill>
                <a:latin typeface="Arial" charset="0"/>
              </a:rPr>
              <a:t>Model interpretation</a:t>
            </a:r>
          </a:p>
          <a:p>
            <a:pPr eaLnBrk="1" hangingPunct="1">
              <a:defRPr/>
            </a:pPr>
            <a:r>
              <a:rPr lang="en-US" dirty="0" err="1">
                <a:solidFill>
                  <a:srgbClr val="595959"/>
                </a:solidFill>
                <a:latin typeface="Arial" charset="0"/>
              </a:rPr>
              <a:t>fMRI</a:t>
            </a:r>
            <a:r>
              <a:rPr lang="en-US" dirty="0">
                <a:solidFill>
                  <a:srgbClr val="595959"/>
                </a:solidFill>
                <a:latin typeface="Arial" charset="0"/>
              </a:rPr>
              <a:t> considerations for MVPA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595959"/>
                </a:solidFill>
                <a:latin typeface="Arial" charset="0"/>
              </a:rPr>
              <a:t>3dsvm examples</a:t>
            </a:r>
          </a:p>
          <a:p>
            <a:pPr eaLnBrk="1" hangingPunct="1"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828800"/>
          </a:xfrm>
          <a:noFill/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“Organization”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Evaluating the model:</a:t>
            </a:r>
            <a:br>
              <a:rPr lang="en-US" sz="4000"/>
            </a:br>
            <a:r>
              <a:rPr lang="en-US" sz="4000"/>
              <a:t>Generalization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Prediction accuracy on </a:t>
            </a:r>
            <a:r>
              <a:rPr lang="en-US" i="1"/>
              <a:t>independent</a:t>
            </a:r>
            <a:r>
              <a:rPr lang="en-US"/>
              <a:t> data</a:t>
            </a:r>
          </a:p>
          <a:p>
            <a:pPr eaLnBrk="1" hangingPunct="1"/>
            <a:r>
              <a:rPr lang="en-US"/>
              <a:t>Independence</a:t>
            </a:r>
          </a:p>
          <a:p>
            <a:pPr lvl="1" eaLnBrk="1" hangingPunct="1"/>
            <a:r>
              <a:rPr lang="en-US"/>
              <a:t>Autocorrelation within a run</a:t>
            </a:r>
          </a:p>
          <a:p>
            <a:pPr lvl="1" eaLnBrk="1" hangingPunct="1"/>
            <a:r>
              <a:rPr lang="en-US"/>
              <a:t>Across runs</a:t>
            </a:r>
          </a:p>
          <a:p>
            <a:pPr lvl="1" eaLnBrk="1" hangingPunct="1"/>
            <a:r>
              <a:rPr lang="en-US"/>
              <a:t>Across sessions</a:t>
            </a:r>
          </a:p>
          <a:p>
            <a:pPr lvl="1" eaLnBrk="1" hangingPunct="1"/>
            <a:r>
              <a:rPr lang="en-US"/>
              <a:t>Across individuals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854075" y="2971800"/>
            <a:ext cx="7391400" cy="36576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79" name="Line 3"/>
          <p:cNvSpPr>
            <a:spLocks noChangeShapeType="1"/>
          </p:cNvSpPr>
          <p:nvPr/>
        </p:nvSpPr>
        <p:spPr bwMode="auto">
          <a:xfrm>
            <a:off x="854075" y="4191000"/>
            <a:ext cx="73914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850900" y="5410200"/>
            <a:ext cx="73914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>
            <a:off x="3292475" y="2971800"/>
            <a:ext cx="0" cy="36576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5730875" y="2971800"/>
            <a:ext cx="0" cy="36576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/>
              <a:t>Evaluating the model:</a:t>
            </a:r>
            <a:br>
              <a:rPr lang="en-US" sz="4000"/>
            </a:br>
            <a:r>
              <a:rPr lang="en-US" sz="4000"/>
              <a:t>Generalization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1508125" y="2305050"/>
            <a:ext cx="609917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Confusion matrix for binary classification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930275" y="3429000"/>
            <a:ext cx="231457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Class decision</a:t>
            </a: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930275" y="4648200"/>
            <a:ext cx="134143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Positive</a:t>
            </a: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930275" y="5867400"/>
            <a:ext cx="148907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Negative</a:t>
            </a:r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854075" y="4267200"/>
            <a:ext cx="73914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9" name="Line 13"/>
          <p:cNvSpPr>
            <a:spLocks noChangeShapeType="1"/>
          </p:cNvSpPr>
          <p:nvPr/>
        </p:nvSpPr>
        <p:spPr bwMode="auto">
          <a:xfrm>
            <a:off x="854075" y="4114800"/>
            <a:ext cx="73914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3444875" y="3429000"/>
            <a:ext cx="134143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Positive</a:t>
            </a: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5807075" y="3429000"/>
            <a:ext cx="148907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Negative</a:t>
            </a: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444875" y="4572000"/>
            <a:ext cx="20764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True positive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5807075" y="5791200"/>
            <a:ext cx="220662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True negative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807075" y="4648200"/>
            <a:ext cx="233521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False negative</a:t>
            </a: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3444875" y="5791200"/>
            <a:ext cx="220503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False positive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/>
              <a:t>Evaluating the model:</a:t>
            </a:r>
            <a:br>
              <a:rPr lang="en-US" sz="4000"/>
            </a:br>
            <a:r>
              <a:rPr lang="en-US" sz="4000"/>
              <a:t>Generalization</a:t>
            </a:r>
          </a:p>
        </p:txBody>
      </p:sp>
      <p:sp>
        <p:nvSpPr>
          <p:cNvPr id="76806" name="Text Box 3"/>
          <p:cNvSpPr txBox="1">
            <a:spLocks noChangeArrowheads="1"/>
          </p:cNvSpPr>
          <p:nvPr/>
        </p:nvSpPr>
        <p:spPr bwMode="auto">
          <a:xfrm>
            <a:off x="1892300" y="2065338"/>
            <a:ext cx="531177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Quantifying predictive performance</a:t>
            </a: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>
            <p:ph idx="1"/>
          </p:nvPr>
        </p:nvGraphicFramePr>
        <p:xfrm>
          <a:off x="381000" y="3330575"/>
          <a:ext cx="3657600" cy="822325"/>
        </p:xfrm>
        <a:graphic>
          <a:graphicData uri="http://schemas.openxmlformats.org/presentationml/2006/ole">
            <p:oleObj spid="_x0000_s76802" name="Equation" r:id="rId3" imgW="1752600" imgH="393700" progId="Equation.3">
              <p:embed/>
            </p:oleObj>
          </a:graphicData>
        </a:graphic>
      </p:graphicFrame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381000" y="4446588"/>
          <a:ext cx="2636838" cy="833437"/>
        </p:xfrm>
        <a:graphic>
          <a:graphicData uri="http://schemas.openxmlformats.org/presentationml/2006/ole">
            <p:oleObj spid="_x0000_s76803" name="Equation" r:id="rId4" imgW="1244600" imgH="393700" progId="Equation.3">
              <p:embed/>
            </p:oleObj>
          </a:graphicData>
        </a:graphic>
      </p:graphicFrame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381000" y="5435600"/>
          <a:ext cx="2663825" cy="835025"/>
        </p:xfrm>
        <a:graphic>
          <a:graphicData uri="http://schemas.openxmlformats.org/presentationml/2006/ole">
            <p:oleObj spid="_x0000_s76804" name="Equation" r:id="rId5" imgW="1257300" imgH="393700" progId="Equation.3">
              <p:embed/>
            </p:oleObj>
          </a:graphicData>
        </a:graphic>
      </p:graphicFrame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5124450" y="3505200"/>
            <a:ext cx="31051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overall performance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5124450" y="4610100"/>
            <a:ext cx="36210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performance on class 1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24450" y="5600700"/>
            <a:ext cx="36210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performance on class 0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839200" cy="5334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Who cares?!</a:t>
            </a:r>
          </a:p>
          <a:p>
            <a:pPr eaLnBrk="1" hangingPunct="1"/>
            <a:r>
              <a:rPr lang="en-US">
                <a:latin typeface="Arial" charset="0"/>
              </a:rPr>
              <a:t>Basic principles</a:t>
            </a:r>
          </a:p>
          <a:p>
            <a:pPr eaLnBrk="1" hangingPunct="1"/>
            <a:r>
              <a:rPr lang="en-US">
                <a:latin typeface="Arial" charset="0"/>
              </a:rPr>
              <a:t>Evaluation of predictive models</a:t>
            </a:r>
          </a:p>
          <a:p>
            <a:pPr eaLnBrk="1" hangingPunct="1"/>
            <a:r>
              <a:rPr lang="en-US">
                <a:latin typeface="Arial" charset="0"/>
              </a:rPr>
              <a:t>Model interpretation</a:t>
            </a:r>
          </a:p>
          <a:p>
            <a:pPr eaLnBrk="1" hangingPunct="1"/>
            <a:r>
              <a:rPr lang="en-US">
                <a:latin typeface="Arial" charset="0"/>
              </a:rPr>
              <a:t>fMRI considerations for MVPA</a:t>
            </a:r>
          </a:p>
          <a:p>
            <a:pPr eaLnBrk="1" hangingPunct="1"/>
            <a:r>
              <a:rPr lang="en-US">
                <a:latin typeface="Arial" charset="0"/>
              </a:rPr>
              <a:t>3dsvm examples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828800"/>
          </a:xfrm>
          <a:noFill/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“Organization”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Text Box 3"/>
          <p:cNvSpPr txBox="1">
            <a:spLocks noChangeArrowheads="1"/>
          </p:cNvSpPr>
          <p:nvPr/>
        </p:nvSpPr>
        <p:spPr bwMode="auto">
          <a:xfrm>
            <a:off x="1066800" y="2741062"/>
            <a:ext cx="6705600" cy="20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buFontTx/>
              <a:buNone/>
            </a:pPr>
            <a:r>
              <a:rPr lang="en-US" dirty="0" err="1" smtClean="0">
                <a:solidFill>
                  <a:srgbClr val="FFFFFF"/>
                </a:solidFill>
              </a:rPr>
              <a:t>svmlight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 algn="ctr"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Originally developed for text classification</a:t>
            </a:r>
          </a:p>
          <a:p>
            <a:pPr marL="342900" indent="-342900" algn="ctr"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Training process provides computationally efficient estimates that characterize the performance on the “positive” class</a:t>
            </a: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304800" y="5105400"/>
          <a:ext cx="3713163" cy="833437"/>
        </p:xfrm>
        <a:graphic>
          <a:graphicData uri="http://schemas.openxmlformats.org/presentationml/2006/ole">
            <p:oleObj spid="_x0000_s77826" name="Equation" r:id="rId3" imgW="1752600" imgH="393700" progId="Equation.3">
              <p:embed/>
            </p:oleObj>
          </a:graphicData>
        </a:graphic>
      </p:graphicFrame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5867400" y="5029200"/>
          <a:ext cx="2555875" cy="835025"/>
        </p:xfrm>
        <a:graphic>
          <a:graphicData uri="http://schemas.openxmlformats.org/presentationml/2006/ole">
            <p:oleObj spid="_x0000_s77827" name="Equation" r:id="rId4" imgW="1206500" imgH="393700" progId="Equation.3">
              <p:embed/>
            </p:oleObj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z="4000"/>
              <a:t>Evaluating the model:</a:t>
            </a:r>
            <a:br>
              <a:rPr lang="en-US" sz="4000"/>
            </a:br>
            <a:r>
              <a:rPr lang="en-US" sz="4000"/>
              <a:t>Generalization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892300" y="2065338"/>
            <a:ext cx="531177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Quantifying predictive performance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8392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595959"/>
                </a:solidFill>
                <a:latin typeface="Arial" charset="0"/>
              </a:rPr>
              <a:t>Who cares?!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charset="0"/>
              </a:rPr>
              <a:t>Basic principles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charset="0"/>
              </a:rPr>
              <a:t>Evaluation of predictive models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interpretation</a:t>
            </a:r>
          </a:p>
          <a:p>
            <a:pPr eaLnBrk="1" hangingPunct="1">
              <a:defRPr/>
            </a:pPr>
            <a:r>
              <a:rPr lang="en-US" dirty="0" err="1">
                <a:solidFill>
                  <a:srgbClr val="595959"/>
                </a:solidFill>
                <a:latin typeface="Arial" charset="0"/>
              </a:rPr>
              <a:t>fMRI</a:t>
            </a:r>
            <a:r>
              <a:rPr lang="en-US" dirty="0">
                <a:solidFill>
                  <a:srgbClr val="595959"/>
                </a:solidFill>
                <a:latin typeface="Arial" charset="0"/>
              </a:rPr>
              <a:t> considerations for MVPA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595959"/>
                </a:solidFill>
                <a:latin typeface="Arial" charset="0"/>
              </a:rPr>
              <a:t>3dsvm examples</a:t>
            </a:r>
          </a:p>
          <a:p>
            <a:pPr eaLnBrk="1" hangingPunct="1"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828800"/>
          </a:xfrm>
          <a:noFill/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“Organization”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Interpretation</a:t>
            </a:r>
          </a:p>
        </p:txBody>
      </p:sp>
      <p:sp>
        <p:nvSpPr>
          <p:cNvPr id="8089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534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i="1">
                <a:latin typeface="Arial" charset="0"/>
              </a:rPr>
              <a:t>“the predictive learning setting does not guarantee that accurate predictive models closely approximate the true model”</a:t>
            </a:r>
            <a:r>
              <a:rPr lang="en-US" sz="2400">
                <a:latin typeface="Arial" charset="0"/>
              </a:rPr>
              <a:t> – Cherkassky and Mulier, 2007.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A consequence of modeling finite data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 Interpretation can be difficult if input (e.g. brain voxels) diffusely contributes to the model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non-linear models are often difficult to interpret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As multivariate models, we can obtain information about both spatial and temporal properties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Get to know your data and the analysis method being applied!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Interpreting SVM Models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28600" y="3586163"/>
            <a:ext cx="8686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Each point in feature space corresponds to a spatial pattern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Support vectors, conceptually are the observations that are most difficult to classify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Conversely, observations far away from the separating hyperplane are most easily classified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In fact, changing non-support vector training data will result in an identical model</a:t>
            </a:r>
          </a:p>
        </p:txBody>
      </p:sp>
      <p:pic>
        <p:nvPicPr>
          <p:cNvPr id="81924" name="Picture 34" descr="m_k5_c500_marginplot"/>
          <p:cNvPicPr>
            <a:picLocks noChangeAspect="1" noChangeArrowheads="1"/>
          </p:cNvPicPr>
          <p:nvPr/>
        </p:nvPicPr>
        <p:blipFill>
          <a:blip r:embed="rId2"/>
          <a:srcRect l="21001" t="12138" r="16750" b="11140"/>
          <a:stretch>
            <a:fillRect/>
          </a:stretch>
        </p:blipFill>
        <p:spPr bwMode="auto">
          <a:xfrm>
            <a:off x="6554788" y="990600"/>
            <a:ext cx="25146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35" descr="m_k3_c500_marginplot"/>
          <p:cNvPicPr>
            <a:picLocks noChangeAspect="1" noChangeArrowheads="1"/>
          </p:cNvPicPr>
          <p:nvPr/>
        </p:nvPicPr>
        <p:blipFill>
          <a:blip r:embed="rId3"/>
          <a:srcRect l="21001" t="12138" r="16750" b="11140"/>
          <a:stretch>
            <a:fillRect/>
          </a:stretch>
        </p:blipFill>
        <p:spPr bwMode="auto">
          <a:xfrm>
            <a:off x="3340100" y="990600"/>
            <a:ext cx="25146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36" descr="m_k1_c500_marginplot"/>
          <p:cNvPicPr>
            <a:picLocks noChangeAspect="1" noChangeArrowheads="1"/>
          </p:cNvPicPr>
          <p:nvPr/>
        </p:nvPicPr>
        <p:blipFill>
          <a:blip r:embed="rId4"/>
          <a:srcRect l="21001" t="12138" r="16750" b="11140"/>
          <a:stretch>
            <a:fillRect/>
          </a:stretch>
        </p:blipFill>
        <p:spPr bwMode="auto">
          <a:xfrm>
            <a:off x="127000" y="990600"/>
            <a:ext cx="25146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Text Box 37"/>
          <p:cNvSpPr txBox="1">
            <a:spLocks noChangeArrowheads="1"/>
          </p:cNvSpPr>
          <p:nvPr/>
        </p:nvSpPr>
        <p:spPr bwMode="auto">
          <a:xfrm>
            <a:off x="739775" y="3059113"/>
            <a:ext cx="131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Linear Kernel</a:t>
            </a:r>
          </a:p>
        </p:txBody>
      </p:sp>
      <p:sp>
        <p:nvSpPr>
          <p:cNvPr id="81928" name="Text Box 38"/>
          <p:cNvSpPr txBox="1">
            <a:spLocks noChangeArrowheads="1"/>
          </p:cNvSpPr>
          <p:nvPr/>
        </p:nvSpPr>
        <p:spPr bwMode="auto">
          <a:xfrm>
            <a:off x="3308350" y="3059113"/>
            <a:ext cx="2527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3</a:t>
            </a:r>
            <a:r>
              <a:rPr lang="en-US" sz="1400" b="1" baseline="30000">
                <a:solidFill>
                  <a:schemeClr val="bg1"/>
                </a:solidFill>
              </a:rPr>
              <a:t>rd</a:t>
            </a:r>
            <a:r>
              <a:rPr lang="en-US" sz="1400" b="1">
                <a:solidFill>
                  <a:schemeClr val="bg1"/>
                </a:solidFill>
              </a:rPr>
              <a:t> Order Polynomial Kernel</a:t>
            </a:r>
          </a:p>
        </p:txBody>
      </p:sp>
      <p:sp>
        <p:nvSpPr>
          <p:cNvPr id="81929" name="Text Box 39"/>
          <p:cNvSpPr txBox="1">
            <a:spLocks noChangeArrowheads="1"/>
          </p:cNvSpPr>
          <p:nvPr/>
        </p:nvSpPr>
        <p:spPr bwMode="auto">
          <a:xfrm>
            <a:off x="6586538" y="3059113"/>
            <a:ext cx="252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5</a:t>
            </a:r>
            <a:r>
              <a:rPr lang="en-US" sz="1400" b="1" baseline="30000">
                <a:solidFill>
                  <a:schemeClr val="bg1"/>
                </a:solidFill>
              </a:rPr>
              <a:t>th</a:t>
            </a:r>
            <a:r>
              <a:rPr lang="en-US" sz="1400" b="1">
                <a:solidFill>
                  <a:schemeClr val="bg1"/>
                </a:solidFill>
              </a:rPr>
              <a:t> Order Polynomial Kernel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Interpreting SVM Models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28600" y="3586163"/>
            <a:ext cx="8686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Each point in feature space corresponds to a spatial pattern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Support vectors, conceptually are the observations that are most difficult to classify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Conversely, observations far away from the separating hyperplane are most easily classified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In fact, changing non-support vector training data will result in an identical model</a:t>
            </a:r>
          </a:p>
        </p:txBody>
      </p:sp>
      <p:sp>
        <p:nvSpPr>
          <p:cNvPr id="81927" name="Text Box 37"/>
          <p:cNvSpPr txBox="1">
            <a:spLocks noChangeArrowheads="1"/>
          </p:cNvSpPr>
          <p:nvPr/>
        </p:nvSpPr>
        <p:spPr bwMode="auto">
          <a:xfrm>
            <a:off x="739775" y="3059113"/>
            <a:ext cx="131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Linear Kernel</a:t>
            </a:r>
          </a:p>
        </p:txBody>
      </p:sp>
      <p:sp>
        <p:nvSpPr>
          <p:cNvPr id="81928" name="Text Box 38"/>
          <p:cNvSpPr txBox="1">
            <a:spLocks noChangeArrowheads="1"/>
          </p:cNvSpPr>
          <p:nvPr/>
        </p:nvSpPr>
        <p:spPr bwMode="auto">
          <a:xfrm>
            <a:off x="3308350" y="3059113"/>
            <a:ext cx="2527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3</a:t>
            </a:r>
            <a:r>
              <a:rPr lang="en-US" sz="1400" b="1" baseline="30000">
                <a:solidFill>
                  <a:schemeClr val="bg1"/>
                </a:solidFill>
              </a:rPr>
              <a:t>rd</a:t>
            </a:r>
            <a:r>
              <a:rPr lang="en-US" sz="1400" b="1">
                <a:solidFill>
                  <a:schemeClr val="bg1"/>
                </a:solidFill>
              </a:rPr>
              <a:t> Order Polynomial Kernel</a:t>
            </a:r>
          </a:p>
        </p:txBody>
      </p:sp>
      <p:sp>
        <p:nvSpPr>
          <p:cNvPr id="81929" name="Text Box 39"/>
          <p:cNvSpPr txBox="1">
            <a:spLocks noChangeArrowheads="1"/>
          </p:cNvSpPr>
          <p:nvPr/>
        </p:nvSpPr>
        <p:spPr bwMode="auto">
          <a:xfrm>
            <a:off x="6586538" y="3059113"/>
            <a:ext cx="252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5</a:t>
            </a:r>
            <a:r>
              <a:rPr lang="en-US" sz="1400" b="1" baseline="30000">
                <a:solidFill>
                  <a:schemeClr val="bg1"/>
                </a:solidFill>
              </a:rPr>
              <a:t>th</a:t>
            </a:r>
            <a:r>
              <a:rPr lang="en-US" sz="1400" b="1">
                <a:solidFill>
                  <a:schemeClr val="bg1"/>
                </a:solidFill>
              </a:rPr>
              <a:t> Order Polynomial Kernel</a:t>
            </a:r>
          </a:p>
        </p:txBody>
      </p:sp>
      <p:pic>
        <p:nvPicPr>
          <p:cNvPr id="11" name="Picture 3" descr="cat_motor_coronal_p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38200"/>
            <a:ext cx="274320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at_motor_pic_ax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838200"/>
            <a:ext cx="23129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Interpreting SVM Models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28600" y="3586163"/>
            <a:ext cx="8686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Each point in feature space corresponds to a spatial pattern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Support vectors, conceptually are the observations that are most difficult to classify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Conversely, observations far away from the separating hyperplane are most easily classified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In fact, changing non-support vector training data will result in an identical model</a:t>
            </a:r>
          </a:p>
        </p:txBody>
      </p:sp>
      <p:sp>
        <p:nvSpPr>
          <p:cNvPr id="82948" name="Text Box 7"/>
          <p:cNvSpPr txBox="1">
            <a:spLocks noChangeArrowheads="1"/>
          </p:cNvSpPr>
          <p:nvPr/>
        </p:nvSpPr>
        <p:spPr bwMode="auto">
          <a:xfrm>
            <a:off x="739775" y="3059113"/>
            <a:ext cx="131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Linear Kernel</a:t>
            </a:r>
          </a:p>
        </p:txBody>
      </p:sp>
      <p:sp>
        <p:nvSpPr>
          <p:cNvPr id="82949" name="Text Box 8"/>
          <p:cNvSpPr txBox="1">
            <a:spLocks noChangeArrowheads="1"/>
          </p:cNvSpPr>
          <p:nvPr/>
        </p:nvSpPr>
        <p:spPr bwMode="auto">
          <a:xfrm>
            <a:off x="3308350" y="3059113"/>
            <a:ext cx="2527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3</a:t>
            </a:r>
            <a:r>
              <a:rPr lang="en-US" sz="1400" b="1" baseline="30000">
                <a:solidFill>
                  <a:schemeClr val="bg1"/>
                </a:solidFill>
              </a:rPr>
              <a:t>rd</a:t>
            </a:r>
            <a:r>
              <a:rPr lang="en-US" sz="1400" b="1">
                <a:solidFill>
                  <a:schemeClr val="bg1"/>
                </a:solidFill>
              </a:rPr>
              <a:t> Order Polynomial Kernel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6586538" y="3059113"/>
            <a:ext cx="252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</a:rPr>
              <a:t>5</a:t>
            </a:r>
            <a:r>
              <a:rPr lang="en-US" sz="1400" b="1" baseline="30000">
                <a:solidFill>
                  <a:schemeClr val="bg1"/>
                </a:solidFill>
              </a:rPr>
              <a:t>th</a:t>
            </a:r>
            <a:r>
              <a:rPr lang="en-US" sz="1400" b="1">
                <a:solidFill>
                  <a:schemeClr val="bg1"/>
                </a:solidFill>
              </a:rPr>
              <a:t> Order Polynomial Kernel</a:t>
            </a:r>
          </a:p>
        </p:txBody>
      </p:sp>
      <p:pic>
        <p:nvPicPr>
          <p:cNvPr id="82951" name="Picture 10" descr="sqh_hh_alphaplot"/>
          <p:cNvPicPr>
            <a:picLocks noChangeAspect="1" noChangeArrowheads="1"/>
          </p:cNvPicPr>
          <p:nvPr/>
        </p:nvPicPr>
        <p:blipFill>
          <a:blip r:embed="rId2"/>
          <a:srcRect t="16628" b="16628"/>
          <a:stretch>
            <a:fillRect/>
          </a:stretch>
        </p:blipFill>
        <p:spPr bwMode="auto">
          <a:xfrm>
            <a:off x="1790700" y="828675"/>
            <a:ext cx="5486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8392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595959"/>
                </a:solidFill>
                <a:latin typeface="Arial" charset="0"/>
              </a:rPr>
              <a:t>Who cares?!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charset="0"/>
              </a:rPr>
              <a:t>Basic principles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charset="0"/>
              </a:rPr>
              <a:t>Evaluation of predictive models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charset="0"/>
              </a:rPr>
              <a:t>Model interpretation</a:t>
            </a:r>
          </a:p>
          <a:p>
            <a:pPr eaLnBrk="1" hangingPunct="1">
              <a:defRPr/>
            </a:pPr>
            <a:r>
              <a:rPr lang="en-US" dirty="0" err="1">
                <a:solidFill>
                  <a:srgbClr val="FFFFFF"/>
                </a:solidFill>
                <a:latin typeface="Arial" charset="0"/>
              </a:rPr>
              <a:t>fMRI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 considerations for MVPA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595959"/>
                </a:solidFill>
                <a:latin typeface="Arial" charset="0"/>
              </a:rPr>
              <a:t>3dsvm examples</a:t>
            </a:r>
          </a:p>
          <a:p>
            <a:pPr eaLnBrk="1" hangingPunct="1"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828800"/>
          </a:xfrm>
          <a:noFill/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“Organization”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Hemodynamic response</a:t>
            </a:r>
          </a:p>
        </p:txBody>
      </p:sp>
      <p:sp>
        <p:nvSpPr>
          <p:cNvPr id="84995" name="Text Box 6"/>
          <p:cNvSpPr txBox="1">
            <a:spLocks noChangeArrowheads="1"/>
          </p:cNvSpPr>
          <p:nvPr/>
        </p:nvSpPr>
        <p:spPr bwMode="auto">
          <a:xfrm>
            <a:off x="1412875" y="2600325"/>
            <a:ext cx="637381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/>
              <a:t>Model HRF</a:t>
            </a:r>
          </a:p>
          <a:p>
            <a:pPr marL="342900" indent="-342900"/>
            <a:r>
              <a:rPr lang="en-US"/>
              <a:t>Temporal shift to compensate</a:t>
            </a:r>
          </a:p>
          <a:p>
            <a:pPr marL="342900" indent="-342900"/>
            <a:r>
              <a:rPr lang="en-US"/>
              <a:t>Drop transition scans </a:t>
            </a:r>
          </a:p>
          <a:p>
            <a:pPr marL="342900" indent="-342900">
              <a:buFontTx/>
              <a:buNone/>
            </a:pPr>
            <a:r>
              <a:rPr lang="en-US" sz="2000"/>
              <a:t>		(LaConte, 2003; LaConte 2005; Mitchell, 2004)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misClassFrequencies_no3Transitions_lr_bw"/>
          <p:cNvPicPr>
            <a:picLocks noChangeAspect="1" noChangeArrowheads="1"/>
          </p:cNvPicPr>
          <p:nvPr/>
        </p:nvPicPr>
        <p:blipFill>
          <a:blip r:embed="rId2"/>
          <a:srcRect l="12500" t="6651" r="8749" b="10475"/>
          <a:stretch>
            <a:fillRect/>
          </a:stretch>
        </p:blipFill>
        <p:spPr bwMode="auto">
          <a:xfrm>
            <a:off x="5059363" y="3998913"/>
            <a:ext cx="26098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 descr="misClassFrequencies_no2Transitions_lr_bw"/>
          <p:cNvPicPr>
            <a:picLocks noChangeAspect="1" noChangeArrowheads="1"/>
          </p:cNvPicPr>
          <p:nvPr/>
        </p:nvPicPr>
        <p:blipFill>
          <a:blip r:embed="rId3"/>
          <a:srcRect l="12500" t="6651" r="8749" b="10475"/>
          <a:stretch>
            <a:fillRect/>
          </a:stretch>
        </p:blipFill>
        <p:spPr bwMode="auto">
          <a:xfrm>
            <a:off x="1620838" y="3998913"/>
            <a:ext cx="26066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 descr="misClassFrequencies_noTransitions_lr_bw"/>
          <p:cNvPicPr>
            <a:picLocks noChangeAspect="1" noChangeArrowheads="1"/>
          </p:cNvPicPr>
          <p:nvPr/>
        </p:nvPicPr>
        <p:blipFill>
          <a:blip r:embed="rId4"/>
          <a:srcRect l="12500" t="6651" r="8749" b="10475"/>
          <a:stretch>
            <a:fillRect/>
          </a:stretch>
        </p:blipFill>
        <p:spPr bwMode="auto">
          <a:xfrm>
            <a:off x="5059363" y="1208088"/>
            <a:ext cx="260985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5" descr="misClassFrequencies_lr_bw"/>
          <p:cNvPicPr>
            <a:picLocks noChangeAspect="1" noChangeArrowheads="1"/>
          </p:cNvPicPr>
          <p:nvPr/>
        </p:nvPicPr>
        <p:blipFill>
          <a:blip r:embed="rId5"/>
          <a:srcRect l="12500" t="6651" r="8749" b="10475"/>
          <a:stretch>
            <a:fillRect/>
          </a:stretch>
        </p:blipFill>
        <p:spPr bwMode="auto">
          <a:xfrm>
            <a:off x="1620838" y="1208088"/>
            <a:ext cx="260667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Text Box 6"/>
          <p:cNvSpPr txBox="1">
            <a:spLocks noChangeAspect="1" noChangeArrowheads="1"/>
          </p:cNvSpPr>
          <p:nvPr/>
        </p:nvSpPr>
        <p:spPr bwMode="auto">
          <a:xfrm>
            <a:off x="1293813" y="5668963"/>
            <a:ext cx="3556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86023" name="Text Box 7"/>
          <p:cNvSpPr txBox="1">
            <a:spLocks noChangeAspect="1" noChangeArrowheads="1"/>
          </p:cNvSpPr>
          <p:nvPr/>
        </p:nvSpPr>
        <p:spPr bwMode="auto">
          <a:xfrm rot="-5400000">
            <a:off x="42069" y="4885531"/>
            <a:ext cx="2205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Total Misclassifications</a:t>
            </a:r>
          </a:p>
        </p:txBody>
      </p:sp>
      <p:sp>
        <p:nvSpPr>
          <p:cNvPr id="86024" name="Text Box 8"/>
          <p:cNvSpPr txBox="1">
            <a:spLocks noChangeAspect="1" noChangeArrowheads="1"/>
          </p:cNvSpPr>
          <p:nvPr/>
        </p:nvSpPr>
        <p:spPr bwMode="auto">
          <a:xfrm>
            <a:off x="1293813" y="5461000"/>
            <a:ext cx="3556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86025" name="Text Box 9"/>
          <p:cNvSpPr txBox="1">
            <a:spLocks noChangeAspect="1" noChangeArrowheads="1"/>
          </p:cNvSpPr>
          <p:nvPr/>
        </p:nvSpPr>
        <p:spPr bwMode="auto">
          <a:xfrm>
            <a:off x="1293813" y="5253038"/>
            <a:ext cx="3556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86026" name="Text Box 10"/>
          <p:cNvSpPr txBox="1">
            <a:spLocks noChangeAspect="1" noChangeArrowheads="1"/>
          </p:cNvSpPr>
          <p:nvPr/>
        </p:nvSpPr>
        <p:spPr bwMode="auto">
          <a:xfrm>
            <a:off x="1293813" y="5035550"/>
            <a:ext cx="3556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86027" name="Text Box 11"/>
          <p:cNvSpPr txBox="1">
            <a:spLocks noChangeAspect="1" noChangeArrowheads="1"/>
          </p:cNvSpPr>
          <p:nvPr/>
        </p:nvSpPr>
        <p:spPr bwMode="auto">
          <a:xfrm>
            <a:off x="1209675" y="4827588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86028" name="Text Box 12"/>
          <p:cNvSpPr txBox="1">
            <a:spLocks noChangeAspect="1" noChangeArrowheads="1"/>
          </p:cNvSpPr>
          <p:nvPr/>
        </p:nvSpPr>
        <p:spPr bwMode="auto">
          <a:xfrm>
            <a:off x="1209675" y="4619625"/>
            <a:ext cx="4683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120</a:t>
            </a:r>
          </a:p>
        </p:txBody>
      </p:sp>
      <p:sp>
        <p:nvSpPr>
          <p:cNvPr id="86029" name="Text Box 13"/>
          <p:cNvSpPr txBox="1">
            <a:spLocks noChangeAspect="1" noChangeArrowheads="1"/>
          </p:cNvSpPr>
          <p:nvPr/>
        </p:nvSpPr>
        <p:spPr bwMode="auto">
          <a:xfrm>
            <a:off x="1209675" y="4402138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140</a:t>
            </a:r>
          </a:p>
        </p:txBody>
      </p:sp>
      <p:sp>
        <p:nvSpPr>
          <p:cNvPr id="86030" name="Text Box 14"/>
          <p:cNvSpPr txBox="1">
            <a:spLocks noChangeAspect="1" noChangeArrowheads="1"/>
          </p:cNvSpPr>
          <p:nvPr/>
        </p:nvSpPr>
        <p:spPr bwMode="auto">
          <a:xfrm>
            <a:off x="1209675" y="4194175"/>
            <a:ext cx="4683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160</a:t>
            </a:r>
          </a:p>
        </p:txBody>
      </p:sp>
      <p:sp>
        <p:nvSpPr>
          <p:cNvPr id="86031" name="Text Box 15"/>
          <p:cNvSpPr txBox="1">
            <a:spLocks noChangeAspect="1" noChangeArrowheads="1"/>
          </p:cNvSpPr>
          <p:nvPr/>
        </p:nvSpPr>
        <p:spPr bwMode="auto">
          <a:xfrm>
            <a:off x="1374775" y="5892800"/>
            <a:ext cx="2428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6032" name="Text Box 16"/>
          <p:cNvSpPr txBox="1">
            <a:spLocks noChangeAspect="1" noChangeArrowheads="1"/>
          </p:cNvSpPr>
          <p:nvPr/>
        </p:nvSpPr>
        <p:spPr bwMode="auto">
          <a:xfrm>
            <a:off x="1209675" y="3976688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180</a:t>
            </a:r>
          </a:p>
        </p:txBody>
      </p:sp>
      <p:sp>
        <p:nvSpPr>
          <p:cNvPr id="86033" name="Text Box 17"/>
          <p:cNvSpPr txBox="1">
            <a:spLocks noChangeAspect="1" noChangeArrowheads="1"/>
          </p:cNvSpPr>
          <p:nvPr/>
        </p:nvSpPr>
        <p:spPr bwMode="auto">
          <a:xfrm>
            <a:off x="1293813" y="2871788"/>
            <a:ext cx="3556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86034" name="Text Box 18"/>
          <p:cNvSpPr txBox="1">
            <a:spLocks noChangeAspect="1" noChangeArrowheads="1"/>
          </p:cNvSpPr>
          <p:nvPr/>
        </p:nvSpPr>
        <p:spPr bwMode="auto">
          <a:xfrm rot="-5400000">
            <a:off x="42069" y="2091531"/>
            <a:ext cx="2205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Total Misclassifications</a:t>
            </a:r>
          </a:p>
        </p:txBody>
      </p:sp>
      <p:sp>
        <p:nvSpPr>
          <p:cNvPr id="86035" name="Text Box 19"/>
          <p:cNvSpPr txBox="1">
            <a:spLocks noChangeAspect="1" noChangeArrowheads="1"/>
          </p:cNvSpPr>
          <p:nvPr/>
        </p:nvSpPr>
        <p:spPr bwMode="auto">
          <a:xfrm>
            <a:off x="1293813" y="2663825"/>
            <a:ext cx="3556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86036" name="Text Box 20"/>
          <p:cNvSpPr txBox="1">
            <a:spLocks noChangeAspect="1" noChangeArrowheads="1"/>
          </p:cNvSpPr>
          <p:nvPr/>
        </p:nvSpPr>
        <p:spPr bwMode="auto">
          <a:xfrm>
            <a:off x="1293813" y="2455863"/>
            <a:ext cx="3556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86037" name="Text Box 21"/>
          <p:cNvSpPr txBox="1">
            <a:spLocks noChangeAspect="1" noChangeArrowheads="1"/>
          </p:cNvSpPr>
          <p:nvPr/>
        </p:nvSpPr>
        <p:spPr bwMode="auto">
          <a:xfrm>
            <a:off x="1293813" y="2238375"/>
            <a:ext cx="3556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86038" name="Text Box 22"/>
          <p:cNvSpPr txBox="1">
            <a:spLocks noChangeAspect="1" noChangeArrowheads="1"/>
          </p:cNvSpPr>
          <p:nvPr/>
        </p:nvSpPr>
        <p:spPr bwMode="auto">
          <a:xfrm>
            <a:off x="1209675" y="2030413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86039" name="Text Box 23"/>
          <p:cNvSpPr txBox="1">
            <a:spLocks noChangeAspect="1" noChangeArrowheads="1"/>
          </p:cNvSpPr>
          <p:nvPr/>
        </p:nvSpPr>
        <p:spPr bwMode="auto">
          <a:xfrm>
            <a:off x="1209675" y="1819275"/>
            <a:ext cx="4683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120</a:t>
            </a:r>
          </a:p>
        </p:txBody>
      </p:sp>
      <p:sp>
        <p:nvSpPr>
          <p:cNvPr id="86040" name="Text Box 24"/>
          <p:cNvSpPr txBox="1">
            <a:spLocks noChangeAspect="1" noChangeArrowheads="1"/>
          </p:cNvSpPr>
          <p:nvPr/>
        </p:nvSpPr>
        <p:spPr bwMode="auto">
          <a:xfrm>
            <a:off x="1209675" y="1604963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140</a:t>
            </a:r>
          </a:p>
        </p:txBody>
      </p:sp>
      <p:sp>
        <p:nvSpPr>
          <p:cNvPr id="86041" name="Text Box 25"/>
          <p:cNvSpPr txBox="1">
            <a:spLocks noChangeAspect="1" noChangeArrowheads="1"/>
          </p:cNvSpPr>
          <p:nvPr/>
        </p:nvSpPr>
        <p:spPr bwMode="auto">
          <a:xfrm>
            <a:off x="1209675" y="1397000"/>
            <a:ext cx="4683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160</a:t>
            </a:r>
          </a:p>
        </p:txBody>
      </p:sp>
      <p:sp>
        <p:nvSpPr>
          <p:cNvPr id="86042" name="Text Box 26"/>
          <p:cNvSpPr txBox="1">
            <a:spLocks noChangeAspect="1" noChangeArrowheads="1"/>
          </p:cNvSpPr>
          <p:nvPr/>
        </p:nvSpPr>
        <p:spPr bwMode="auto">
          <a:xfrm>
            <a:off x="1374775" y="3095625"/>
            <a:ext cx="2428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6043" name="Text Box 27"/>
          <p:cNvSpPr txBox="1">
            <a:spLocks noChangeAspect="1" noChangeArrowheads="1"/>
          </p:cNvSpPr>
          <p:nvPr/>
        </p:nvSpPr>
        <p:spPr bwMode="auto">
          <a:xfrm>
            <a:off x="1209675" y="1179513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180</a:t>
            </a:r>
          </a:p>
        </p:txBody>
      </p:sp>
      <p:sp>
        <p:nvSpPr>
          <p:cNvPr id="86044" name="Text Box 28"/>
          <p:cNvSpPr txBox="1">
            <a:spLocks noChangeAspect="1" noChangeArrowheads="1"/>
          </p:cNvSpPr>
          <p:nvPr/>
        </p:nvSpPr>
        <p:spPr bwMode="auto">
          <a:xfrm>
            <a:off x="1665288" y="6019800"/>
            <a:ext cx="2428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6045" name="Text Box 29"/>
          <p:cNvSpPr txBox="1">
            <a:spLocks noChangeAspect="1" noChangeArrowheads="1"/>
          </p:cNvSpPr>
          <p:nvPr/>
        </p:nvSpPr>
        <p:spPr bwMode="auto">
          <a:xfrm>
            <a:off x="1992313" y="6019800"/>
            <a:ext cx="2428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6046" name="Text Box 30"/>
          <p:cNvSpPr txBox="1">
            <a:spLocks noChangeAspect="1" noChangeArrowheads="1"/>
          </p:cNvSpPr>
          <p:nvPr/>
        </p:nvSpPr>
        <p:spPr bwMode="auto">
          <a:xfrm>
            <a:off x="2247900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6047" name="Text Box 31"/>
          <p:cNvSpPr txBox="1">
            <a:spLocks noChangeAspect="1" noChangeArrowheads="1"/>
          </p:cNvSpPr>
          <p:nvPr/>
        </p:nvSpPr>
        <p:spPr bwMode="auto">
          <a:xfrm>
            <a:off x="2568575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86048" name="Text Box 32"/>
          <p:cNvSpPr txBox="1">
            <a:spLocks noChangeAspect="1" noChangeArrowheads="1"/>
          </p:cNvSpPr>
          <p:nvPr/>
        </p:nvSpPr>
        <p:spPr bwMode="auto">
          <a:xfrm>
            <a:off x="2886075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86049" name="Text Box 33"/>
          <p:cNvSpPr txBox="1">
            <a:spLocks noChangeAspect="1" noChangeArrowheads="1"/>
          </p:cNvSpPr>
          <p:nvPr/>
        </p:nvSpPr>
        <p:spPr bwMode="auto">
          <a:xfrm>
            <a:off x="3216275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86050" name="Text Box 34"/>
          <p:cNvSpPr txBox="1">
            <a:spLocks noChangeAspect="1" noChangeArrowheads="1"/>
          </p:cNvSpPr>
          <p:nvPr/>
        </p:nvSpPr>
        <p:spPr bwMode="auto">
          <a:xfrm>
            <a:off x="3544888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86051" name="Text Box 35"/>
          <p:cNvSpPr txBox="1">
            <a:spLocks noChangeAspect="1" noChangeArrowheads="1"/>
          </p:cNvSpPr>
          <p:nvPr/>
        </p:nvSpPr>
        <p:spPr bwMode="auto">
          <a:xfrm>
            <a:off x="3859213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86052" name="Text Box 36"/>
          <p:cNvSpPr txBox="1">
            <a:spLocks noChangeAspect="1" noChangeArrowheads="1"/>
          </p:cNvSpPr>
          <p:nvPr/>
        </p:nvSpPr>
        <p:spPr bwMode="auto">
          <a:xfrm>
            <a:off x="2476500" y="6245225"/>
            <a:ext cx="885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seconds</a:t>
            </a:r>
          </a:p>
        </p:txBody>
      </p:sp>
      <p:grpSp>
        <p:nvGrpSpPr>
          <p:cNvPr id="86053" name="Group 37"/>
          <p:cNvGrpSpPr>
            <a:grpSpLocks/>
          </p:cNvGrpSpPr>
          <p:nvPr/>
        </p:nvGrpSpPr>
        <p:grpSpPr bwMode="auto">
          <a:xfrm>
            <a:off x="5094288" y="6019800"/>
            <a:ext cx="2549525" cy="533400"/>
            <a:chOff x="1451" y="3647"/>
            <a:chExt cx="1606" cy="336"/>
          </a:xfrm>
        </p:grpSpPr>
        <p:sp>
          <p:nvSpPr>
            <p:cNvPr id="86146" name="Text Box 38"/>
            <p:cNvSpPr txBox="1">
              <a:spLocks noChangeAspect="1" noChangeArrowheads="1"/>
            </p:cNvSpPr>
            <p:nvPr/>
          </p:nvSpPr>
          <p:spPr bwMode="auto">
            <a:xfrm>
              <a:off x="1451" y="3647"/>
              <a:ext cx="15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6147" name="Text Box 39"/>
            <p:cNvSpPr txBox="1">
              <a:spLocks noChangeAspect="1" noChangeArrowheads="1"/>
            </p:cNvSpPr>
            <p:nvPr/>
          </p:nvSpPr>
          <p:spPr bwMode="auto">
            <a:xfrm>
              <a:off x="1657" y="3647"/>
              <a:ext cx="15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86148" name="Text Box 40"/>
            <p:cNvSpPr txBox="1">
              <a:spLocks noChangeAspect="1" noChangeArrowheads="1"/>
            </p:cNvSpPr>
            <p:nvPr/>
          </p:nvSpPr>
          <p:spPr bwMode="auto">
            <a:xfrm>
              <a:off x="1818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86149" name="Text Box 41"/>
            <p:cNvSpPr txBox="1">
              <a:spLocks noChangeAspect="1" noChangeArrowheads="1"/>
            </p:cNvSpPr>
            <p:nvPr/>
          </p:nvSpPr>
          <p:spPr bwMode="auto">
            <a:xfrm>
              <a:off x="2020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14</a:t>
              </a:r>
            </a:p>
          </p:txBody>
        </p:sp>
        <p:sp>
          <p:nvSpPr>
            <p:cNvPr id="86150" name="Text Box 42"/>
            <p:cNvSpPr txBox="1">
              <a:spLocks noChangeAspect="1" noChangeArrowheads="1"/>
            </p:cNvSpPr>
            <p:nvPr/>
          </p:nvSpPr>
          <p:spPr bwMode="auto">
            <a:xfrm>
              <a:off x="2220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86151" name="Text Box 43"/>
            <p:cNvSpPr txBox="1">
              <a:spLocks noChangeAspect="1" noChangeArrowheads="1"/>
            </p:cNvSpPr>
            <p:nvPr/>
          </p:nvSpPr>
          <p:spPr bwMode="auto">
            <a:xfrm>
              <a:off x="2428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22</a:t>
              </a:r>
            </a:p>
          </p:txBody>
        </p:sp>
        <p:sp>
          <p:nvSpPr>
            <p:cNvPr id="86152" name="Text Box 44"/>
            <p:cNvSpPr txBox="1">
              <a:spLocks noChangeAspect="1" noChangeArrowheads="1"/>
            </p:cNvSpPr>
            <p:nvPr/>
          </p:nvSpPr>
          <p:spPr bwMode="auto">
            <a:xfrm>
              <a:off x="2635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26</a:t>
              </a:r>
            </a:p>
          </p:txBody>
        </p:sp>
        <p:sp>
          <p:nvSpPr>
            <p:cNvPr id="86153" name="Text Box 45"/>
            <p:cNvSpPr txBox="1">
              <a:spLocks noChangeAspect="1" noChangeArrowheads="1"/>
            </p:cNvSpPr>
            <p:nvPr/>
          </p:nvSpPr>
          <p:spPr bwMode="auto">
            <a:xfrm>
              <a:off x="2833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30</a:t>
              </a:r>
            </a:p>
          </p:txBody>
        </p:sp>
        <p:sp>
          <p:nvSpPr>
            <p:cNvPr id="86154" name="Text Box 46"/>
            <p:cNvSpPr txBox="1">
              <a:spLocks noChangeAspect="1" noChangeArrowheads="1"/>
            </p:cNvSpPr>
            <p:nvPr/>
          </p:nvSpPr>
          <p:spPr bwMode="auto">
            <a:xfrm>
              <a:off x="1962" y="3789"/>
              <a:ext cx="5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seconds</a:t>
              </a:r>
            </a:p>
          </p:txBody>
        </p:sp>
      </p:grpSp>
      <p:sp>
        <p:nvSpPr>
          <p:cNvPr id="86054" name="Text Box 47"/>
          <p:cNvSpPr txBox="1">
            <a:spLocks noChangeArrowheads="1"/>
          </p:cNvSpPr>
          <p:nvPr/>
        </p:nvSpPr>
        <p:spPr bwMode="auto">
          <a:xfrm>
            <a:off x="1219200" y="247650"/>
            <a:ext cx="6705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796" tIns="32398" rIns="64796" bIns="32398">
            <a:prstTxWarp prst="textNoShape">
              <a:avLst/>
            </a:prstTxWarp>
            <a:spAutoFit/>
          </a:bodyPr>
          <a:lstStyle/>
          <a:p>
            <a:pPr algn="just" defTabSz="64928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Effect of training with task transition images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6055" name="Text Box 48"/>
          <p:cNvSpPr txBox="1">
            <a:spLocks noChangeAspect="1" noChangeArrowheads="1"/>
          </p:cNvSpPr>
          <p:nvPr/>
        </p:nvSpPr>
        <p:spPr bwMode="auto">
          <a:xfrm>
            <a:off x="2411413" y="4044950"/>
            <a:ext cx="998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exclude 2</a:t>
            </a:r>
          </a:p>
        </p:txBody>
      </p:sp>
      <p:sp>
        <p:nvSpPr>
          <p:cNvPr id="86056" name="Text Box 49"/>
          <p:cNvSpPr txBox="1">
            <a:spLocks noChangeAspect="1" noChangeArrowheads="1"/>
          </p:cNvSpPr>
          <p:nvPr/>
        </p:nvSpPr>
        <p:spPr bwMode="auto">
          <a:xfrm>
            <a:off x="5857875" y="4038600"/>
            <a:ext cx="998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exclude 3</a:t>
            </a:r>
          </a:p>
        </p:txBody>
      </p:sp>
      <p:sp>
        <p:nvSpPr>
          <p:cNvPr id="86057" name="Text Box 50"/>
          <p:cNvSpPr txBox="1">
            <a:spLocks noChangeAspect="1" noChangeArrowheads="1"/>
          </p:cNvSpPr>
          <p:nvPr/>
        </p:nvSpPr>
        <p:spPr bwMode="auto">
          <a:xfrm>
            <a:off x="5857875" y="1257300"/>
            <a:ext cx="998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exclude 1</a:t>
            </a:r>
          </a:p>
        </p:txBody>
      </p:sp>
      <p:sp>
        <p:nvSpPr>
          <p:cNvPr id="86058" name="Text Box 51"/>
          <p:cNvSpPr txBox="1">
            <a:spLocks noChangeAspect="1" noChangeArrowheads="1"/>
          </p:cNvSpPr>
          <p:nvPr/>
        </p:nvSpPr>
        <p:spPr bwMode="auto">
          <a:xfrm>
            <a:off x="2381250" y="1257300"/>
            <a:ext cx="10429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all images</a:t>
            </a:r>
          </a:p>
        </p:txBody>
      </p:sp>
      <p:sp>
        <p:nvSpPr>
          <p:cNvPr id="611380" name="Rectangle 52"/>
          <p:cNvSpPr>
            <a:spLocks noChangeArrowheads="1"/>
          </p:cNvSpPr>
          <p:nvPr/>
        </p:nvSpPr>
        <p:spPr bwMode="auto">
          <a:xfrm>
            <a:off x="609600" y="762000"/>
            <a:ext cx="8153400" cy="5943600"/>
          </a:xfrm>
          <a:prstGeom prst="rect">
            <a:avLst/>
          </a:prstGeom>
          <a:solidFill>
            <a:schemeClr val="bg2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25"/>
          <p:cNvGrpSpPr>
            <a:grpSpLocks/>
          </p:cNvGrpSpPr>
          <p:nvPr/>
        </p:nvGrpSpPr>
        <p:grpSpPr bwMode="auto">
          <a:xfrm>
            <a:off x="1676400" y="2743200"/>
            <a:ext cx="6403975" cy="449263"/>
            <a:chOff x="1056" y="1728"/>
            <a:chExt cx="4034" cy="283"/>
          </a:xfrm>
        </p:grpSpPr>
        <p:sp>
          <p:nvSpPr>
            <p:cNvPr id="86117" name="Rectangle 53"/>
            <p:cNvSpPr>
              <a:spLocks noChangeArrowheads="1"/>
            </p:cNvSpPr>
            <p:nvPr/>
          </p:nvSpPr>
          <p:spPr bwMode="auto">
            <a:xfrm>
              <a:off x="2114" y="1812"/>
              <a:ext cx="720" cy="144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8" name="Line 54"/>
            <p:cNvSpPr>
              <a:spLocks noChangeShapeType="1"/>
            </p:cNvSpPr>
            <p:nvPr/>
          </p:nvSpPr>
          <p:spPr bwMode="auto">
            <a:xfrm>
              <a:off x="2114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9" name="Line 55"/>
            <p:cNvSpPr>
              <a:spLocks noChangeShapeType="1"/>
            </p:cNvSpPr>
            <p:nvPr/>
          </p:nvSpPr>
          <p:spPr bwMode="auto">
            <a:xfrm>
              <a:off x="2258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0" name="Line 56"/>
            <p:cNvSpPr>
              <a:spLocks noChangeShapeType="1"/>
            </p:cNvSpPr>
            <p:nvPr/>
          </p:nvSpPr>
          <p:spPr bwMode="auto">
            <a:xfrm>
              <a:off x="2402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1" name="Line 57"/>
            <p:cNvSpPr>
              <a:spLocks noChangeShapeType="1"/>
            </p:cNvSpPr>
            <p:nvPr/>
          </p:nvSpPr>
          <p:spPr bwMode="auto">
            <a:xfrm>
              <a:off x="2546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2" name="Line 58"/>
            <p:cNvSpPr>
              <a:spLocks noChangeShapeType="1"/>
            </p:cNvSpPr>
            <p:nvPr/>
          </p:nvSpPr>
          <p:spPr bwMode="auto">
            <a:xfrm>
              <a:off x="2690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3" name="Line 59"/>
            <p:cNvSpPr>
              <a:spLocks noChangeShapeType="1"/>
            </p:cNvSpPr>
            <p:nvPr/>
          </p:nvSpPr>
          <p:spPr bwMode="auto">
            <a:xfrm>
              <a:off x="2834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4" name="Rectangle 60"/>
            <p:cNvSpPr>
              <a:spLocks noChangeArrowheads="1"/>
            </p:cNvSpPr>
            <p:nvPr/>
          </p:nvSpPr>
          <p:spPr bwMode="auto">
            <a:xfrm>
              <a:off x="2866" y="1812"/>
              <a:ext cx="720" cy="144"/>
            </a:xfrm>
            <a:prstGeom prst="rect">
              <a:avLst/>
            </a:prstGeom>
            <a:solidFill>
              <a:srgbClr val="9933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5" name="Line 61"/>
            <p:cNvSpPr>
              <a:spLocks noChangeShapeType="1"/>
            </p:cNvSpPr>
            <p:nvPr/>
          </p:nvSpPr>
          <p:spPr bwMode="auto">
            <a:xfrm>
              <a:off x="2866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6" name="Line 62"/>
            <p:cNvSpPr>
              <a:spLocks noChangeShapeType="1"/>
            </p:cNvSpPr>
            <p:nvPr/>
          </p:nvSpPr>
          <p:spPr bwMode="auto">
            <a:xfrm>
              <a:off x="3010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7" name="Line 63"/>
            <p:cNvSpPr>
              <a:spLocks noChangeShapeType="1"/>
            </p:cNvSpPr>
            <p:nvPr/>
          </p:nvSpPr>
          <p:spPr bwMode="auto">
            <a:xfrm>
              <a:off x="3154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8" name="Line 64"/>
            <p:cNvSpPr>
              <a:spLocks noChangeShapeType="1"/>
            </p:cNvSpPr>
            <p:nvPr/>
          </p:nvSpPr>
          <p:spPr bwMode="auto">
            <a:xfrm>
              <a:off x="3298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29" name="Line 65"/>
            <p:cNvSpPr>
              <a:spLocks noChangeShapeType="1"/>
            </p:cNvSpPr>
            <p:nvPr/>
          </p:nvSpPr>
          <p:spPr bwMode="auto">
            <a:xfrm>
              <a:off x="3442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0" name="Line 66"/>
            <p:cNvSpPr>
              <a:spLocks noChangeShapeType="1"/>
            </p:cNvSpPr>
            <p:nvPr/>
          </p:nvSpPr>
          <p:spPr bwMode="auto">
            <a:xfrm>
              <a:off x="3586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1" name="Rectangle 81"/>
            <p:cNvSpPr>
              <a:spLocks noChangeArrowheads="1"/>
            </p:cNvSpPr>
            <p:nvPr/>
          </p:nvSpPr>
          <p:spPr bwMode="auto">
            <a:xfrm>
              <a:off x="3618" y="1812"/>
              <a:ext cx="720" cy="144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2" name="Line 82"/>
            <p:cNvSpPr>
              <a:spLocks noChangeShapeType="1"/>
            </p:cNvSpPr>
            <p:nvPr/>
          </p:nvSpPr>
          <p:spPr bwMode="auto">
            <a:xfrm>
              <a:off x="3618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3" name="Line 83"/>
            <p:cNvSpPr>
              <a:spLocks noChangeShapeType="1"/>
            </p:cNvSpPr>
            <p:nvPr/>
          </p:nvSpPr>
          <p:spPr bwMode="auto">
            <a:xfrm>
              <a:off x="3762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4" name="Line 84"/>
            <p:cNvSpPr>
              <a:spLocks noChangeShapeType="1"/>
            </p:cNvSpPr>
            <p:nvPr/>
          </p:nvSpPr>
          <p:spPr bwMode="auto">
            <a:xfrm>
              <a:off x="3906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5" name="Line 85"/>
            <p:cNvSpPr>
              <a:spLocks noChangeShapeType="1"/>
            </p:cNvSpPr>
            <p:nvPr/>
          </p:nvSpPr>
          <p:spPr bwMode="auto">
            <a:xfrm>
              <a:off x="4050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6" name="Line 86"/>
            <p:cNvSpPr>
              <a:spLocks noChangeShapeType="1"/>
            </p:cNvSpPr>
            <p:nvPr/>
          </p:nvSpPr>
          <p:spPr bwMode="auto">
            <a:xfrm>
              <a:off x="4194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7" name="Line 87"/>
            <p:cNvSpPr>
              <a:spLocks noChangeShapeType="1"/>
            </p:cNvSpPr>
            <p:nvPr/>
          </p:nvSpPr>
          <p:spPr bwMode="auto">
            <a:xfrm>
              <a:off x="4338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8" name="Rectangle 88"/>
            <p:cNvSpPr>
              <a:spLocks noChangeArrowheads="1"/>
            </p:cNvSpPr>
            <p:nvPr/>
          </p:nvSpPr>
          <p:spPr bwMode="auto">
            <a:xfrm>
              <a:off x="4370" y="1812"/>
              <a:ext cx="720" cy="144"/>
            </a:xfrm>
            <a:prstGeom prst="rect">
              <a:avLst/>
            </a:prstGeom>
            <a:solidFill>
              <a:srgbClr val="9933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39" name="Line 89"/>
            <p:cNvSpPr>
              <a:spLocks noChangeShapeType="1"/>
            </p:cNvSpPr>
            <p:nvPr/>
          </p:nvSpPr>
          <p:spPr bwMode="auto">
            <a:xfrm>
              <a:off x="4370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40" name="Line 90"/>
            <p:cNvSpPr>
              <a:spLocks noChangeShapeType="1"/>
            </p:cNvSpPr>
            <p:nvPr/>
          </p:nvSpPr>
          <p:spPr bwMode="auto">
            <a:xfrm>
              <a:off x="4514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41" name="Line 91"/>
            <p:cNvSpPr>
              <a:spLocks noChangeShapeType="1"/>
            </p:cNvSpPr>
            <p:nvPr/>
          </p:nvSpPr>
          <p:spPr bwMode="auto">
            <a:xfrm>
              <a:off x="4658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42" name="Line 92"/>
            <p:cNvSpPr>
              <a:spLocks noChangeShapeType="1"/>
            </p:cNvSpPr>
            <p:nvPr/>
          </p:nvSpPr>
          <p:spPr bwMode="auto">
            <a:xfrm>
              <a:off x="4802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43" name="Line 93"/>
            <p:cNvSpPr>
              <a:spLocks noChangeShapeType="1"/>
            </p:cNvSpPr>
            <p:nvPr/>
          </p:nvSpPr>
          <p:spPr bwMode="auto">
            <a:xfrm>
              <a:off x="4946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44" name="Line 94"/>
            <p:cNvSpPr>
              <a:spLocks noChangeShapeType="1"/>
            </p:cNvSpPr>
            <p:nvPr/>
          </p:nvSpPr>
          <p:spPr bwMode="auto">
            <a:xfrm>
              <a:off x="5090" y="1812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45" name="Text Box 95"/>
            <p:cNvSpPr txBox="1">
              <a:spLocks noChangeArrowheads="1"/>
            </p:cNvSpPr>
            <p:nvPr/>
          </p:nvSpPr>
          <p:spPr bwMode="auto">
            <a:xfrm>
              <a:off x="1056" y="1728"/>
              <a:ext cx="799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>
                  <a:solidFill>
                    <a:srgbClr val="FA0802"/>
                  </a:solidFill>
                </a:rPr>
                <a:t>training</a:t>
              </a:r>
            </a:p>
          </p:txBody>
        </p:sp>
      </p:grpSp>
      <p:grpSp>
        <p:nvGrpSpPr>
          <p:cNvPr id="4" name="Group 126"/>
          <p:cNvGrpSpPr>
            <a:grpSpLocks/>
          </p:cNvGrpSpPr>
          <p:nvPr/>
        </p:nvGrpSpPr>
        <p:grpSpPr bwMode="auto">
          <a:xfrm>
            <a:off x="1679575" y="3189288"/>
            <a:ext cx="6403975" cy="449262"/>
            <a:chOff x="1058" y="2009"/>
            <a:chExt cx="4034" cy="283"/>
          </a:xfrm>
        </p:grpSpPr>
        <p:sp>
          <p:nvSpPr>
            <p:cNvPr id="86088" name="Rectangle 96"/>
            <p:cNvSpPr>
              <a:spLocks noChangeArrowheads="1"/>
            </p:cNvSpPr>
            <p:nvPr/>
          </p:nvSpPr>
          <p:spPr bwMode="auto">
            <a:xfrm>
              <a:off x="2116" y="2093"/>
              <a:ext cx="720" cy="144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9" name="Line 97"/>
            <p:cNvSpPr>
              <a:spLocks noChangeShapeType="1"/>
            </p:cNvSpPr>
            <p:nvPr/>
          </p:nvSpPr>
          <p:spPr bwMode="auto">
            <a:xfrm>
              <a:off x="2116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0" name="Line 98"/>
            <p:cNvSpPr>
              <a:spLocks noChangeShapeType="1"/>
            </p:cNvSpPr>
            <p:nvPr/>
          </p:nvSpPr>
          <p:spPr bwMode="auto">
            <a:xfrm>
              <a:off x="2260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1" name="Line 99"/>
            <p:cNvSpPr>
              <a:spLocks noChangeShapeType="1"/>
            </p:cNvSpPr>
            <p:nvPr/>
          </p:nvSpPr>
          <p:spPr bwMode="auto">
            <a:xfrm>
              <a:off x="2404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2" name="Line 100"/>
            <p:cNvSpPr>
              <a:spLocks noChangeShapeType="1"/>
            </p:cNvSpPr>
            <p:nvPr/>
          </p:nvSpPr>
          <p:spPr bwMode="auto">
            <a:xfrm>
              <a:off x="2548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3" name="Line 101"/>
            <p:cNvSpPr>
              <a:spLocks noChangeShapeType="1"/>
            </p:cNvSpPr>
            <p:nvPr/>
          </p:nvSpPr>
          <p:spPr bwMode="auto">
            <a:xfrm>
              <a:off x="2692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4" name="Line 102"/>
            <p:cNvSpPr>
              <a:spLocks noChangeShapeType="1"/>
            </p:cNvSpPr>
            <p:nvPr/>
          </p:nvSpPr>
          <p:spPr bwMode="auto">
            <a:xfrm>
              <a:off x="2836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5" name="Rectangle 103"/>
            <p:cNvSpPr>
              <a:spLocks noChangeArrowheads="1"/>
            </p:cNvSpPr>
            <p:nvPr/>
          </p:nvSpPr>
          <p:spPr bwMode="auto">
            <a:xfrm>
              <a:off x="2868" y="2093"/>
              <a:ext cx="720" cy="144"/>
            </a:xfrm>
            <a:prstGeom prst="rect">
              <a:avLst/>
            </a:prstGeom>
            <a:solidFill>
              <a:srgbClr val="9933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6" name="Line 104"/>
            <p:cNvSpPr>
              <a:spLocks noChangeShapeType="1"/>
            </p:cNvSpPr>
            <p:nvPr/>
          </p:nvSpPr>
          <p:spPr bwMode="auto">
            <a:xfrm>
              <a:off x="2868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7" name="Line 105"/>
            <p:cNvSpPr>
              <a:spLocks noChangeShapeType="1"/>
            </p:cNvSpPr>
            <p:nvPr/>
          </p:nvSpPr>
          <p:spPr bwMode="auto">
            <a:xfrm>
              <a:off x="3012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8" name="Line 106"/>
            <p:cNvSpPr>
              <a:spLocks noChangeShapeType="1"/>
            </p:cNvSpPr>
            <p:nvPr/>
          </p:nvSpPr>
          <p:spPr bwMode="auto">
            <a:xfrm>
              <a:off x="3156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99" name="Line 107"/>
            <p:cNvSpPr>
              <a:spLocks noChangeShapeType="1"/>
            </p:cNvSpPr>
            <p:nvPr/>
          </p:nvSpPr>
          <p:spPr bwMode="auto">
            <a:xfrm>
              <a:off x="3300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0" name="Line 108"/>
            <p:cNvSpPr>
              <a:spLocks noChangeShapeType="1"/>
            </p:cNvSpPr>
            <p:nvPr/>
          </p:nvSpPr>
          <p:spPr bwMode="auto">
            <a:xfrm>
              <a:off x="3444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1" name="Line 109"/>
            <p:cNvSpPr>
              <a:spLocks noChangeShapeType="1"/>
            </p:cNvSpPr>
            <p:nvPr/>
          </p:nvSpPr>
          <p:spPr bwMode="auto">
            <a:xfrm>
              <a:off x="3588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2" name="Rectangle 110"/>
            <p:cNvSpPr>
              <a:spLocks noChangeArrowheads="1"/>
            </p:cNvSpPr>
            <p:nvPr/>
          </p:nvSpPr>
          <p:spPr bwMode="auto">
            <a:xfrm>
              <a:off x="3620" y="2093"/>
              <a:ext cx="720" cy="144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3" name="Line 111"/>
            <p:cNvSpPr>
              <a:spLocks noChangeShapeType="1"/>
            </p:cNvSpPr>
            <p:nvPr/>
          </p:nvSpPr>
          <p:spPr bwMode="auto">
            <a:xfrm>
              <a:off x="3620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4" name="Line 112"/>
            <p:cNvSpPr>
              <a:spLocks noChangeShapeType="1"/>
            </p:cNvSpPr>
            <p:nvPr/>
          </p:nvSpPr>
          <p:spPr bwMode="auto">
            <a:xfrm>
              <a:off x="3764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5" name="Line 113"/>
            <p:cNvSpPr>
              <a:spLocks noChangeShapeType="1"/>
            </p:cNvSpPr>
            <p:nvPr/>
          </p:nvSpPr>
          <p:spPr bwMode="auto">
            <a:xfrm>
              <a:off x="3908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6" name="Line 114"/>
            <p:cNvSpPr>
              <a:spLocks noChangeShapeType="1"/>
            </p:cNvSpPr>
            <p:nvPr/>
          </p:nvSpPr>
          <p:spPr bwMode="auto">
            <a:xfrm>
              <a:off x="4052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7" name="Line 115"/>
            <p:cNvSpPr>
              <a:spLocks noChangeShapeType="1"/>
            </p:cNvSpPr>
            <p:nvPr/>
          </p:nvSpPr>
          <p:spPr bwMode="auto">
            <a:xfrm>
              <a:off x="4196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8" name="Line 116"/>
            <p:cNvSpPr>
              <a:spLocks noChangeShapeType="1"/>
            </p:cNvSpPr>
            <p:nvPr/>
          </p:nvSpPr>
          <p:spPr bwMode="auto">
            <a:xfrm>
              <a:off x="4340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09" name="Rectangle 117"/>
            <p:cNvSpPr>
              <a:spLocks noChangeArrowheads="1"/>
            </p:cNvSpPr>
            <p:nvPr/>
          </p:nvSpPr>
          <p:spPr bwMode="auto">
            <a:xfrm>
              <a:off x="4372" y="2093"/>
              <a:ext cx="720" cy="144"/>
            </a:xfrm>
            <a:prstGeom prst="rect">
              <a:avLst/>
            </a:prstGeom>
            <a:solidFill>
              <a:srgbClr val="9933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0" name="Line 118"/>
            <p:cNvSpPr>
              <a:spLocks noChangeShapeType="1"/>
            </p:cNvSpPr>
            <p:nvPr/>
          </p:nvSpPr>
          <p:spPr bwMode="auto">
            <a:xfrm>
              <a:off x="4372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1" name="Line 119"/>
            <p:cNvSpPr>
              <a:spLocks noChangeShapeType="1"/>
            </p:cNvSpPr>
            <p:nvPr/>
          </p:nvSpPr>
          <p:spPr bwMode="auto">
            <a:xfrm>
              <a:off x="4516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2" name="Line 120"/>
            <p:cNvSpPr>
              <a:spLocks noChangeShapeType="1"/>
            </p:cNvSpPr>
            <p:nvPr/>
          </p:nvSpPr>
          <p:spPr bwMode="auto">
            <a:xfrm>
              <a:off x="4660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3" name="Line 121"/>
            <p:cNvSpPr>
              <a:spLocks noChangeShapeType="1"/>
            </p:cNvSpPr>
            <p:nvPr/>
          </p:nvSpPr>
          <p:spPr bwMode="auto">
            <a:xfrm>
              <a:off x="4804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4" name="Line 122"/>
            <p:cNvSpPr>
              <a:spLocks noChangeShapeType="1"/>
            </p:cNvSpPr>
            <p:nvPr/>
          </p:nvSpPr>
          <p:spPr bwMode="auto">
            <a:xfrm>
              <a:off x="4948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5" name="Line 123"/>
            <p:cNvSpPr>
              <a:spLocks noChangeShapeType="1"/>
            </p:cNvSpPr>
            <p:nvPr/>
          </p:nvSpPr>
          <p:spPr bwMode="auto">
            <a:xfrm>
              <a:off x="5092" y="2093"/>
              <a:ext cx="0" cy="14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16" name="Text Box 124"/>
            <p:cNvSpPr txBox="1">
              <a:spLocks noChangeArrowheads="1"/>
            </p:cNvSpPr>
            <p:nvPr/>
          </p:nvSpPr>
          <p:spPr bwMode="auto">
            <a:xfrm>
              <a:off x="1058" y="2009"/>
              <a:ext cx="730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>
                  <a:solidFill>
                    <a:srgbClr val="FA0802"/>
                  </a:solidFill>
                </a:rPr>
                <a:t>testing</a:t>
              </a:r>
            </a:p>
          </p:txBody>
        </p:sp>
      </p:grpSp>
      <p:grpSp>
        <p:nvGrpSpPr>
          <p:cNvPr id="5" name="Group 131"/>
          <p:cNvGrpSpPr>
            <a:grpSpLocks/>
          </p:cNvGrpSpPr>
          <p:nvPr/>
        </p:nvGrpSpPr>
        <p:grpSpPr bwMode="auto">
          <a:xfrm>
            <a:off x="3149600" y="2768600"/>
            <a:ext cx="3987800" cy="474663"/>
            <a:chOff x="1984" y="1744"/>
            <a:chExt cx="2512" cy="299"/>
          </a:xfrm>
        </p:grpSpPr>
        <p:sp>
          <p:nvSpPr>
            <p:cNvPr id="86084" name="Text Box 127"/>
            <p:cNvSpPr txBox="1">
              <a:spLocks noChangeArrowheads="1"/>
            </p:cNvSpPr>
            <p:nvPr/>
          </p:nvSpPr>
          <p:spPr bwMode="auto">
            <a:xfrm>
              <a:off x="1984" y="1752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85" name="Text Box 128"/>
            <p:cNvSpPr txBox="1">
              <a:spLocks noChangeArrowheads="1"/>
            </p:cNvSpPr>
            <p:nvPr/>
          </p:nvSpPr>
          <p:spPr bwMode="auto">
            <a:xfrm>
              <a:off x="2744" y="1760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86" name="Text Box 129"/>
            <p:cNvSpPr txBox="1">
              <a:spLocks noChangeArrowheads="1"/>
            </p:cNvSpPr>
            <p:nvPr/>
          </p:nvSpPr>
          <p:spPr bwMode="auto">
            <a:xfrm>
              <a:off x="3488" y="1744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87" name="Text Box 130"/>
            <p:cNvSpPr txBox="1">
              <a:spLocks noChangeArrowheads="1"/>
            </p:cNvSpPr>
            <p:nvPr/>
          </p:nvSpPr>
          <p:spPr bwMode="auto">
            <a:xfrm>
              <a:off x="4241" y="1744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</p:grpSp>
      <p:grpSp>
        <p:nvGrpSpPr>
          <p:cNvPr id="6" name="Group 132"/>
          <p:cNvGrpSpPr>
            <a:grpSpLocks/>
          </p:cNvGrpSpPr>
          <p:nvPr/>
        </p:nvGrpSpPr>
        <p:grpSpPr bwMode="auto">
          <a:xfrm>
            <a:off x="3378200" y="2768600"/>
            <a:ext cx="3987800" cy="474663"/>
            <a:chOff x="1984" y="1744"/>
            <a:chExt cx="2512" cy="299"/>
          </a:xfrm>
        </p:grpSpPr>
        <p:sp>
          <p:nvSpPr>
            <p:cNvPr id="86080" name="Text Box 133"/>
            <p:cNvSpPr txBox="1">
              <a:spLocks noChangeArrowheads="1"/>
            </p:cNvSpPr>
            <p:nvPr/>
          </p:nvSpPr>
          <p:spPr bwMode="auto">
            <a:xfrm>
              <a:off x="1984" y="1752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81" name="Text Box 134"/>
            <p:cNvSpPr txBox="1">
              <a:spLocks noChangeArrowheads="1"/>
            </p:cNvSpPr>
            <p:nvPr/>
          </p:nvSpPr>
          <p:spPr bwMode="auto">
            <a:xfrm>
              <a:off x="2744" y="1760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82" name="Text Box 135"/>
            <p:cNvSpPr txBox="1">
              <a:spLocks noChangeArrowheads="1"/>
            </p:cNvSpPr>
            <p:nvPr/>
          </p:nvSpPr>
          <p:spPr bwMode="auto">
            <a:xfrm>
              <a:off x="3488" y="1744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83" name="Text Box 136"/>
            <p:cNvSpPr txBox="1">
              <a:spLocks noChangeArrowheads="1"/>
            </p:cNvSpPr>
            <p:nvPr/>
          </p:nvSpPr>
          <p:spPr bwMode="auto">
            <a:xfrm>
              <a:off x="4241" y="1744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</p:grpSp>
      <p:grpSp>
        <p:nvGrpSpPr>
          <p:cNvPr id="7" name="Group 137"/>
          <p:cNvGrpSpPr>
            <a:grpSpLocks/>
          </p:cNvGrpSpPr>
          <p:nvPr/>
        </p:nvGrpSpPr>
        <p:grpSpPr bwMode="auto">
          <a:xfrm>
            <a:off x="3606800" y="2768600"/>
            <a:ext cx="3987800" cy="474663"/>
            <a:chOff x="1984" y="1744"/>
            <a:chExt cx="2512" cy="299"/>
          </a:xfrm>
        </p:grpSpPr>
        <p:sp>
          <p:nvSpPr>
            <p:cNvPr id="86076" name="Text Box 138"/>
            <p:cNvSpPr txBox="1">
              <a:spLocks noChangeArrowheads="1"/>
            </p:cNvSpPr>
            <p:nvPr/>
          </p:nvSpPr>
          <p:spPr bwMode="auto">
            <a:xfrm>
              <a:off x="1984" y="1752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77" name="Text Box 139"/>
            <p:cNvSpPr txBox="1">
              <a:spLocks noChangeArrowheads="1"/>
            </p:cNvSpPr>
            <p:nvPr/>
          </p:nvSpPr>
          <p:spPr bwMode="auto">
            <a:xfrm>
              <a:off x="2744" y="1760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78" name="Text Box 140"/>
            <p:cNvSpPr txBox="1">
              <a:spLocks noChangeArrowheads="1"/>
            </p:cNvSpPr>
            <p:nvPr/>
          </p:nvSpPr>
          <p:spPr bwMode="auto">
            <a:xfrm>
              <a:off x="3488" y="1744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  <p:sp>
          <p:nvSpPr>
            <p:cNvPr id="86079" name="Text Box 141"/>
            <p:cNvSpPr txBox="1">
              <a:spLocks noChangeArrowheads="1"/>
            </p:cNvSpPr>
            <p:nvPr/>
          </p:nvSpPr>
          <p:spPr bwMode="auto">
            <a:xfrm>
              <a:off x="4241" y="1744"/>
              <a:ext cx="25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b="1">
                  <a:solidFill>
                    <a:srgbClr val="FA0802"/>
                  </a:solidFill>
                </a:rPr>
                <a:t>X</a:t>
              </a:r>
            </a:p>
          </p:txBody>
        </p:sp>
      </p:grpSp>
      <p:grpSp>
        <p:nvGrpSpPr>
          <p:cNvPr id="8" name="Group 145"/>
          <p:cNvGrpSpPr>
            <a:grpSpLocks/>
          </p:cNvGrpSpPr>
          <p:nvPr/>
        </p:nvGrpSpPr>
        <p:grpSpPr bwMode="auto">
          <a:xfrm>
            <a:off x="3276600" y="3238500"/>
            <a:ext cx="4876800" cy="381000"/>
            <a:chOff x="2064" y="2040"/>
            <a:chExt cx="3072" cy="240"/>
          </a:xfrm>
        </p:grpSpPr>
        <p:sp>
          <p:nvSpPr>
            <p:cNvPr id="86067" name="Rectangle 142"/>
            <p:cNvSpPr>
              <a:spLocks noChangeArrowheads="1"/>
            </p:cNvSpPr>
            <p:nvPr/>
          </p:nvSpPr>
          <p:spPr bwMode="auto">
            <a:xfrm>
              <a:off x="2064" y="2040"/>
              <a:ext cx="3072" cy="240"/>
            </a:xfrm>
            <a:prstGeom prst="rect">
              <a:avLst/>
            </a:prstGeom>
            <a:solidFill>
              <a:schemeClr val="bg2">
                <a:alpha val="9686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6068" name="Group 144"/>
            <p:cNvGrpSpPr>
              <a:grpSpLocks/>
            </p:cNvGrpSpPr>
            <p:nvPr/>
          </p:nvGrpSpPr>
          <p:grpSpPr bwMode="auto">
            <a:xfrm>
              <a:off x="2112" y="2088"/>
              <a:ext cx="720" cy="144"/>
              <a:chOff x="240" y="5136"/>
              <a:chExt cx="720" cy="144"/>
            </a:xfrm>
          </p:grpSpPr>
          <p:sp>
            <p:nvSpPr>
              <p:cNvPr id="86069" name="Rectangle 67"/>
              <p:cNvSpPr>
                <a:spLocks noChangeArrowheads="1"/>
              </p:cNvSpPr>
              <p:nvPr/>
            </p:nvSpPr>
            <p:spPr bwMode="auto">
              <a:xfrm>
                <a:off x="240" y="5136"/>
                <a:ext cx="720" cy="1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70" name="Line 68"/>
              <p:cNvSpPr>
                <a:spLocks noChangeShapeType="1"/>
              </p:cNvSpPr>
              <p:nvPr/>
            </p:nvSpPr>
            <p:spPr bwMode="auto">
              <a:xfrm>
                <a:off x="240" y="513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71" name="Line 69"/>
              <p:cNvSpPr>
                <a:spLocks noChangeShapeType="1"/>
              </p:cNvSpPr>
              <p:nvPr/>
            </p:nvSpPr>
            <p:spPr bwMode="auto">
              <a:xfrm>
                <a:off x="384" y="513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72" name="Line 70"/>
              <p:cNvSpPr>
                <a:spLocks noChangeShapeType="1"/>
              </p:cNvSpPr>
              <p:nvPr/>
            </p:nvSpPr>
            <p:spPr bwMode="auto">
              <a:xfrm>
                <a:off x="528" y="513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73" name="Line 71"/>
              <p:cNvSpPr>
                <a:spLocks noChangeShapeType="1"/>
              </p:cNvSpPr>
              <p:nvPr/>
            </p:nvSpPr>
            <p:spPr bwMode="auto">
              <a:xfrm>
                <a:off x="672" y="513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74" name="Line 72"/>
              <p:cNvSpPr>
                <a:spLocks noChangeShapeType="1"/>
              </p:cNvSpPr>
              <p:nvPr/>
            </p:nvSpPr>
            <p:spPr bwMode="auto">
              <a:xfrm>
                <a:off x="816" y="513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75" name="Line 73"/>
              <p:cNvSpPr>
                <a:spLocks noChangeShapeType="1"/>
              </p:cNvSpPr>
              <p:nvPr/>
            </p:nvSpPr>
            <p:spPr bwMode="auto">
              <a:xfrm>
                <a:off x="960" y="513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3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8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isClassFrequencies_no3Transitions_lr_bw"/>
          <p:cNvPicPr>
            <a:picLocks noChangeAspect="1" noChangeArrowheads="1"/>
          </p:cNvPicPr>
          <p:nvPr/>
        </p:nvPicPr>
        <p:blipFill>
          <a:blip r:embed="rId2"/>
          <a:srcRect l="12500" t="6651" r="8749" b="10475"/>
          <a:stretch>
            <a:fillRect/>
          </a:stretch>
        </p:blipFill>
        <p:spPr bwMode="auto">
          <a:xfrm>
            <a:off x="5059363" y="3998913"/>
            <a:ext cx="26098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misClassFrequencies_no2Transitions_lr_bw"/>
          <p:cNvPicPr>
            <a:picLocks noChangeAspect="1" noChangeArrowheads="1"/>
          </p:cNvPicPr>
          <p:nvPr/>
        </p:nvPicPr>
        <p:blipFill>
          <a:blip r:embed="rId3"/>
          <a:srcRect l="12500" t="6651" r="8749" b="10475"/>
          <a:stretch>
            <a:fillRect/>
          </a:stretch>
        </p:blipFill>
        <p:spPr bwMode="auto">
          <a:xfrm>
            <a:off x="1620838" y="3998913"/>
            <a:ext cx="26066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misClassFrequencies_noTransitions_lr_bw"/>
          <p:cNvPicPr>
            <a:picLocks noChangeAspect="1" noChangeArrowheads="1"/>
          </p:cNvPicPr>
          <p:nvPr/>
        </p:nvPicPr>
        <p:blipFill>
          <a:blip r:embed="rId4"/>
          <a:srcRect l="12500" t="6651" r="8749" b="10475"/>
          <a:stretch>
            <a:fillRect/>
          </a:stretch>
        </p:blipFill>
        <p:spPr bwMode="auto">
          <a:xfrm>
            <a:off x="5059363" y="1208088"/>
            <a:ext cx="260985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 descr="misClassFrequencies_lr_bw"/>
          <p:cNvPicPr>
            <a:picLocks noChangeAspect="1" noChangeArrowheads="1"/>
          </p:cNvPicPr>
          <p:nvPr/>
        </p:nvPicPr>
        <p:blipFill>
          <a:blip r:embed="rId5"/>
          <a:srcRect l="12500" t="6651" r="8749" b="10475"/>
          <a:stretch>
            <a:fillRect/>
          </a:stretch>
        </p:blipFill>
        <p:spPr bwMode="auto">
          <a:xfrm>
            <a:off x="1620838" y="1208088"/>
            <a:ext cx="260667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Text Box 6"/>
          <p:cNvSpPr txBox="1">
            <a:spLocks noChangeAspect="1" noChangeArrowheads="1"/>
          </p:cNvSpPr>
          <p:nvPr/>
        </p:nvSpPr>
        <p:spPr bwMode="auto">
          <a:xfrm>
            <a:off x="1293813" y="5668963"/>
            <a:ext cx="3556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87047" name="Text Box 7"/>
          <p:cNvSpPr txBox="1">
            <a:spLocks noChangeAspect="1" noChangeArrowheads="1"/>
          </p:cNvSpPr>
          <p:nvPr/>
        </p:nvSpPr>
        <p:spPr bwMode="auto">
          <a:xfrm rot="-5400000">
            <a:off x="42069" y="4885531"/>
            <a:ext cx="2205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Total Misclassifications</a:t>
            </a:r>
          </a:p>
        </p:txBody>
      </p:sp>
      <p:sp>
        <p:nvSpPr>
          <p:cNvPr id="87048" name="Text Box 8"/>
          <p:cNvSpPr txBox="1">
            <a:spLocks noChangeAspect="1" noChangeArrowheads="1"/>
          </p:cNvSpPr>
          <p:nvPr/>
        </p:nvSpPr>
        <p:spPr bwMode="auto">
          <a:xfrm>
            <a:off x="1293813" y="5461000"/>
            <a:ext cx="3556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87049" name="Text Box 9"/>
          <p:cNvSpPr txBox="1">
            <a:spLocks noChangeAspect="1" noChangeArrowheads="1"/>
          </p:cNvSpPr>
          <p:nvPr/>
        </p:nvSpPr>
        <p:spPr bwMode="auto">
          <a:xfrm>
            <a:off x="1293813" y="5253038"/>
            <a:ext cx="3556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87050" name="Text Box 10"/>
          <p:cNvSpPr txBox="1">
            <a:spLocks noChangeAspect="1" noChangeArrowheads="1"/>
          </p:cNvSpPr>
          <p:nvPr/>
        </p:nvSpPr>
        <p:spPr bwMode="auto">
          <a:xfrm>
            <a:off x="1293813" y="5035550"/>
            <a:ext cx="3556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87051" name="Text Box 11"/>
          <p:cNvSpPr txBox="1">
            <a:spLocks noChangeAspect="1" noChangeArrowheads="1"/>
          </p:cNvSpPr>
          <p:nvPr/>
        </p:nvSpPr>
        <p:spPr bwMode="auto">
          <a:xfrm>
            <a:off x="1209675" y="4827588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87052" name="Text Box 12"/>
          <p:cNvSpPr txBox="1">
            <a:spLocks noChangeAspect="1" noChangeArrowheads="1"/>
          </p:cNvSpPr>
          <p:nvPr/>
        </p:nvSpPr>
        <p:spPr bwMode="auto">
          <a:xfrm>
            <a:off x="1209675" y="4619625"/>
            <a:ext cx="4683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120</a:t>
            </a:r>
          </a:p>
        </p:txBody>
      </p:sp>
      <p:sp>
        <p:nvSpPr>
          <p:cNvPr id="87053" name="Text Box 13"/>
          <p:cNvSpPr txBox="1">
            <a:spLocks noChangeAspect="1" noChangeArrowheads="1"/>
          </p:cNvSpPr>
          <p:nvPr/>
        </p:nvSpPr>
        <p:spPr bwMode="auto">
          <a:xfrm>
            <a:off x="1209675" y="4402138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140</a:t>
            </a:r>
          </a:p>
        </p:txBody>
      </p:sp>
      <p:sp>
        <p:nvSpPr>
          <p:cNvPr id="87054" name="Text Box 14"/>
          <p:cNvSpPr txBox="1">
            <a:spLocks noChangeAspect="1" noChangeArrowheads="1"/>
          </p:cNvSpPr>
          <p:nvPr/>
        </p:nvSpPr>
        <p:spPr bwMode="auto">
          <a:xfrm>
            <a:off x="1209675" y="4194175"/>
            <a:ext cx="4683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160</a:t>
            </a:r>
          </a:p>
        </p:txBody>
      </p:sp>
      <p:sp>
        <p:nvSpPr>
          <p:cNvPr id="87055" name="Text Box 15"/>
          <p:cNvSpPr txBox="1">
            <a:spLocks noChangeAspect="1" noChangeArrowheads="1"/>
          </p:cNvSpPr>
          <p:nvPr/>
        </p:nvSpPr>
        <p:spPr bwMode="auto">
          <a:xfrm>
            <a:off x="1374775" y="5892800"/>
            <a:ext cx="2428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7056" name="Text Box 16"/>
          <p:cNvSpPr txBox="1">
            <a:spLocks noChangeAspect="1" noChangeArrowheads="1"/>
          </p:cNvSpPr>
          <p:nvPr/>
        </p:nvSpPr>
        <p:spPr bwMode="auto">
          <a:xfrm>
            <a:off x="1209675" y="3976688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180</a:t>
            </a:r>
          </a:p>
        </p:txBody>
      </p:sp>
      <p:sp>
        <p:nvSpPr>
          <p:cNvPr id="87057" name="Text Box 17"/>
          <p:cNvSpPr txBox="1">
            <a:spLocks noChangeAspect="1" noChangeArrowheads="1"/>
          </p:cNvSpPr>
          <p:nvPr/>
        </p:nvSpPr>
        <p:spPr bwMode="auto">
          <a:xfrm>
            <a:off x="1293813" y="2871788"/>
            <a:ext cx="3556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87058" name="Text Box 18"/>
          <p:cNvSpPr txBox="1">
            <a:spLocks noChangeAspect="1" noChangeArrowheads="1"/>
          </p:cNvSpPr>
          <p:nvPr/>
        </p:nvSpPr>
        <p:spPr bwMode="auto">
          <a:xfrm rot="-5400000">
            <a:off x="42069" y="2091531"/>
            <a:ext cx="2205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Total Misclassifications</a:t>
            </a:r>
          </a:p>
        </p:txBody>
      </p:sp>
      <p:sp>
        <p:nvSpPr>
          <p:cNvPr id="87059" name="Text Box 19"/>
          <p:cNvSpPr txBox="1">
            <a:spLocks noChangeAspect="1" noChangeArrowheads="1"/>
          </p:cNvSpPr>
          <p:nvPr/>
        </p:nvSpPr>
        <p:spPr bwMode="auto">
          <a:xfrm>
            <a:off x="1293813" y="2663825"/>
            <a:ext cx="3556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87060" name="Text Box 20"/>
          <p:cNvSpPr txBox="1">
            <a:spLocks noChangeAspect="1" noChangeArrowheads="1"/>
          </p:cNvSpPr>
          <p:nvPr/>
        </p:nvSpPr>
        <p:spPr bwMode="auto">
          <a:xfrm>
            <a:off x="1293813" y="2455863"/>
            <a:ext cx="3556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87061" name="Text Box 21"/>
          <p:cNvSpPr txBox="1">
            <a:spLocks noChangeAspect="1" noChangeArrowheads="1"/>
          </p:cNvSpPr>
          <p:nvPr/>
        </p:nvSpPr>
        <p:spPr bwMode="auto">
          <a:xfrm>
            <a:off x="1293813" y="2238375"/>
            <a:ext cx="3556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87062" name="Text Box 22"/>
          <p:cNvSpPr txBox="1">
            <a:spLocks noChangeAspect="1" noChangeArrowheads="1"/>
          </p:cNvSpPr>
          <p:nvPr/>
        </p:nvSpPr>
        <p:spPr bwMode="auto">
          <a:xfrm>
            <a:off x="1209675" y="2030413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87063" name="Text Box 23"/>
          <p:cNvSpPr txBox="1">
            <a:spLocks noChangeAspect="1" noChangeArrowheads="1"/>
          </p:cNvSpPr>
          <p:nvPr/>
        </p:nvSpPr>
        <p:spPr bwMode="auto">
          <a:xfrm>
            <a:off x="1209675" y="1819275"/>
            <a:ext cx="4683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120</a:t>
            </a:r>
          </a:p>
        </p:txBody>
      </p:sp>
      <p:sp>
        <p:nvSpPr>
          <p:cNvPr id="87064" name="Text Box 24"/>
          <p:cNvSpPr txBox="1">
            <a:spLocks noChangeAspect="1" noChangeArrowheads="1"/>
          </p:cNvSpPr>
          <p:nvPr/>
        </p:nvSpPr>
        <p:spPr bwMode="auto">
          <a:xfrm>
            <a:off x="1209675" y="1604963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140</a:t>
            </a:r>
          </a:p>
        </p:txBody>
      </p:sp>
      <p:sp>
        <p:nvSpPr>
          <p:cNvPr id="87065" name="Text Box 25"/>
          <p:cNvSpPr txBox="1">
            <a:spLocks noChangeAspect="1" noChangeArrowheads="1"/>
          </p:cNvSpPr>
          <p:nvPr/>
        </p:nvSpPr>
        <p:spPr bwMode="auto">
          <a:xfrm>
            <a:off x="1209675" y="1397000"/>
            <a:ext cx="4683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160</a:t>
            </a:r>
          </a:p>
        </p:txBody>
      </p:sp>
      <p:sp>
        <p:nvSpPr>
          <p:cNvPr id="87066" name="Text Box 26"/>
          <p:cNvSpPr txBox="1">
            <a:spLocks noChangeAspect="1" noChangeArrowheads="1"/>
          </p:cNvSpPr>
          <p:nvPr/>
        </p:nvSpPr>
        <p:spPr bwMode="auto">
          <a:xfrm>
            <a:off x="1374775" y="3095625"/>
            <a:ext cx="2428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7067" name="Text Box 27"/>
          <p:cNvSpPr txBox="1">
            <a:spLocks noChangeAspect="1" noChangeArrowheads="1"/>
          </p:cNvSpPr>
          <p:nvPr/>
        </p:nvSpPr>
        <p:spPr bwMode="auto">
          <a:xfrm>
            <a:off x="1209675" y="1179513"/>
            <a:ext cx="46831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180</a:t>
            </a:r>
          </a:p>
        </p:txBody>
      </p:sp>
      <p:sp>
        <p:nvSpPr>
          <p:cNvPr id="87068" name="Text Box 28"/>
          <p:cNvSpPr txBox="1">
            <a:spLocks noChangeAspect="1" noChangeArrowheads="1"/>
          </p:cNvSpPr>
          <p:nvPr/>
        </p:nvSpPr>
        <p:spPr bwMode="auto">
          <a:xfrm>
            <a:off x="1665288" y="6019800"/>
            <a:ext cx="2428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7069" name="Text Box 29"/>
          <p:cNvSpPr txBox="1">
            <a:spLocks noChangeAspect="1" noChangeArrowheads="1"/>
          </p:cNvSpPr>
          <p:nvPr/>
        </p:nvSpPr>
        <p:spPr bwMode="auto">
          <a:xfrm>
            <a:off x="1992313" y="6019800"/>
            <a:ext cx="2428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7070" name="Text Box 30"/>
          <p:cNvSpPr txBox="1">
            <a:spLocks noChangeAspect="1" noChangeArrowheads="1"/>
          </p:cNvSpPr>
          <p:nvPr/>
        </p:nvSpPr>
        <p:spPr bwMode="auto">
          <a:xfrm>
            <a:off x="2247900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7071" name="Text Box 31"/>
          <p:cNvSpPr txBox="1">
            <a:spLocks noChangeAspect="1" noChangeArrowheads="1"/>
          </p:cNvSpPr>
          <p:nvPr/>
        </p:nvSpPr>
        <p:spPr bwMode="auto">
          <a:xfrm>
            <a:off x="2568575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87072" name="Text Box 32"/>
          <p:cNvSpPr txBox="1">
            <a:spLocks noChangeAspect="1" noChangeArrowheads="1"/>
          </p:cNvSpPr>
          <p:nvPr/>
        </p:nvSpPr>
        <p:spPr bwMode="auto">
          <a:xfrm>
            <a:off x="2886075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87073" name="Text Box 33"/>
          <p:cNvSpPr txBox="1">
            <a:spLocks noChangeAspect="1" noChangeArrowheads="1"/>
          </p:cNvSpPr>
          <p:nvPr/>
        </p:nvSpPr>
        <p:spPr bwMode="auto">
          <a:xfrm>
            <a:off x="3216275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87074" name="Text Box 34"/>
          <p:cNvSpPr txBox="1">
            <a:spLocks noChangeAspect="1" noChangeArrowheads="1"/>
          </p:cNvSpPr>
          <p:nvPr/>
        </p:nvSpPr>
        <p:spPr bwMode="auto">
          <a:xfrm>
            <a:off x="3544888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87075" name="Text Box 35"/>
          <p:cNvSpPr txBox="1">
            <a:spLocks noChangeAspect="1" noChangeArrowheads="1"/>
          </p:cNvSpPr>
          <p:nvPr/>
        </p:nvSpPr>
        <p:spPr bwMode="auto">
          <a:xfrm>
            <a:off x="3859213" y="601980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87076" name="Text Box 36"/>
          <p:cNvSpPr txBox="1">
            <a:spLocks noChangeAspect="1" noChangeArrowheads="1"/>
          </p:cNvSpPr>
          <p:nvPr/>
        </p:nvSpPr>
        <p:spPr bwMode="auto">
          <a:xfrm>
            <a:off x="2476500" y="6245225"/>
            <a:ext cx="885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seconds</a:t>
            </a:r>
          </a:p>
        </p:txBody>
      </p:sp>
      <p:grpSp>
        <p:nvGrpSpPr>
          <p:cNvPr id="87077" name="Group 37"/>
          <p:cNvGrpSpPr>
            <a:grpSpLocks/>
          </p:cNvGrpSpPr>
          <p:nvPr/>
        </p:nvGrpSpPr>
        <p:grpSpPr bwMode="auto">
          <a:xfrm>
            <a:off x="5094288" y="6019800"/>
            <a:ext cx="2549525" cy="533400"/>
            <a:chOff x="1451" y="3647"/>
            <a:chExt cx="1606" cy="336"/>
          </a:xfrm>
        </p:grpSpPr>
        <p:sp>
          <p:nvSpPr>
            <p:cNvPr id="87084" name="Text Box 38"/>
            <p:cNvSpPr txBox="1">
              <a:spLocks noChangeAspect="1" noChangeArrowheads="1"/>
            </p:cNvSpPr>
            <p:nvPr/>
          </p:nvSpPr>
          <p:spPr bwMode="auto">
            <a:xfrm>
              <a:off x="1451" y="3647"/>
              <a:ext cx="15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7085" name="Text Box 39"/>
            <p:cNvSpPr txBox="1">
              <a:spLocks noChangeAspect="1" noChangeArrowheads="1"/>
            </p:cNvSpPr>
            <p:nvPr/>
          </p:nvSpPr>
          <p:spPr bwMode="auto">
            <a:xfrm>
              <a:off x="1657" y="3647"/>
              <a:ext cx="15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87086" name="Text Box 40"/>
            <p:cNvSpPr txBox="1">
              <a:spLocks noChangeAspect="1" noChangeArrowheads="1"/>
            </p:cNvSpPr>
            <p:nvPr/>
          </p:nvSpPr>
          <p:spPr bwMode="auto">
            <a:xfrm>
              <a:off x="1818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87087" name="Text Box 41"/>
            <p:cNvSpPr txBox="1">
              <a:spLocks noChangeAspect="1" noChangeArrowheads="1"/>
            </p:cNvSpPr>
            <p:nvPr/>
          </p:nvSpPr>
          <p:spPr bwMode="auto">
            <a:xfrm>
              <a:off x="2020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14</a:t>
              </a:r>
            </a:p>
          </p:txBody>
        </p:sp>
        <p:sp>
          <p:nvSpPr>
            <p:cNvPr id="87088" name="Text Box 42"/>
            <p:cNvSpPr txBox="1">
              <a:spLocks noChangeAspect="1" noChangeArrowheads="1"/>
            </p:cNvSpPr>
            <p:nvPr/>
          </p:nvSpPr>
          <p:spPr bwMode="auto">
            <a:xfrm>
              <a:off x="2220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87089" name="Text Box 43"/>
            <p:cNvSpPr txBox="1">
              <a:spLocks noChangeAspect="1" noChangeArrowheads="1"/>
            </p:cNvSpPr>
            <p:nvPr/>
          </p:nvSpPr>
          <p:spPr bwMode="auto">
            <a:xfrm>
              <a:off x="2428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22</a:t>
              </a:r>
            </a:p>
          </p:txBody>
        </p:sp>
        <p:sp>
          <p:nvSpPr>
            <p:cNvPr id="87090" name="Text Box 44"/>
            <p:cNvSpPr txBox="1">
              <a:spLocks noChangeAspect="1" noChangeArrowheads="1"/>
            </p:cNvSpPr>
            <p:nvPr/>
          </p:nvSpPr>
          <p:spPr bwMode="auto">
            <a:xfrm>
              <a:off x="2635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26</a:t>
              </a:r>
            </a:p>
          </p:txBody>
        </p:sp>
        <p:sp>
          <p:nvSpPr>
            <p:cNvPr id="87091" name="Text Box 45"/>
            <p:cNvSpPr txBox="1">
              <a:spLocks noChangeAspect="1" noChangeArrowheads="1"/>
            </p:cNvSpPr>
            <p:nvPr/>
          </p:nvSpPr>
          <p:spPr bwMode="auto">
            <a:xfrm>
              <a:off x="2833" y="3647"/>
              <a:ext cx="2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30</a:t>
              </a:r>
            </a:p>
          </p:txBody>
        </p:sp>
        <p:sp>
          <p:nvSpPr>
            <p:cNvPr id="87092" name="Text Box 46"/>
            <p:cNvSpPr txBox="1">
              <a:spLocks noChangeAspect="1" noChangeArrowheads="1"/>
            </p:cNvSpPr>
            <p:nvPr/>
          </p:nvSpPr>
          <p:spPr bwMode="auto">
            <a:xfrm>
              <a:off x="1962" y="3789"/>
              <a:ext cx="5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4789" tIns="32395" rIns="64789" bIns="32395">
              <a:prstTxWarp prst="textNoShape">
                <a:avLst/>
              </a:prstTxWarp>
              <a:spAutoFit/>
            </a:bodyPr>
            <a:lstStyle/>
            <a:p>
              <a:pPr defTabSz="650875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tx1"/>
                  </a:solidFill>
                </a:rPr>
                <a:t>seconds</a:t>
              </a:r>
            </a:p>
          </p:txBody>
        </p:sp>
      </p:grpSp>
      <p:sp>
        <p:nvSpPr>
          <p:cNvPr id="87078" name="Text Box 47"/>
          <p:cNvSpPr txBox="1">
            <a:spLocks noChangeArrowheads="1"/>
          </p:cNvSpPr>
          <p:nvPr/>
        </p:nvSpPr>
        <p:spPr bwMode="auto">
          <a:xfrm>
            <a:off x="1219200" y="247650"/>
            <a:ext cx="6705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796" tIns="32398" rIns="64796" bIns="32398">
            <a:prstTxWarp prst="textNoShape">
              <a:avLst/>
            </a:prstTxWarp>
            <a:spAutoFit/>
          </a:bodyPr>
          <a:lstStyle/>
          <a:p>
            <a:pPr algn="just" defTabSz="64928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Effect of training with task transition images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7079" name="Text Box 48"/>
          <p:cNvSpPr txBox="1">
            <a:spLocks noChangeAspect="1" noChangeArrowheads="1"/>
          </p:cNvSpPr>
          <p:nvPr/>
        </p:nvSpPr>
        <p:spPr bwMode="auto">
          <a:xfrm>
            <a:off x="2411413" y="4044950"/>
            <a:ext cx="998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exclude 2</a:t>
            </a:r>
          </a:p>
        </p:txBody>
      </p:sp>
      <p:sp>
        <p:nvSpPr>
          <p:cNvPr id="87080" name="Text Box 49"/>
          <p:cNvSpPr txBox="1">
            <a:spLocks noChangeAspect="1" noChangeArrowheads="1"/>
          </p:cNvSpPr>
          <p:nvPr/>
        </p:nvSpPr>
        <p:spPr bwMode="auto">
          <a:xfrm>
            <a:off x="5857875" y="4038600"/>
            <a:ext cx="998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exclude 3</a:t>
            </a:r>
          </a:p>
        </p:txBody>
      </p:sp>
      <p:sp>
        <p:nvSpPr>
          <p:cNvPr id="87081" name="Text Box 50"/>
          <p:cNvSpPr txBox="1">
            <a:spLocks noChangeAspect="1" noChangeArrowheads="1"/>
          </p:cNvSpPr>
          <p:nvPr/>
        </p:nvSpPr>
        <p:spPr bwMode="auto">
          <a:xfrm>
            <a:off x="5857875" y="1257300"/>
            <a:ext cx="998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exclude 1</a:t>
            </a:r>
          </a:p>
        </p:txBody>
      </p:sp>
      <p:sp>
        <p:nvSpPr>
          <p:cNvPr id="87082" name="Text Box 51"/>
          <p:cNvSpPr txBox="1">
            <a:spLocks noChangeAspect="1" noChangeArrowheads="1"/>
          </p:cNvSpPr>
          <p:nvPr/>
        </p:nvSpPr>
        <p:spPr bwMode="auto">
          <a:xfrm>
            <a:off x="2381250" y="1257300"/>
            <a:ext cx="10429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789" tIns="32395" rIns="64789" bIns="32395">
            <a:prstTxWarp prst="textNoShape">
              <a:avLst/>
            </a:prstTxWarp>
            <a:spAutoFit/>
          </a:bodyPr>
          <a:lstStyle/>
          <a:p>
            <a:pPr defTabSz="6508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all images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800100" y="228600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Who cares?</a:t>
            </a:r>
          </a:p>
        </p:txBody>
      </p:sp>
      <p:pic>
        <p:nvPicPr>
          <p:cNvPr id="24579" name="Picture 3" descr="Macintosh HD:Users:slaconte:work:projects:afni_class:experiment_ep2d_bold_sat_test4.mpeg">
            <a:hlinkClick r:id="" action="ppaction://media"/>
          </p:cNvPr>
          <p:cNvPicPr/>
          <p:nvPr>
            <p:ph sz="quarter" idx="3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504825" y="2668588"/>
            <a:ext cx="8153400" cy="2513012"/>
          </a:xfr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79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47688" y="4359275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75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 rot="-5400000">
            <a:off x="-828675" y="3101975"/>
            <a:ext cx="2498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Accuracy (%)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377825" y="1216025"/>
            <a:ext cx="11953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47688" y="3730625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547688" y="3101975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547688" y="1854200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547688" y="4987925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47688" y="2473325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3035300" y="5921375"/>
            <a:ext cx="4568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Discarded Transition Images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1314450" y="5368925"/>
            <a:ext cx="2060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all images</a:t>
            </a: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276600" y="5368925"/>
            <a:ext cx="1992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exclude 1</a:t>
            </a:r>
          </a:p>
        </p:txBody>
      </p:sp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5191125" y="5368925"/>
            <a:ext cx="1992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exclude 2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7132638" y="5368925"/>
            <a:ext cx="1992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exclude 3</a:t>
            </a:r>
          </a:p>
        </p:txBody>
      </p:sp>
      <p:pic>
        <p:nvPicPr>
          <p:cNvPr id="88081" name="Picture 17" descr="BoxPlot_noTrans123_andlast20sec_bw"/>
          <p:cNvPicPr>
            <a:picLocks noChangeAspect="1" noChangeArrowheads="1"/>
          </p:cNvPicPr>
          <p:nvPr/>
        </p:nvPicPr>
        <p:blipFill>
          <a:blip r:embed="rId2"/>
          <a:srcRect l="14343" t="-5669" b="11717"/>
          <a:stretch>
            <a:fillRect/>
          </a:stretch>
        </p:blipFill>
        <p:spPr bwMode="auto">
          <a:xfrm>
            <a:off x="1516063" y="811213"/>
            <a:ext cx="8529637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82" name="Text Box 18"/>
          <p:cNvSpPr txBox="1">
            <a:spLocks noChangeArrowheads="1"/>
          </p:cNvSpPr>
          <p:nvPr/>
        </p:nvSpPr>
        <p:spPr bwMode="auto">
          <a:xfrm>
            <a:off x="1219200" y="247650"/>
            <a:ext cx="6705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796" tIns="32398" rIns="64796" bIns="32398">
            <a:prstTxWarp prst="textNoShape">
              <a:avLst/>
            </a:prstTxWarp>
            <a:spAutoFit/>
          </a:bodyPr>
          <a:lstStyle/>
          <a:p>
            <a:pPr algn="just" defTabSz="64928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Effect of training with task transition images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5791200" y="4267200"/>
            <a:ext cx="2652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866" tIns="171435" rIns="342866" bIns="171435">
            <a:prstTxWarp prst="textNoShape">
              <a:avLst/>
            </a:prstTxWarp>
            <a:spAutoFit/>
          </a:bodyPr>
          <a:lstStyle/>
          <a:p>
            <a:pPr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testing all data</a:t>
            </a:r>
          </a:p>
        </p:txBody>
      </p:sp>
      <p:sp>
        <p:nvSpPr>
          <p:cNvPr id="88084" name="Text Box 20"/>
          <p:cNvSpPr txBox="1">
            <a:spLocks noChangeArrowheads="1"/>
          </p:cNvSpPr>
          <p:nvPr/>
        </p:nvSpPr>
        <p:spPr bwMode="auto">
          <a:xfrm>
            <a:off x="1371600" y="1060450"/>
            <a:ext cx="434657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866" tIns="171435" rIns="342866" bIns="171435">
            <a:prstTxWarp prst="textNoShape">
              <a:avLst/>
            </a:prstTxWarp>
            <a:spAutoFit/>
          </a:bodyPr>
          <a:lstStyle/>
          <a:p>
            <a:pPr algn="ctr"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969696"/>
                </a:solidFill>
              </a:rPr>
              <a:t>testing last 20 of 30 s </a:t>
            </a:r>
          </a:p>
          <a:p>
            <a:pPr algn="ctr" defTabSz="34417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969696"/>
                </a:solidFill>
              </a:rPr>
              <a:t>(10 of 15 images)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4874" t="11533" r="3900" b="47896"/>
          <a:stretch>
            <a:fillRect/>
          </a:stretch>
        </p:blipFill>
        <p:spPr bwMode="auto">
          <a:xfrm>
            <a:off x="1787525" y="1673225"/>
            <a:ext cx="55753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28600" y="304800"/>
            <a:ext cx="561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Responsiveness to stimulus changes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/>
          <a:srcRect l="4874" t="52040" r="3900" b="1968"/>
          <a:stretch>
            <a:fillRect/>
          </a:stretch>
        </p:blipFill>
        <p:spPr bwMode="auto">
          <a:xfrm>
            <a:off x="1787525" y="4532313"/>
            <a:ext cx="5575300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2819400" y="1171575"/>
            <a:ext cx="352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Average classifier output</a:t>
            </a: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1323975" y="40386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Individual classifier output with behavioral data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8025" y="1501775"/>
            <a:ext cx="6356350" cy="1987550"/>
            <a:chOff x="1246" y="946"/>
            <a:chExt cx="4004" cy="1252"/>
          </a:xfrm>
        </p:grpSpPr>
        <p:sp>
          <p:nvSpPr>
            <p:cNvPr id="89097" name="Line 8"/>
            <p:cNvSpPr>
              <a:spLocks noChangeShapeType="1"/>
            </p:cNvSpPr>
            <p:nvPr/>
          </p:nvSpPr>
          <p:spPr bwMode="auto">
            <a:xfrm flipH="1" flipV="1">
              <a:off x="3888" y="1398"/>
              <a:ext cx="96" cy="96"/>
            </a:xfrm>
            <a:prstGeom prst="line">
              <a:avLst/>
            </a:prstGeom>
            <a:noFill/>
            <a:ln w="9525">
              <a:solidFill>
                <a:srgbClr val="FA080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" name="Line 9"/>
            <p:cNvSpPr>
              <a:spLocks noChangeShapeType="1"/>
            </p:cNvSpPr>
            <p:nvPr/>
          </p:nvSpPr>
          <p:spPr bwMode="auto">
            <a:xfrm flipH="1">
              <a:off x="3888" y="1152"/>
              <a:ext cx="96" cy="96"/>
            </a:xfrm>
            <a:prstGeom prst="line">
              <a:avLst/>
            </a:prstGeom>
            <a:noFill/>
            <a:ln w="9525">
              <a:solidFill>
                <a:srgbClr val="FA080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9099" name="Group 10"/>
            <p:cNvGrpSpPr>
              <a:grpSpLocks/>
            </p:cNvGrpSpPr>
            <p:nvPr/>
          </p:nvGrpSpPr>
          <p:grpSpPr bwMode="auto">
            <a:xfrm>
              <a:off x="1246" y="946"/>
              <a:ext cx="4004" cy="1252"/>
              <a:chOff x="1246" y="946"/>
              <a:chExt cx="4004" cy="1252"/>
            </a:xfrm>
          </p:grpSpPr>
          <p:sp>
            <p:nvSpPr>
              <p:cNvPr id="89100" name="Text Box 11"/>
              <p:cNvSpPr txBox="1">
                <a:spLocks noChangeArrowheads="1"/>
              </p:cNvSpPr>
              <p:nvPr/>
            </p:nvSpPr>
            <p:spPr bwMode="auto">
              <a:xfrm>
                <a:off x="3794" y="1330"/>
                <a:ext cx="972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42866" tIns="171435" rIns="342866" bIns="171435">
                <a:prstTxWarp prst="textNoShape">
                  <a:avLst/>
                </a:prstTxWarp>
                <a:spAutoFit/>
              </a:bodyPr>
              <a:lstStyle/>
              <a:p>
                <a:pPr defTabSz="3441700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400" b="1">
                    <a:solidFill>
                      <a:schemeClr val="bg1"/>
                    </a:solidFill>
                  </a:rPr>
                  <a:t>all images</a:t>
                </a:r>
              </a:p>
            </p:txBody>
          </p:sp>
          <p:sp>
            <p:nvSpPr>
              <p:cNvPr id="89101" name="Text Box 12"/>
              <p:cNvSpPr txBox="1">
                <a:spLocks noChangeArrowheads="1"/>
              </p:cNvSpPr>
              <p:nvPr/>
            </p:nvSpPr>
            <p:spPr bwMode="auto">
              <a:xfrm>
                <a:off x="3773" y="946"/>
                <a:ext cx="940" cy="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42866" tIns="171435" rIns="342866" bIns="171435">
                <a:prstTxWarp prst="textNoShape">
                  <a:avLst/>
                </a:prstTxWarp>
                <a:spAutoFit/>
              </a:bodyPr>
              <a:lstStyle/>
              <a:p>
                <a:pPr defTabSz="3441700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400" b="1">
                    <a:solidFill>
                      <a:schemeClr val="bg1"/>
                    </a:solidFill>
                  </a:rPr>
                  <a:t>exclude 2</a:t>
                </a:r>
              </a:p>
            </p:txBody>
          </p:sp>
          <p:sp>
            <p:nvSpPr>
              <p:cNvPr id="89102" name="Text Box 13"/>
              <p:cNvSpPr txBox="1">
                <a:spLocks noChangeArrowheads="1"/>
              </p:cNvSpPr>
              <p:nvPr/>
            </p:nvSpPr>
            <p:spPr bwMode="auto">
              <a:xfrm>
                <a:off x="2976" y="1714"/>
                <a:ext cx="2274" cy="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42866" tIns="171435" rIns="342866" bIns="171435">
                <a:prstTxWarp prst="textNoShape">
                  <a:avLst/>
                </a:prstTxWarp>
                <a:spAutoFit/>
              </a:bodyPr>
              <a:lstStyle/>
              <a:p>
                <a:pPr defTabSz="3441700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400" b="1">
                    <a:solidFill>
                      <a:schemeClr val="bg1"/>
                    </a:solidFill>
                  </a:rPr>
                  <a:t>The model trained without </a:t>
                </a:r>
              </a:p>
              <a:p>
                <a:pPr defTabSz="3441700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400" b="1">
                    <a:solidFill>
                      <a:schemeClr val="bg1"/>
                    </a:solidFill>
                  </a:rPr>
                  <a:t>transition images is more sluggish</a:t>
                </a:r>
              </a:p>
            </p:txBody>
          </p:sp>
          <p:sp>
            <p:nvSpPr>
              <p:cNvPr id="89103" name="Line 14"/>
              <p:cNvSpPr>
                <a:spLocks noChangeShapeType="1"/>
              </p:cNvSpPr>
              <p:nvPr/>
            </p:nvSpPr>
            <p:spPr bwMode="auto">
              <a:xfrm>
                <a:off x="2160" y="1824"/>
                <a:ext cx="432" cy="0"/>
              </a:xfrm>
              <a:prstGeom prst="line">
                <a:avLst/>
              </a:prstGeom>
              <a:noFill/>
              <a:ln w="19050">
                <a:solidFill>
                  <a:srgbClr val="FA080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04" name="Line 15"/>
              <p:cNvSpPr>
                <a:spLocks noChangeShapeType="1"/>
              </p:cNvSpPr>
              <p:nvPr/>
            </p:nvSpPr>
            <p:spPr bwMode="auto">
              <a:xfrm>
                <a:off x="2160" y="1920"/>
                <a:ext cx="432" cy="0"/>
              </a:xfrm>
              <a:prstGeom prst="line">
                <a:avLst/>
              </a:prstGeom>
              <a:noFill/>
              <a:ln w="19050">
                <a:solidFill>
                  <a:srgbClr val="FA080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05" name="Text Box 16"/>
              <p:cNvSpPr txBox="1">
                <a:spLocks noChangeArrowheads="1"/>
              </p:cNvSpPr>
              <p:nvPr/>
            </p:nvSpPr>
            <p:spPr bwMode="auto">
              <a:xfrm>
                <a:off x="1246" y="1282"/>
                <a:ext cx="2138" cy="484"/>
              </a:xfrm>
              <a:prstGeom prst="rect">
                <a:avLst/>
              </a:prstGeom>
              <a:solidFill>
                <a:schemeClr val="tx2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342866" tIns="171435" rIns="342866" bIns="171435">
                <a:prstTxWarp prst="textNoShape">
                  <a:avLst/>
                </a:prstTxWarp>
                <a:spAutoFit/>
              </a:bodyPr>
              <a:lstStyle/>
              <a:p>
                <a:pPr defTabSz="3441700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400" b="1">
                    <a:solidFill>
                      <a:schemeClr val="bg1"/>
                    </a:solidFill>
                  </a:rPr>
                  <a:t>The model trained without </a:t>
                </a:r>
              </a:p>
              <a:p>
                <a:pPr defTabSz="3441700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1400" b="1">
                    <a:solidFill>
                      <a:schemeClr val="bg1"/>
                    </a:solidFill>
                  </a:rPr>
                  <a:t>transition images is more stable</a:t>
                </a:r>
              </a:p>
            </p:txBody>
          </p:sp>
          <p:sp>
            <p:nvSpPr>
              <p:cNvPr id="89106" name="Oval 17"/>
              <p:cNvSpPr>
                <a:spLocks noChangeArrowheads="1"/>
              </p:cNvSpPr>
              <p:nvPr/>
            </p:nvSpPr>
            <p:spPr bwMode="auto">
              <a:xfrm>
                <a:off x="2784" y="1392"/>
                <a:ext cx="432" cy="576"/>
              </a:xfrm>
              <a:prstGeom prst="ellipse">
                <a:avLst/>
              </a:prstGeom>
              <a:noFill/>
              <a:ln w="9525">
                <a:solidFill>
                  <a:srgbClr val="FA080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2802" t="28935" r="2802" b="24323"/>
          <a:stretch>
            <a:fillRect/>
          </a:stretch>
        </p:blipFill>
        <p:spPr bwMode="auto">
          <a:xfrm>
            <a:off x="533400" y="2209800"/>
            <a:ext cx="807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847850" y="381000"/>
            <a:ext cx="544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Classification of “transition” images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839200" cy="5334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Who cares?!</a:t>
            </a:r>
          </a:p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Basic principles</a:t>
            </a:r>
          </a:p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Evaluation of predictive models</a:t>
            </a:r>
          </a:p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Model interpretation</a:t>
            </a:r>
          </a:p>
          <a:p>
            <a:pPr eaLnBrk="1" hangingPunct="1"/>
            <a:r>
              <a:rPr lang="en-US">
                <a:solidFill>
                  <a:srgbClr val="595959"/>
                </a:solidFill>
                <a:latin typeface="Arial" charset="0"/>
              </a:rPr>
              <a:t>fMRI considerations for MVPA</a:t>
            </a:r>
          </a:p>
          <a:p>
            <a:pPr eaLnBrk="1" hangingPunct="1"/>
            <a:r>
              <a:rPr lang="en-US">
                <a:latin typeface="Arial" charset="0"/>
              </a:rPr>
              <a:t>3dsvm examples</a:t>
            </a:r>
          </a:p>
          <a:p>
            <a:pPr lvl="1" eaLnBrk="1" hangingPunct="1"/>
            <a:r>
              <a:rPr lang="en-US">
                <a:latin typeface="Arial" charset="0"/>
              </a:rPr>
              <a:t>Quick tour</a:t>
            </a:r>
          </a:p>
          <a:p>
            <a:pPr lvl="1" eaLnBrk="1" hangingPunct="1"/>
            <a:r>
              <a:rPr lang="en-US">
                <a:latin typeface="Arial" charset="0"/>
              </a:rPr>
              <a:t>Hands on example 1: Two 2-class tasks</a:t>
            </a:r>
          </a:p>
          <a:p>
            <a:pPr lvl="1" eaLnBrk="1" hangingPunct="1"/>
            <a:r>
              <a:rPr lang="en-US">
                <a:latin typeface="Arial" charset="0"/>
              </a:rPr>
              <a:t>Hands on example 2: multi-class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828800"/>
          </a:xfrm>
          <a:noFill/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</a:rPr>
              <a:t>“Organization”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41148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Prepare training and test data sets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fMRI (3D+t)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Labels (1D) – labels for test data are optional (needed to to calculate accuracy)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Mask for training data (3D) – 3dsvm considers mask to be part of the model it generates</a:t>
            </a:r>
          </a:p>
          <a:p>
            <a:pPr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3dsvm training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Creates a model that can be tested with independent data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For convenience, inspecting the model</a:t>
            </a:r>
          </a:p>
          <a:p>
            <a:pPr lvl="2" eaLnBrk="1" hangingPunct="1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Model alphas (1D) </a:t>
            </a:r>
          </a:p>
          <a:p>
            <a:pPr lvl="2" eaLnBrk="1" hangingPunct="1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Weight vector map (3D)</a:t>
            </a:r>
          </a:p>
          <a:p>
            <a:pPr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3dsvm testing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Calculates class and/or distance measure for each new timepoint</a:t>
            </a:r>
          </a:p>
          <a:p>
            <a:pPr lvl="1" eaLnBrk="1" hangingPunct="1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Prediction accuracy (if test set labels are available) 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basic steps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snapshot1"/>
          <p:cNvPicPr>
            <a:picLocks noChangeAspect="1" noChangeArrowheads="1"/>
          </p:cNvPicPr>
          <p:nvPr/>
        </p:nvPicPr>
        <p:blipFill>
          <a:blip r:embed="rId2"/>
          <a:srcRect t="3912" b="2057"/>
          <a:stretch>
            <a:fillRect/>
          </a:stretch>
        </p:blipFill>
        <p:spPr bwMode="auto">
          <a:xfrm>
            <a:off x="1981200" y="2819400"/>
            <a:ext cx="7162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Line 4"/>
          <p:cNvSpPr>
            <a:spLocks noChangeShapeType="1"/>
          </p:cNvSpPr>
          <p:nvPr/>
        </p:nvSpPr>
        <p:spPr bwMode="auto">
          <a:xfrm>
            <a:off x="1600200" y="3352800"/>
            <a:ext cx="0" cy="11430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2" name="Line 5"/>
          <p:cNvSpPr>
            <a:spLocks noChangeShapeType="1"/>
          </p:cNvSpPr>
          <p:nvPr/>
        </p:nvSpPr>
        <p:spPr bwMode="auto">
          <a:xfrm>
            <a:off x="1587500" y="4495800"/>
            <a:ext cx="3048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3" name="Line 6"/>
          <p:cNvSpPr>
            <a:spLocks noChangeShapeType="1"/>
          </p:cNvSpPr>
          <p:nvPr/>
        </p:nvSpPr>
        <p:spPr bwMode="auto">
          <a:xfrm>
            <a:off x="1600200" y="3359150"/>
            <a:ext cx="3048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4" name="Line 7"/>
          <p:cNvSpPr>
            <a:spLocks noChangeShapeType="1"/>
          </p:cNvSpPr>
          <p:nvPr/>
        </p:nvSpPr>
        <p:spPr bwMode="auto">
          <a:xfrm>
            <a:off x="1600200" y="4572000"/>
            <a:ext cx="0" cy="9906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5" name="Line 8"/>
          <p:cNvSpPr>
            <a:spLocks noChangeShapeType="1"/>
          </p:cNvSpPr>
          <p:nvPr/>
        </p:nvSpPr>
        <p:spPr bwMode="auto">
          <a:xfrm>
            <a:off x="1587500" y="5562600"/>
            <a:ext cx="3048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6" name="Line 9"/>
          <p:cNvSpPr>
            <a:spLocks noChangeShapeType="1"/>
          </p:cNvSpPr>
          <p:nvPr/>
        </p:nvSpPr>
        <p:spPr bwMode="auto">
          <a:xfrm>
            <a:off x="1600200" y="4572000"/>
            <a:ext cx="3048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7" name="Text Box 10"/>
          <p:cNvSpPr txBox="1">
            <a:spLocks noChangeArrowheads="1"/>
          </p:cNvSpPr>
          <p:nvPr/>
        </p:nvSpPr>
        <p:spPr bwMode="auto">
          <a:xfrm>
            <a:off x="-838200" y="36576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training</a:t>
            </a:r>
            <a:endParaRPr lang="en-US" sz="24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4218" name="Text Box 11"/>
          <p:cNvSpPr txBox="1">
            <a:spLocks noChangeArrowheads="1"/>
          </p:cNvSpPr>
          <p:nvPr/>
        </p:nvSpPr>
        <p:spPr bwMode="auto">
          <a:xfrm>
            <a:off x="-838200" y="48006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testing</a:t>
            </a:r>
            <a:endParaRPr lang="en-US" sz="2400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4220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plugin snapshot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523875" y="1066800"/>
            <a:ext cx="862012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800">
              <a:solidFill>
                <a:schemeClr val="tx1"/>
              </a:solidFill>
            </a:endParaRP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800">
              <a:solidFill>
                <a:schemeClr val="tx1"/>
              </a:solidFill>
            </a:endParaRP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>
                <a:solidFill>
                  <a:schemeClr val="tx1"/>
                </a:solidFill>
              </a:rPr>
              <a:t>Training -  3dsvm  -trainvol run1+orig \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>
                <a:solidFill>
                  <a:schemeClr val="tx1"/>
                </a:solidFill>
              </a:rPr>
              <a:t>                              -trainlabels run1_categories.1D \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>
                <a:solidFill>
                  <a:schemeClr val="tx1"/>
                </a:solidFill>
              </a:rPr>
              <a:t>                              -mask mask+orig \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>
                <a:solidFill>
                  <a:schemeClr val="tx1"/>
                </a:solidFill>
              </a:rPr>
              <a:t>                              -model model_run1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800">
              <a:solidFill>
                <a:schemeClr val="tx1"/>
              </a:solidFill>
            </a:endParaRP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800">
              <a:solidFill>
                <a:schemeClr val="tx1"/>
              </a:solidFill>
            </a:endParaRP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>
                <a:solidFill>
                  <a:schemeClr val="tx1"/>
                </a:solidFill>
              </a:rPr>
              <a:t>Testing -   3dsvm  -testvol run2+orig \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>
                <a:solidFill>
                  <a:schemeClr val="tx1"/>
                </a:solidFill>
              </a:rPr>
              <a:t>                             -model model_run1+orig \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>
                <a:solidFill>
                  <a:schemeClr val="tx1"/>
                </a:solidFill>
              </a:rPr>
              <a:t>                             -predictions pred2_model1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5235" name="Line 3"/>
          <p:cNvSpPr>
            <a:spLocks noChangeShapeType="1"/>
          </p:cNvSpPr>
          <p:nvPr/>
        </p:nvSpPr>
        <p:spPr bwMode="auto">
          <a:xfrm>
            <a:off x="0" y="4105275"/>
            <a:ext cx="9448800" cy="0"/>
          </a:xfrm>
          <a:prstGeom prst="line">
            <a:avLst/>
          </a:prstGeom>
          <a:noFill/>
          <a:ln w="635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7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command line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pic>
        <p:nvPicPr>
          <p:cNvPr id="96259" name="Picture 3" descr="left_good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4963" y="2894013"/>
            <a:ext cx="3354387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 descr="right_good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8138" y="2894013"/>
            <a:ext cx="3354387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97285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tc_blue_nowhite_nogreen_r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3810000"/>
            <a:ext cx="8948737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98310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Background and Motivation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Complements univariate approaches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(Friston, 1995; McIntosh, 1996; Strother, 2002;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Moeller and Habeck 2006)</a:t>
            </a:r>
            <a:endParaRPr lang="en-US" sz="2000">
              <a:solidFill>
                <a:srgbClr val="FFFFFF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Early demonstration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(Dehaene, 1998)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Methodology and validation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(Strother, 2002; LaConte, 2003; Shaw, 2003;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Mitchell 2004; </a:t>
            </a:r>
            <a:r>
              <a:rPr lang="fr-FR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Mourão-Miranda, 2005;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Martinez-Ramon, 2006)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Representation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	different classes of stimuli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(Haxby, 2001; Cox and Savoy, 2003;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Haynes &amp; Rees, 2005; Kamitani &amp; Tong 2005)</a:t>
            </a: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Detecting and tracking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	cognitive states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	(Polyn, 2005)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Natural representation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for real-time fMRI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(LaConte, 2007) 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Data analysis competitions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 HBM ’06 and ‘07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tc_blue_nowhite_nogreen_r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99335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tc_blue_nowhite_nogreen_r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9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0360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c_blue_nowhite_nogreen_r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1385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tc_blue_nowhite_nogreen_r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8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9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2410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tc_blue_nowhite_nogreen_r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8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9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4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3435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tc_blue_nowhite_nogreen_r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8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9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10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9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4460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tc_blue_nowhite_nogreen_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8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9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1" name="Picture 10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2" name="Picture 11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4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5485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tc_blue_nowhite_nogreen_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8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9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5" name="Picture 10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6" name="Picture 11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7" name="Picture 12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9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6510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tc_blue_nowhite_nogre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8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9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10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Picture 11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1" name="Picture 12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2" name="Picture 13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391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4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7535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tc_blue_no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8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2" name="Picture 9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3" name="Picture 10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4" name="Picture 11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5" name="Picture 12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6" name="Picture 13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391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8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8559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Background and Motivation</a:t>
            </a:r>
          </a:p>
        </p:txBody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Complements univariate approaches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(Friston, 1995; McIntosh, 1996; Strother, 2002;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Moeller and Habeck 2006)</a:t>
            </a:r>
            <a:endParaRPr lang="en-US" sz="20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Early demonstration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(Dehaene, 1998)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Methodology and validation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(Strother, 2002; LaConte, 2003; Shaw, 2003;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Mitchell 2004; </a:t>
            </a:r>
            <a:r>
              <a:rPr lang="fr-FR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Mourão-Miranda, 2005;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Martinez-Ramon, 2006)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Representation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	different classes of stimuli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(Haxby, 2001; Cox and Savoy, 2003;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Haynes &amp; Rees, 2005; Kamitani &amp; Tong 2005)</a:t>
            </a: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Detecting and tracking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	cognitive states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	(Polyn, 2005)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Natural representation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for real-time fMRI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(LaConte, 2007) 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Data analysis competitions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 HBM ’06 and ‘07</a:t>
            </a:r>
          </a:p>
        </p:txBody>
      </p:sp>
      <p:pic>
        <p:nvPicPr>
          <p:cNvPr id="622596" name="Picture 4" descr="Fig 1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717675"/>
            <a:ext cx="4114800" cy="3387725"/>
          </a:xfrm>
          <a:prstGeom prst="rect">
            <a:avLst/>
          </a:prstGeom>
          <a:noFill/>
        </p:spPr>
      </p:pic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6400800" y="5257800"/>
            <a:ext cx="26670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(Dehaene, 1998)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tc_blue_no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3811588"/>
            <a:ext cx="89487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4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5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6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7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8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9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7" name="Picture 10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8" name="Picture 11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3062288"/>
            <a:ext cx="776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9" name="Picture 12" descr="single_h_v_wedge_180_deg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0" name="Picture 13" descr="single_h_v_wedge_0_deg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39125" y="3062288"/>
            <a:ext cx="77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34" name="Picture 14" descr="tc_blue_no_white"/>
          <p:cNvPicPr>
            <a:picLocks noChangeAspect="1" noChangeArrowheads="1"/>
          </p:cNvPicPr>
          <p:nvPr/>
        </p:nvPicPr>
        <p:blipFill>
          <a:blip r:embed="rId2"/>
          <a:srcRect l="30194" r="39195" b="28036"/>
          <a:stretch>
            <a:fillRect/>
          </a:stretch>
        </p:blipFill>
        <p:spPr bwMode="auto">
          <a:xfrm>
            <a:off x="1600200" y="3200400"/>
            <a:ext cx="48085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752600" y="3657600"/>
            <a:ext cx="4495800" cy="914400"/>
            <a:chOff x="1104" y="2304"/>
            <a:chExt cx="2832" cy="576"/>
          </a:xfrm>
        </p:grpSpPr>
        <p:sp>
          <p:nvSpPr>
            <p:cNvPr id="109586" name="Oval 16"/>
            <p:cNvSpPr>
              <a:spLocks noChangeArrowheads="1"/>
            </p:cNvSpPr>
            <p:nvPr/>
          </p:nvSpPr>
          <p:spPr bwMode="auto">
            <a:xfrm>
              <a:off x="1104" y="2304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87" name="Oval 17"/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88" name="Oval 18"/>
            <p:cNvSpPr>
              <a:spLocks noChangeArrowheads="1"/>
            </p:cNvSpPr>
            <p:nvPr/>
          </p:nvSpPr>
          <p:spPr bwMode="auto">
            <a:xfrm>
              <a:off x="1824" y="2448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89" name="Oval 19"/>
            <p:cNvSpPr>
              <a:spLocks noChangeArrowheads="1"/>
            </p:cNvSpPr>
            <p:nvPr/>
          </p:nvSpPr>
          <p:spPr bwMode="auto">
            <a:xfrm>
              <a:off x="1968" y="2688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0" name="Oval 20"/>
            <p:cNvSpPr>
              <a:spLocks noChangeArrowheads="1"/>
            </p:cNvSpPr>
            <p:nvPr/>
          </p:nvSpPr>
          <p:spPr bwMode="auto">
            <a:xfrm>
              <a:off x="2160" y="2592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1" name="Oval 21"/>
            <p:cNvSpPr>
              <a:spLocks noChangeArrowheads="1"/>
            </p:cNvSpPr>
            <p:nvPr/>
          </p:nvSpPr>
          <p:spPr bwMode="auto">
            <a:xfrm>
              <a:off x="2820" y="2622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2" name="Oval 22"/>
            <p:cNvSpPr>
              <a:spLocks noChangeArrowheads="1"/>
            </p:cNvSpPr>
            <p:nvPr/>
          </p:nvSpPr>
          <p:spPr bwMode="auto">
            <a:xfrm>
              <a:off x="2907" y="2409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3" name="Oval 23"/>
            <p:cNvSpPr>
              <a:spLocks noChangeArrowheads="1"/>
            </p:cNvSpPr>
            <p:nvPr/>
          </p:nvSpPr>
          <p:spPr bwMode="auto">
            <a:xfrm>
              <a:off x="3456" y="2496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4" name="Oval 24"/>
            <p:cNvSpPr>
              <a:spLocks noChangeArrowheads="1"/>
            </p:cNvSpPr>
            <p:nvPr/>
          </p:nvSpPr>
          <p:spPr bwMode="auto">
            <a:xfrm>
              <a:off x="3744" y="2448"/>
              <a:ext cx="192" cy="192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84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09585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257550"/>
            <a:ext cx="58134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" y="3030538"/>
            <a:ext cx="8948738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626225" y="2463800"/>
            <a:ext cx="2422525" cy="1992313"/>
            <a:chOff x="4174" y="1552"/>
            <a:chExt cx="1526" cy="1255"/>
          </a:xfrm>
        </p:grpSpPr>
        <p:pic>
          <p:nvPicPr>
            <p:cNvPr id="110606" name="Picture 6"/>
            <p:cNvPicPr>
              <a:picLocks noChangeAspect="1" noChangeArrowheads="1"/>
            </p:cNvPicPr>
            <p:nvPr/>
          </p:nvPicPr>
          <p:blipFill>
            <a:blip r:embed="rId4"/>
            <a:srcRect l="34384" r="34384" b="26466"/>
            <a:stretch>
              <a:fillRect/>
            </a:stretch>
          </p:blipFill>
          <p:spPr bwMode="auto">
            <a:xfrm>
              <a:off x="4174" y="1614"/>
              <a:ext cx="1526" cy="1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07" name="Picture 7"/>
            <p:cNvPicPr>
              <a:picLocks noChangeAspect="1" noChangeArrowheads="1"/>
            </p:cNvPicPr>
            <p:nvPr/>
          </p:nvPicPr>
          <p:blipFill>
            <a:blip r:embed="rId4"/>
            <a:srcRect l="34431" t="75732" r="34431"/>
            <a:stretch>
              <a:fillRect/>
            </a:stretch>
          </p:blipFill>
          <p:spPr bwMode="auto">
            <a:xfrm>
              <a:off x="4368" y="1552"/>
              <a:ext cx="1248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-200025" y="1719263"/>
            <a:ext cx="7896225" cy="2243137"/>
            <a:chOff x="-126" y="1083"/>
            <a:chExt cx="4974" cy="1413"/>
          </a:xfrm>
        </p:grpSpPr>
        <p:pic>
          <p:nvPicPr>
            <p:cNvPr id="11060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26" y="1083"/>
              <a:ext cx="3662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05" name="Line 10"/>
            <p:cNvSpPr>
              <a:spLocks noChangeShapeType="1"/>
            </p:cNvSpPr>
            <p:nvPr/>
          </p:nvSpPr>
          <p:spPr bwMode="auto">
            <a:xfrm>
              <a:off x="3408" y="1902"/>
              <a:ext cx="1440" cy="594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200025" y="3962400"/>
            <a:ext cx="8201025" cy="2119313"/>
            <a:chOff x="-126" y="2496"/>
            <a:chExt cx="5166" cy="1335"/>
          </a:xfrm>
        </p:grpSpPr>
        <p:pic>
          <p:nvPicPr>
            <p:cNvPr id="110602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126" y="2784"/>
              <a:ext cx="3662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03" name="Line 13"/>
            <p:cNvSpPr>
              <a:spLocks noChangeShapeType="1"/>
            </p:cNvSpPr>
            <p:nvPr/>
          </p:nvSpPr>
          <p:spPr bwMode="auto">
            <a:xfrm flipV="1">
              <a:off x="3456" y="2496"/>
              <a:ext cx="1584" cy="7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0600" name="Text Box 2"/>
          <p:cNvSpPr txBox="1">
            <a:spLocks noChangeArrowheads="1"/>
          </p:cNvSpPr>
          <p:nvPr/>
        </p:nvSpPr>
        <p:spPr bwMode="auto">
          <a:xfrm>
            <a:off x="34925" y="1360488"/>
            <a:ext cx="9109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5" rIns="91416" bIns="45705">
            <a:prstTxWarp prst="textNoShape">
              <a:avLst/>
            </a:prstTxWarp>
            <a:spAutoFit/>
          </a:bodyPr>
          <a:lstStyle/>
          <a:p>
            <a:pPr algn="just" defTabSz="917575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Left vs. Right visual stimulus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3T fmri 31 axial EPI slices, TR/TE = 2000/31 msec, voxel=3.4 X 3.4 X 4 mm). </a:t>
            </a:r>
          </a:p>
          <a:p>
            <a:pPr algn="just" defTabSz="917575"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1"/>
                </a:solidFill>
              </a:rPr>
              <a:t> Randomized block lengths alternating between left and right stimulus. </a:t>
            </a:r>
          </a:p>
        </p:txBody>
      </p:sp>
      <p:sp>
        <p:nvSpPr>
          <p:cNvPr id="110601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example 0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8 0.02315 L -0.25539 -0.224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-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Usage: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[options]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Examples: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1. Training: basic options require a training run, category (class) labels for each timepoint, and an output model. In general, it usually makes sense to include a mask file to exclude at least non-brain voxels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-trainvol run1+orig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 -trainlabels run1_categories.1D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 -mask mask+orig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 -model model_run1 </a:t>
            </a:r>
          </a:p>
        </p:txBody>
      </p:sp>
      <p:sp>
        <p:nvSpPr>
          <p:cNvPr id="112644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3dsvm </a:t>
            </a:r>
            <a:r>
              <a:rPr lang="en-US" sz="3600" b="1">
                <a:solidFill>
                  <a:schemeClr val="tx1"/>
                </a:solidFill>
              </a:rPr>
              <a:t>–</a:t>
            </a:r>
            <a:r>
              <a:rPr lang="en-GB" sz="3600" b="1">
                <a:solidFill>
                  <a:schemeClr val="tx1"/>
                </a:solidFill>
              </a:rPr>
              <a:t>help examples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Usage: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[options]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Examples: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2. Training: obtain model alphas (a_run1.1D) and model weights (fim: run1_fim+orig)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-alpha a_run1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-trainvol run1+orig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-trainlabels run1_categories.1D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-mask mask+orig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-model model_run1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-bucket run1_fim </a:t>
            </a:r>
          </a:p>
        </p:txBody>
      </p:sp>
      <p:sp>
        <p:nvSpPr>
          <p:cNvPr id="113668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3dsvm </a:t>
            </a:r>
            <a:r>
              <a:rPr lang="en-US" sz="3600" b="1">
                <a:solidFill>
                  <a:schemeClr val="tx1"/>
                </a:solidFill>
              </a:rPr>
              <a:t>–</a:t>
            </a:r>
            <a:r>
              <a:rPr lang="en-GB" sz="3600" b="1">
                <a:solidFill>
                  <a:schemeClr val="tx1"/>
                </a:solidFill>
              </a:rPr>
              <a:t>help examples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Usage: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[options]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Examples: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3. Training: exclude some time points using a censor file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-alpha a_run1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-trainvol run1+orig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-trainlabels run1_categories.1D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-censor censor.1D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-mask mask+orig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-model model_run1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-bucket run1_fim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14692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3dsvm </a:t>
            </a:r>
            <a:r>
              <a:rPr lang="en-US" sz="3600" b="1">
                <a:solidFill>
                  <a:schemeClr val="tx1"/>
                </a:solidFill>
              </a:rPr>
              <a:t>–</a:t>
            </a:r>
            <a:r>
              <a:rPr lang="en-GB" sz="3600" b="1">
                <a:solidFill>
                  <a:schemeClr val="tx1"/>
                </a:solidFill>
              </a:rPr>
              <a:t>help examples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Usage: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[options]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Examples: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4. Training: control svm model complexity (C value)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-c 100.0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-alpha a_run1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-trainvol run1+orig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-trainlabels run1_categories.1D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-censor censor.1D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-mask mask+orig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-model model_run1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-bucket run1_fim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15716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3dsvm </a:t>
            </a:r>
            <a:r>
              <a:rPr lang="en-US" sz="3600" b="1">
                <a:solidFill>
                  <a:schemeClr val="tx1"/>
                </a:solidFill>
              </a:rPr>
              <a:t>–</a:t>
            </a:r>
            <a:r>
              <a:rPr lang="en-GB" sz="3600" b="1">
                <a:solidFill>
                  <a:schemeClr val="tx1"/>
                </a:solidFill>
              </a:rPr>
              <a:t>help examples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Usage: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[options]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Examples: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5. Testing: basic options require a testing run, a model, and an output predictions file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-testvol run2+orig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-model model_run1+orig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-predictions pred2_model1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16740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3dsvm </a:t>
            </a:r>
            <a:r>
              <a:rPr lang="en-US" sz="3600" b="1">
                <a:solidFill>
                  <a:schemeClr val="tx1"/>
                </a:solidFill>
              </a:rPr>
              <a:t>–</a:t>
            </a:r>
            <a:r>
              <a:rPr lang="en-GB" sz="3600" b="1">
                <a:solidFill>
                  <a:schemeClr val="tx1"/>
                </a:solidFill>
              </a:rPr>
              <a:t>help examples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Usage: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[options]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Examples: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6. Testing: compare predictions with 'truth'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-testvol run2+orig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-model model_run1+orig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-testlabels run2_categories.1D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-predictions pred2_model1 </a:t>
            </a:r>
          </a:p>
        </p:txBody>
      </p:sp>
      <p:sp>
        <p:nvSpPr>
          <p:cNvPr id="117764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>
                <a:solidFill>
                  <a:schemeClr val="tx1"/>
                </a:solidFill>
              </a:rPr>
              <a:t>3dsvm tour: 3dsvm </a:t>
            </a:r>
            <a:r>
              <a:rPr lang="en-US" sz="3600" b="1">
                <a:solidFill>
                  <a:schemeClr val="tx1"/>
                </a:solidFill>
              </a:rPr>
              <a:t>–</a:t>
            </a:r>
            <a:r>
              <a:rPr lang="en-GB" sz="3600" b="1">
                <a:solidFill>
                  <a:schemeClr val="tx1"/>
                </a:solidFill>
              </a:rPr>
              <a:t>help examples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Usage: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[options]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Examples: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7. Testing: use -classout to output integer thresholded class predictions (rather than continuous valued output)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3dsvm -classout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-testvol run2+orig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-model model_run1+orig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-testlabels run2_categories.1D \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FFFFFF"/>
                </a:solidFill>
              </a:rPr>
              <a:t>           -predictions pred2_model1 </a:t>
            </a:r>
          </a:p>
        </p:txBody>
      </p:sp>
      <p:sp>
        <p:nvSpPr>
          <p:cNvPr id="118788" name="Text Box 3"/>
          <p:cNvSpPr txBox="1">
            <a:spLocks noChangeArrowheads="1"/>
          </p:cNvSpPr>
          <p:nvPr/>
        </p:nvSpPr>
        <p:spPr bwMode="auto">
          <a:xfrm>
            <a:off x="731838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>
                <a:solidFill>
                  <a:schemeClr val="tx1"/>
                </a:solidFill>
              </a:rPr>
              <a:t>3dsvm tour: 3dsvm </a:t>
            </a:r>
            <a:r>
              <a:rPr lang="en-US" sz="3600" b="1" dirty="0">
                <a:solidFill>
                  <a:schemeClr val="tx1"/>
                </a:solidFill>
              </a:rPr>
              <a:t>–</a:t>
            </a:r>
            <a:r>
              <a:rPr lang="en-GB" sz="3600" b="1" dirty="0">
                <a:solidFill>
                  <a:schemeClr val="tx1"/>
                </a:solidFill>
              </a:rPr>
              <a:t>help examples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 descr="cat_motor_coronal_p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274320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 descr="cat_motor_pic_ax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143000"/>
            <a:ext cx="23129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classifier_c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3886200"/>
            <a:ext cx="5867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1a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Background and Motivation</a:t>
            </a:r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Complements univariate approaches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(Friston, 1995; McIntosh, 1996; Strother, 2002;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Moeller and Habeck 2006)</a:t>
            </a:r>
            <a:endParaRPr lang="en-US" sz="2000">
              <a:solidFill>
                <a:srgbClr val="96969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969696"/>
                </a:solidFill>
                <a:latin typeface="Arial" charset="0"/>
              </a:rPr>
              <a:t>Early demonstration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969696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(Dehaene, 1998)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Methodology and validation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(Strother, 2002; LaConte, 2003; Shaw, 2003;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Mitchell 2004; </a:t>
            </a:r>
            <a:r>
              <a:rPr lang="fr-FR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Mourão-Miranda, 2005;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rgbClr val="FFFFFF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Martinez-Ramon, 2006)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Representation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	different classes of stimuli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(Haxby, 2001; Cox and Savoy, 2003;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        Haynes &amp; Rees, 2005; Kamitani &amp; Tong 2005)</a:t>
            </a: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Detecting and tracking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	cognitive states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</a:rPr>
              <a:t>	(Polyn, 2005)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Natural representation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for real-time fMRI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>
                <a:solidFill>
                  <a:schemeClr val="bg2"/>
                </a:solidFill>
                <a:latin typeface="Arial" charset="0"/>
                <a:ea typeface="MS Mincho" pitchFamily="49" charset="-128"/>
                <a:cs typeface="MS Mincho" pitchFamily="49" charset="-128"/>
              </a:rPr>
              <a:t>	(LaConte, 2007) 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Data analysis competitions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     HBM ’06 and ‘07</a:t>
            </a:r>
          </a:p>
        </p:txBody>
      </p:sp>
      <p:sp>
        <p:nvSpPr>
          <p:cNvPr id="623621" name="Rectangle 5"/>
          <p:cNvSpPr>
            <a:spLocks noChangeArrowheads="1"/>
          </p:cNvSpPr>
          <p:nvPr/>
        </p:nvSpPr>
        <p:spPr bwMode="auto">
          <a:xfrm>
            <a:off x="6281738" y="5475288"/>
            <a:ext cx="257492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FFFFFF"/>
                </a:solidFill>
              </a:rPr>
              <a:t>(LaConte, 2003)</a:t>
            </a:r>
          </a:p>
        </p:txBody>
      </p:sp>
      <p:pic>
        <p:nvPicPr>
          <p:cNvPr id="6236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371600"/>
            <a:ext cx="3548063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Picture1"/>
          <p:cNvPicPr>
            <a:picLocks noChangeAspect="1" noChangeArrowheads="1"/>
          </p:cNvPicPr>
          <p:nvPr/>
        </p:nvPicPr>
        <p:blipFill>
          <a:blip r:embed="rId3"/>
          <a:srcRect l="2483" r="48828"/>
          <a:stretch>
            <a:fillRect/>
          </a:stretch>
        </p:blipFill>
        <p:spPr bwMode="auto">
          <a:xfrm>
            <a:off x="137276" y="1100137"/>
            <a:ext cx="276791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429000" y="2685871"/>
            <a:ext cx="518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Combines sources of cognitive interference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en-US" sz="1800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Stroop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Eriksen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, and Simon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Report </a:t>
            </a:r>
            <a:r>
              <a:rPr lang="en-US" sz="1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the identity of the number that is 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different</a:t>
            </a:r>
          </a:p>
        </p:txBody>
      </p:sp>
      <p:sp>
        <p:nvSpPr>
          <p:cNvPr id="121860" name="Rectangle 4"/>
          <p:cNvSpPr>
            <a:spLocks noGrp="1"/>
          </p:cNvSpPr>
          <p:nvPr>
            <p:ph type="title"/>
          </p:nvPr>
        </p:nvSpPr>
        <p:spPr>
          <a:xfrm>
            <a:off x="1981200" y="1390471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3800" dirty="0" smtClean="0"/>
              <a:t>m</a:t>
            </a:r>
            <a:r>
              <a:rPr lang="en-US" sz="3800" dirty="0" smtClean="0"/>
              <a:t>ulti-source interference task </a:t>
            </a:r>
            <a:br>
              <a:rPr lang="en-US" sz="3800" dirty="0" smtClean="0"/>
            </a:br>
            <a:r>
              <a:rPr lang="en-US" sz="3800" dirty="0" smtClean="0"/>
              <a:t>(Bush et al. 2003)</a:t>
            </a:r>
            <a:endParaRPr lang="en-US" sz="3800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5382652" y="4768850"/>
          <a:ext cx="3685148" cy="1936750"/>
        </p:xfrm>
        <a:graphic>
          <a:graphicData uri="http://schemas.openxmlformats.org/presentationml/2006/ole">
            <p:oleObj spid="_x0000_s121861" name="Chart" r:id="rId4" imgW="8896409" imgH="4676804" progId="Excel.Chart.8">
              <p:embed/>
            </p:oleObj>
          </a:graphicData>
        </a:graphic>
      </p:graphicFrame>
      <p:pic>
        <p:nvPicPr>
          <p:cNvPr id="6" name="Picture 4" descr="msit_axi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8725" y="4805364"/>
            <a:ext cx="16668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msit_sagitt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4800600"/>
            <a:ext cx="24384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Picture1"/>
          <p:cNvPicPr>
            <a:picLocks noChangeAspect="1" noChangeArrowheads="1"/>
          </p:cNvPicPr>
          <p:nvPr/>
        </p:nvPicPr>
        <p:blipFill>
          <a:blip r:embed="rId3"/>
          <a:srcRect l="51310"/>
          <a:stretch>
            <a:fillRect/>
          </a:stretch>
        </p:blipFill>
        <p:spPr bwMode="auto">
          <a:xfrm>
            <a:off x="139045" y="2971800"/>
            <a:ext cx="276789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1b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76200" y="134938"/>
            <a:ext cx="9067800" cy="639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500" dirty="0" smtClean="0">
                <a:solidFill>
                  <a:srgbClr val="FFFFFF"/>
                </a:solidFill>
              </a:rPr>
              <a:t>#!</a:t>
            </a:r>
            <a:r>
              <a:rPr lang="en-US" sz="1500" dirty="0">
                <a:solidFill>
                  <a:srgbClr val="FFFFFF"/>
                </a:solidFill>
              </a:rPr>
              <a:t>/bin/bash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# example by Andrew Fischer</a:t>
            </a:r>
          </a:p>
          <a:p>
            <a:pPr>
              <a:buFontTx/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echo ===     motor     ===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echo === align run2 to run1 ===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3dvolreg -prefix blur_vr_r2_to_r1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         -base 'blur_vr_run1_motor_AFB003+orig[0]' 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          blur_vr_run2_motor_AFB003+orig</a:t>
            </a:r>
          </a:p>
          <a:p>
            <a:pPr>
              <a:buFontTx/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echo === calculate mask for run1 ===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3dAutomask -prefix msk_run1_motor_AFB003+orig blur_vr_run1_motor_AFB003+orig</a:t>
            </a:r>
          </a:p>
          <a:p>
            <a:pPr>
              <a:buFontTx/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echo === training run1 ===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3dsvm -a a_run1_motor_AFB003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-</a:t>
            </a:r>
            <a:r>
              <a:rPr lang="en-US" sz="1500" dirty="0" err="1">
                <a:solidFill>
                  <a:srgbClr val="FFFFFF"/>
                </a:solidFill>
              </a:rPr>
              <a:t>trainvol</a:t>
            </a:r>
            <a:r>
              <a:rPr lang="en-US" sz="1500" dirty="0">
                <a:solidFill>
                  <a:srgbClr val="FFFFFF"/>
                </a:solidFill>
              </a:rPr>
              <a:t> blur_vr_run1_motor_AFB003+orig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-</a:t>
            </a:r>
            <a:r>
              <a:rPr lang="en-US" sz="1500" dirty="0" err="1">
                <a:solidFill>
                  <a:srgbClr val="FFFFFF"/>
                </a:solidFill>
              </a:rPr>
              <a:t>trainlabels</a:t>
            </a:r>
            <a:r>
              <a:rPr lang="en-US" sz="1500" dirty="0">
                <a:solidFill>
                  <a:srgbClr val="FFFFFF"/>
                </a:solidFill>
              </a:rPr>
              <a:t> motor_labels.1D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-mask msk_run1_motor_AFB003+orig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-model model_run1_motor_AFB003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-bucket bucket_run1_motor_AFB003</a:t>
            </a:r>
          </a:p>
          <a:p>
            <a:pPr>
              <a:buFontTx/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echo === testing run1 ===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3dsvm -</a:t>
            </a:r>
            <a:r>
              <a:rPr lang="en-US" sz="1500" dirty="0" err="1">
                <a:solidFill>
                  <a:srgbClr val="FFFFFF"/>
                </a:solidFill>
              </a:rPr>
              <a:t>testvol</a:t>
            </a:r>
            <a:r>
              <a:rPr lang="en-US" sz="1500" dirty="0">
                <a:solidFill>
                  <a:srgbClr val="FFFFFF"/>
                </a:solidFill>
              </a:rPr>
              <a:t> blur_vr_r2_to_r1_motor_AFB003+orig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-</a:t>
            </a:r>
            <a:r>
              <a:rPr lang="en-US" sz="1500" dirty="0" err="1">
                <a:solidFill>
                  <a:srgbClr val="FFFFFF"/>
                </a:solidFill>
              </a:rPr>
              <a:t>testlabels</a:t>
            </a:r>
            <a:r>
              <a:rPr lang="en-US" sz="1500" dirty="0">
                <a:solidFill>
                  <a:srgbClr val="FFFFFF"/>
                </a:solidFill>
              </a:rPr>
              <a:t> motor_labels.1D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-model model_run1_motor_AFB003+orig \</a:t>
            </a:r>
          </a:p>
          <a:p>
            <a:pPr>
              <a:buFontTx/>
              <a:buNone/>
            </a:pPr>
            <a:r>
              <a:rPr lang="en-US" sz="1500" dirty="0">
                <a:solidFill>
                  <a:srgbClr val="FFFFFF"/>
                </a:solidFill>
              </a:rPr>
              <a:t>      -predictions classifier_motor_r2_using_r1_motor_AFB003 &gt; ./</a:t>
            </a:r>
            <a:r>
              <a:rPr lang="en-US" sz="1500" dirty="0" err="1">
                <a:solidFill>
                  <a:srgbClr val="FFFFFF"/>
                </a:solidFill>
              </a:rPr>
              <a:t>motor_classifier_log.txt</a:t>
            </a:r>
            <a:r>
              <a:rPr lang="en-US" sz="1500" dirty="0">
                <a:solidFill>
                  <a:srgbClr val="FFFFFF"/>
                </a:solidFill>
              </a:rPr>
              <a:t> 2&gt;&amp;1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78075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1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876800"/>
            <a:ext cx="502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Text Box 29"/>
          <p:cNvSpPr txBox="1">
            <a:spLocks noChangeArrowheads="1"/>
          </p:cNvSpPr>
          <p:nvPr/>
        </p:nvSpPr>
        <p:spPr bwMode="auto">
          <a:xfrm>
            <a:off x="0" y="835025"/>
            <a:ext cx="4953000" cy="21367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lIns="155076" tIns="155076" rIns="155076" bIns="155076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Bimanual coordination task: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Feedback of both the left and right hand performance was provided by a four arc display described in (</a:t>
            </a:r>
            <a:r>
              <a:rPr lang="en-US" sz="1800" dirty="0" err="1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Klaiman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and </a:t>
            </a:r>
            <a:r>
              <a:rPr lang="en-US" sz="1800" dirty="0" err="1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Karniel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, 2006), where button tapping was used to move the inner arches to match the speed of the outer arches.</a:t>
            </a:r>
          </a:p>
        </p:txBody>
      </p:sp>
      <p:sp>
        <p:nvSpPr>
          <p:cNvPr id="126980" name="TextBox 67"/>
          <p:cNvSpPr txBox="1">
            <a:spLocks noChangeArrowheads="1"/>
          </p:cNvSpPr>
          <p:nvPr/>
        </p:nvSpPr>
        <p:spPr bwMode="auto">
          <a:xfrm>
            <a:off x="5715000" y="2209800"/>
            <a:ext cx="1447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1:1 – Good Performance</a:t>
            </a:r>
          </a:p>
        </p:txBody>
      </p:sp>
      <p:graphicFrame>
        <p:nvGraphicFramePr>
          <p:cNvPr id="124" name="Chart 123"/>
          <p:cNvGraphicFramePr>
            <a:graphicFrameLocks noGrp="1"/>
          </p:cNvGraphicFramePr>
          <p:nvPr/>
        </p:nvGraphicFramePr>
        <p:xfrm>
          <a:off x="152400" y="3276600"/>
          <a:ext cx="5171491" cy="163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6982" name="Picture 1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457200"/>
            <a:ext cx="18859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1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2819400"/>
            <a:ext cx="18859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4" name="Picture 1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57200"/>
            <a:ext cx="19431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5" name="Picture 1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3800" y="2895600"/>
            <a:ext cx="19431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6" name="TextBox 167"/>
          <p:cNvSpPr txBox="1">
            <a:spLocks noChangeArrowheads="1"/>
          </p:cNvSpPr>
          <p:nvPr/>
        </p:nvSpPr>
        <p:spPr bwMode="auto">
          <a:xfrm>
            <a:off x="7677150" y="2209800"/>
            <a:ext cx="1466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1:1 – Poor Performance</a:t>
            </a:r>
          </a:p>
        </p:txBody>
      </p:sp>
      <p:sp>
        <p:nvSpPr>
          <p:cNvPr id="126987" name="TextBox 168"/>
          <p:cNvSpPr txBox="1">
            <a:spLocks noChangeArrowheads="1"/>
          </p:cNvSpPr>
          <p:nvPr/>
        </p:nvSpPr>
        <p:spPr bwMode="auto">
          <a:xfrm>
            <a:off x="5695950" y="4572000"/>
            <a:ext cx="14478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3:2 – Good Performance</a:t>
            </a:r>
          </a:p>
        </p:txBody>
      </p:sp>
      <p:sp>
        <p:nvSpPr>
          <p:cNvPr id="126988" name="TextBox 169"/>
          <p:cNvSpPr txBox="1">
            <a:spLocks noChangeArrowheads="1"/>
          </p:cNvSpPr>
          <p:nvPr/>
        </p:nvSpPr>
        <p:spPr bwMode="auto">
          <a:xfrm>
            <a:off x="7829550" y="4657725"/>
            <a:ext cx="1371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3:2 – Poor Performance</a:t>
            </a:r>
          </a:p>
        </p:txBody>
      </p:sp>
      <p:sp>
        <p:nvSpPr>
          <p:cNvPr id="126989" name="TextBox 170"/>
          <p:cNvSpPr txBox="1">
            <a:spLocks noChangeArrowheads="1"/>
          </p:cNvSpPr>
          <p:nvPr/>
        </p:nvSpPr>
        <p:spPr bwMode="auto">
          <a:xfrm>
            <a:off x="6115050" y="0"/>
            <a:ext cx="30289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Example Stimulus Frames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-1355725" y="1524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6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267200"/>
            <a:ext cx="23399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4381500" y="3143483"/>
            <a:ext cx="165258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847" tIns="36923" rIns="73847" bIns="36923">
            <a:prstTxWarp prst="textNoShape">
              <a:avLst/>
            </a:prstTxWarp>
            <a:spAutoFit/>
          </a:bodyPr>
          <a:lstStyle/>
          <a:p>
            <a:pPr defTabSz="2193135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300" b="1" dirty="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3:2 (red) vs. 1:1 (blue)</a:t>
            </a:r>
          </a:p>
          <a:p>
            <a:pPr defTabSz="2193135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300" b="1" dirty="0" err="1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p</a:t>
            </a:r>
            <a:r>
              <a:rPr lang="en-US" sz="1300" b="1" dirty="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=0.001</a:t>
            </a:r>
          </a:p>
        </p:txBody>
      </p:sp>
      <p:pic>
        <p:nvPicPr>
          <p:cNvPr id="128004" name="Picture 3" descr="ttest_0_1_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76520"/>
            <a:ext cx="1992313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 descr="ttest_0_2_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3613" y="814620"/>
            <a:ext cx="18192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5" descr="ttest_1_2_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1013" y="814620"/>
            <a:ext cx="18192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 Box 6"/>
          <p:cNvSpPr txBox="1">
            <a:spLocks noChangeArrowheads="1"/>
          </p:cNvSpPr>
          <p:nvPr/>
        </p:nvSpPr>
        <p:spPr bwMode="auto">
          <a:xfrm>
            <a:off x="223838" y="3181583"/>
            <a:ext cx="19891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847" tIns="36923" rIns="73847" bIns="36923">
            <a:prstTxWarp prst="textNoShape">
              <a:avLst/>
            </a:prstTxWarp>
            <a:spAutoFit/>
          </a:bodyPr>
          <a:lstStyle/>
          <a:p>
            <a:pPr defTabSz="2193135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300" b="1" dirty="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1:1 (red) vs. Fixation (blue)</a:t>
            </a:r>
          </a:p>
          <a:p>
            <a:pPr defTabSz="2193135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300" b="1" dirty="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FDR-corrected; </a:t>
            </a:r>
            <a:r>
              <a:rPr lang="en-US" sz="1300" b="1" dirty="0" err="1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q</a:t>
            </a:r>
            <a:r>
              <a:rPr lang="en-US" sz="1300" b="1" dirty="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&lt;0.01</a:t>
            </a: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2209800" y="3143483"/>
            <a:ext cx="19891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847" tIns="36923" rIns="73847" bIns="36923">
            <a:prstTxWarp prst="textNoShape">
              <a:avLst/>
            </a:prstTxWarp>
            <a:spAutoFit/>
          </a:bodyPr>
          <a:lstStyle/>
          <a:p>
            <a:pPr defTabSz="2193135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300" b="1" dirty="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3:2 (red) vs. Fixation (blue)</a:t>
            </a:r>
          </a:p>
          <a:p>
            <a:pPr defTabSz="2193135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300" b="1" dirty="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FDR-corrected; </a:t>
            </a:r>
            <a:r>
              <a:rPr lang="en-US" sz="1300" b="1" dirty="0" err="1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q</a:t>
            </a:r>
            <a:r>
              <a:rPr lang="en-US" sz="1300" b="1" dirty="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&lt;0.01</a:t>
            </a: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3314700" y="101600"/>
            <a:ext cx="58293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3847" tIns="36923" rIns="73847" bIns="36923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900" b="1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Group brain maps of the SVM models for the 14 subjects</a:t>
            </a:r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6324600" y="790575"/>
            <a:ext cx="3605213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1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Distributed pattern common to 1:1 &amp; 3:2 rhythms: 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Bil. Precuneus (BA7)  	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L. (1:1) &amp; Bil. (3:2) postcentral (BA4)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Bil. Lentiform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R. culmen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1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Distributed pattern during Fixation: 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L. cuneus (BA18)       	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1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Distributed pattern unique to 1:1 rhythm: 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Bil. Precentral/M1 (BA4) 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R. inf. Temporal (BA37)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L. sup. Parietal</a:t>
            </a:r>
            <a:endParaRPr lang="en-US" sz="1200" b="1">
              <a:solidFill>
                <a:schemeClr val="tx1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1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Distributed pattern unique to 3:2 rhythm: 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R. middle frontal (BA6)</a:t>
            </a:r>
          </a:p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      L. medial frontal (BA6)</a:t>
            </a:r>
          </a:p>
        </p:txBody>
      </p:sp>
      <p:sp>
        <p:nvSpPr>
          <p:cNvPr id="128011" name="TextBox 113"/>
          <p:cNvSpPr txBox="1">
            <a:spLocks noChangeArrowheads="1"/>
          </p:cNvSpPr>
          <p:nvPr/>
        </p:nvSpPr>
        <p:spPr bwMode="auto">
          <a:xfrm>
            <a:off x="438150" y="6054725"/>
            <a:ext cx="82677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9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Raw classifier output plotted over label files for a relatively accurate subject.  The first two TRs have been removed for each transition between stimuli. </a:t>
            </a:r>
          </a:p>
        </p:txBody>
      </p:sp>
      <p:sp>
        <p:nvSpPr>
          <p:cNvPr id="128012" name="TextBox 155"/>
          <p:cNvSpPr txBox="1">
            <a:spLocks noChangeArrowheads="1"/>
          </p:cNvSpPr>
          <p:nvPr/>
        </p:nvSpPr>
        <p:spPr bwMode="auto">
          <a:xfrm>
            <a:off x="-152400" y="3657600"/>
            <a:ext cx="3400425" cy="62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algn="ctr"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1:1 vs. Fixation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algn="ctr"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(</a:t>
            </a:r>
            <a:r>
              <a:rPr lang="en-US" sz="1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93% Accuracy)</a:t>
            </a:r>
          </a:p>
        </p:txBody>
      </p:sp>
      <p:sp>
        <p:nvSpPr>
          <p:cNvPr id="128013" name="TextBox 156"/>
          <p:cNvSpPr txBox="1">
            <a:spLocks noChangeArrowheads="1"/>
          </p:cNvSpPr>
          <p:nvPr/>
        </p:nvSpPr>
        <p:spPr bwMode="auto">
          <a:xfrm>
            <a:off x="2743200" y="3657600"/>
            <a:ext cx="3565525" cy="62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algn="ctr"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3:2 vs. 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Fixation</a:t>
            </a:r>
          </a:p>
          <a:p>
            <a:pPr algn="ctr"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(</a:t>
            </a:r>
            <a:r>
              <a:rPr lang="en-US" sz="1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93% Accuracy)</a:t>
            </a:r>
          </a:p>
        </p:txBody>
      </p:sp>
      <p:sp>
        <p:nvSpPr>
          <p:cNvPr id="128014" name="TextBox 157"/>
          <p:cNvSpPr txBox="1">
            <a:spLocks noChangeArrowheads="1"/>
          </p:cNvSpPr>
          <p:nvPr/>
        </p:nvSpPr>
        <p:spPr bwMode="auto">
          <a:xfrm>
            <a:off x="6189662" y="3657600"/>
            <a:ext cx="2954338" cy="62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47" tIns="36923" rIns="73847" bIns="36923">
            <a:prstTxWarp prst="textNoShape">
              <a:avLst/>
            </a:prstTxWarp>
            <a:spAutoFit/>
          </a:bodyPr>
          <a:lstStyle/>
          <a:p>
            <a:pPr algn="ctr"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3:2 vs. 1: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1</a:t>
            </a:r>
          </a:p>
          <a:p>
            <a:pPr algn="ctr" defTabSz="2192338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(</a:t>
            </a:r>
            <a:r>
              <a:rPr lang="en-US" sz="1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77% Accuracy)</a:t>
            </a:r>
          </a:p>
        </p:txBody>
      </p:sp>
      <p:pic>
        <p:nvPicPr>
          <p:cNvPr id="128015" name="Picture 15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400" y="4267200"/>
            <a:ext cx="226695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6" name="Picture 16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00" y="4267200"/>
            <a:ext cx="28575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-2743200" y="-762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7"/>
          <p:cNvSpPr>
            <a:spLocks noChangeArrowheads="1"/>
          </p:cNvSpPr>
          <p:nvPr/>
        </p:nvSpPr>
        <p:spPr bwMode="auto">
          <a:xfrm>
            <a:off x="114300" y="76200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#!/bin/</a:t>
            </a:r>
            <a:r>
              <a:rPr lang="en-US" sz="1700" dirty="0" err="1">
                <a:solidFill>
                  <a:srgbClr val="FFFFFF"/>
                </a:solidFill>
              </a:rPr>
              <a:t>csh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# example by </a:t>
            </a:r>
            <a:r>
              <a:rPr lang="en-US" sz="1700" dirty="0" err="1">
                <a:solidFill>
                  <a:srgbClr val="FFFFFF"/>
                </a:solidFill>
              </a:rPr>
              <a:t>Prashant</a:t>
            </a:r>
            <a:r>
              <a:rPr lang="en-US" sz="1700" dirty="0">
                <a:solidFill>
                  <a:srgbClr val="FFFFFF"/>
                </a:solidFill>
              </a:rPr>
              <a:t>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3dsvm -</a:t>
            </a:r>
            <a:r>
              <a:rPr lang="en-US" sz="1700" dirty="0" err="1">
                <a:solidFill>
                  <a:srgbClr val="FFFFFF"/>
                </a:solidFill>
              </a:rPr>
              <a:t>trainvol</a:t>
            </a:r>
            <a:r>
              <a:rPr lang="en-US" sz="1700" dirty="0">
                <a:solidFill>
                  <a:srgbClr val="FFFFFF"/>
                </a:solidFill>
              </a:rPr>
              <a:t>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-</a:t>
            </a:r>
            <a:r>
              <a:rPr lang="en-US" sz="1700" dirty="0" err="1">
                <a:solidFill>
                  <a:srgbClr val="FFFFFF"/>
                </a:solidFill>
              </a:rPr>
              <a:t>trainlabels</a:t>
            </a:r>
            <a:r>
              <a:rPr lang="en-US" sz="1700" dirty="0">
                <a:solidFill>
                  <a:srgbClr val="FFFFFF"/>
                </a:solidFill>
              </a:rPr>
              <a:t>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3dsvm -</a:t>
            </a:r>
            <a:r>
              <a:rPr lang="en-US" sz="1700" dirty="0" err="1">
                <a:solidFill>
                  <a:srgbClr val="FFFFFF"/>
                </a:solidFill>
              </a:rPr>
              <a:t>classout</a:t>
            </a:r>
            <a:r>
              <a:rPr lang="en-US" sz="1700" dirty="0">
                <a:solidFill>
                  <a:srgbClr val="FFFFFF"/>
                </a:solidFill>
              </a:rPr>
              <a:t>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 -</a:t>
            </a:r>
            <a:r>
              <a:rPr lang="en-US" sz="1700" dirty="0" err="1">
                <a:solidFill>
                  <a:srgbClr val="FFFFFF"/>
                </a:solidFill>
              </a:rPr>
              <a:t>testvol</a:t>
            </a:r>
            <a:r>
              <a:rPr lang="en-US" sz="1700" dirty="0">
                <a:solidFill>
                  <a:srgbClr val="FFFFFF"/>
                </a:solidFill>
              </a:rPr>
              <a:t>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 -</a:t>
            </a:r>
            <a:r>
              <a:rPr lang="en-US" sz="1700" dirty="0" err="1">
                <a:solidFill>
                  <a:srgbClr val="FFFFFF"/>
                </a:solidFill>
              </a:rPr>
              <a:t>testlabels</a:t>
            </a:r>
            <a:r>
              <a:rPr lang="en-US" sz="1700" dirty="0">
                <a:solidFill>
                  <a:srgbClr val="FFFFFF"/>
                </a:solidFill>
              </a:rPr>
              <a:t>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 -predictions pred_run2_frmRun1_classout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3dsvm -</a:t>
            </a:r>
            <a:r>
              <a:rPr lang="en-US" sz="1700" dirty="0" err="1">
                <a:solidFill>
                  <a:srgbClr val="FFFFFF"/>
                </a:solidFill>
              </a:rPr>
              <a:t>testvol</a:t>
            </a:r>
            <a:r>
              <a:rPr lang="en-US" sz="1700" dirty="0">
                <a:solidFill>
                  <a:srgbClr val="FFFFFF"/>
                </a:solidFill>
              </a:rPr>
              <a:t>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-</a:t>
            </a:r>
            <a:r>
              <a:rPr lang="en-US" sz="1700" dirty="0" err="1">
                <a:solidFill>
                  <a:srgbClr val="FFFFFF"/>
                </a:solidFill>
              </a:rPr>
              <a:t>testlabels</a:t>
            </a:r>
            <a:r>
              <a:rPr lang="en-US" sz="1700" dirty="0">
                <a:solidFill>
                  <a:srgbClr val="FFFFFF"/>
                </a:solidFill>
              </a:rPr>
              <a:t>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# optional, move bucket files to </a:t>
            </a:r>
            <a:r>
              <a:rPr lang="en-US" sz="1700" dirty="0" err="1">
                <a:solidFill>
                  <a:srgbClr val="FFFFFF"/>
                </a:solidFill>
              </a:rPr>
              <a:t>Tailarach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# @</a:t>
            </a:r>
            <a:r>
              <a:rPr lang="en-US" sz="1700" dirty="0" err="1">
                <a:solidFill>
                  <a:srgbClr val="FFFFFF"/>
                </a:solidFill>
              </a:rPr>
              <a:t>auto_tlrc</a:t>
            </a:r>
            <a:r>
              <a:rPr lang="en-US" sz="1700" dirty="0">
                <a:solidFill>
                  <a:srgbClr val="FFFFFF"/>
                </a:solidFill>
              </a:rPr>
              <a:t> -base TT_N27+tlrc -input </a:t>
            </a:r>
            <a:r>
              <a:rPr lang="en-US" sz="1700" dirty="0" err="1">
                <a:solidFill>
                  <a:srgbClr val="FFFFFF"/>
                </a:solidFill>
              </a:rPr>
              <a:t>anatomical_PPA+orig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# @</a:t>
            </a:r>
            <a:r>
              <a:rPr lang="en-US" sz="1700" dirty="0" err="1">
                <a:solidFill>
                  <a:srgbClr val="FFFFFF"/>
                </a:solidFill>
              </a:rPr>
              <a:t>auto_tlrc</a:t>
            </a:r>
            <a:r>
              <a:rPr lang="en-US" sz="1700" dirty="0">
                <a:solidFill>
                  <a:srgbClr val="FFFFFF"/>
                </a:solidFill>
              </a:rPr>
              <a:t> -</a:t>
            </a:r>
            <a:r>
              <a:rPr lang="en-US" sz="1700" dirty="0" err="1">
                <a:solidFill>
                  <a:srgbClr val="FFFFFF"/>
                </a:solidFill>
              </a:rPr>
              <a:t>apar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anatomical_PPA_at+tlrc</a:t>
            </a:r>
            <a:r>
              <a:rPr lang="en-US" sz="1700" dirty="0">
                <a:solidFill>
                  <a:srgbClr val="FFFFFF"/>
                </a:solidFill>
              </a:rPr>
              <a:t> –input bucket_run1_PPA_0_1+orig -</a:t>
            </a:r>
            <a:r>
              <a:rPr lang="en-US" sz="1700" dirty="0" err="1">
                <a:solidFill>
                  <a:srgbClr val="FFFFFF"/>
                </a:solidFill>
              </a:rPr>
              <a:t>dxyz</a:t>
            </a:r>
            <a:r>
              <a:rPr lang="en-US" sz="1700" dirty="0">
                <a:solidFill>
                  <a:srgbClr val="FFFFFF"/>
                </a:solidFill>
              </a:rPr>
              <a:t>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# @</a:t>
            </a:r>
            <a:r>
              <a:rPr lang="en-US" sz="1700" dirty="0" err="1">
                <a:solidFill>
                  <a:srgbClr val="FFFFFF"/>
                </a:solidFill>
              </a:rPr>
              <a:t>auto_tlrc</a:t>
            </a:r>
            <a:r>
              <a:rPr lang="en-US" sz="1700" dirty="0">
                <a:solidFill>
                  <a:srgbClr val="FFFFFF"/>
                </a:solidFill>
              </a:rPr>
              <a:t> -</a:t>
            </a:r>
            <a:r>
              <a:rPr lang="en-US" sz="1700" dirty="0" err="1">
                <a:solidFill>
                  <a:srgbClr val="FFFFFF"/>
                </a:solidFill>
              </a:rPr>
              <a:t>apar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anatomical_PPA_at+tlrc</a:t>
            </a:r>
            <a:r>
              <a:rPr lang="en-US" sz="1700" dirty="0">
                <a:solidFill>
                  <a:srgbClr val="FFFFFF"/>
                </a:solidFill>
              </a:rPr>
              <a:t> -input bucket_run1_PPA_0_2+orig -</a:t>
            </a:r>
            <a:r>
              <a:rPr lang="en-US" sz="1700" dirty="0" err="1">
                <a:solidFill>
                  <a:srgbClr val="FFFFFF"/>
                </a:solidFill>
              </a:rPr>
              <a:t>dxyz</a:t>
            </a:r>
            <a:r>
              <a:rPr lang="en-US" sz="1700" dirty="0">
                <a:solidFill>
                  <a:srgbClr val="FFFFFF"/>
                </a:solidFill>
              </a:rPr>
              <a:t>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 dirty="0">
                <a:solidFill>
                  <a:srgbClr val="FFFFFF"/>
                </a:solidFill>
              </a:rPr>
              <a:t># @</a:t>
            </a:r>
            <a:r>
              <a:rPr lang="en-US" sz="1700" dirty="0" err="1">
                <a:solidFill>
                  <a:srgbClr val="FFFFFF"/>
                </a:solidFill>
              </a:rPr>
              <a:t>auto_tlrc</a:t>
            </a:r>
            <a:r>
              <a:rPr lang="en-US" sz="1700" dirty="0">
                <a:solidFill>
                  <a:srgbClr val="FFFFFF"/>
                </a:solidFill>
              </a:rPr>
              <a:t> -</a:t>
            </a:r>
            <a:r>
              <a:rPr lang="en-US" sz="1700" dirty="0" err="1">
                <a:solidFill>
                  <a:srgbClr val="FFFFFF"/>
                </a:solidFill>
              </a:rPr>
              <a:t>apar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anatomical_PPA_at+tlrc</a:t>
            </a:r>
            <a:r>
              <a:rPr lang="en-US" sz="1700" dirty="0">
                <a:solidFill>
                  <a:srgbClr val="FFFFFF"/>
                </a:solidFill>
              </a:rPr>
              <a:t> -input bucket_run1_PPA_1_2+orig -</a:t>
            </a:r>
            <a:r>
              <a:rPr lang="en-US" sz="1700" dirty="0" err="1">
                <a:solidFill>
                  <a:srgbClr val="FFFFFF"/>
                </a:solidFill>
              </a:rPr>
              <a:t>dxyz</a:t>
            </a:r>
            <a:r>
              <a:rPr lang="en-US" sz="1700" dirty="0">
                <a:solidFill>
                  <a:srgbClr val="FFFFFF"/>
                </a:solidFill>
              </a:rPr>
              <a:t> 4 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49675" y="-762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pic>
        <p:nvPicPr>
          <p:cNvPr id="130051" name="Picture 3" descr="f0_fMRIdata"/>
          <p:cNvPicPr>
            <a:picLocks noChangeAspect="1" noChangeArrowheads="1"/>
          </p:cNvPicPr>
          <p:nvPr/>
        </p:nvPicPr>
        <p:blipFill>
          <a:blip r:embed="rId2"/>
          <a:srcRect l="80690" t="58940" r="9743" b="28137"/>
          <a:stretch>
            <a:fillRect/>
          </a:stretch>
        </p:blipFill>
        <p:spPr bwMode="auto">
          <a:xfrm>
            <a:off x="6477000" y="457200"/>
            <a:ext cx="140811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4" descr="f0_fMRIdata"/>
          <p:cNvPicPr>
            <a:picLocks noChangeAspect="1" noChangeArrowheads="1"/>
          </p:cNvPicPr>
          <p:nvPr/>
        </p:nvPicPr>
        <p:blipFill>
          <a:blip r:embed="rId2"/>
          <a:srcRect l="26730" t="58940" r="63577" b="28137"/>
          <a:stretch>
            <a:fillRect/>
          </a:stretch>
        </p:blipFill>
        <p:spPr bwMode="auto">
          <a:xfrm>
            <a:off x="4978400" y="444500"/>
            <a:ext cx="1425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Line 5"/>
          <p:cNvSpPr>
            <a:spLocks noChangeShapeType="1"/>
          </p:cNvSpPr>
          <p:nvPr/>
        </p:nvSpPr>
        <p:spPr bwMode="auto">
          <a:xfrm>
            <a:off x="1752600" y="1276350"/>
            <a:ext cx="21336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49675" y="-762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31075" name="Line 5"/>
          <p:cNvSpPr>
            <a:spLocks noChangeShapeType="1"/>
          </p:cNvSpPr>
          <p:nvPr/>
        </p:nvSpPr>
        <p:spPr bwMode="auto">
          <a:xfrm>
            <a:off x="1981200" y="1504950"/>
            <a:ext cx="17653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107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76200"/>
            <a:ext cx="152400" cy="63500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1077" name="Picture 6" descr="LABEL_PPA_1.png"/>
          <p:cNvPicPr>
            <a:picLocks noChangeAspect="1"/>
          </p:cNvPicPr>
          <p:nvPr/>
        </p:nvPicPr>
        <p:blipFill>
          <a:blip r:embed="rId3"/>
          <a:srcRect l="4922"/>
          <a:stretch>
            <a:fillRect/>
          </a:stretch>
        </p:blipFill>
        <p:spPr bwMode="auto">
          <a:xfrm>
            <a:off x="4405313" y="152400"/>
            <a:ext cx="414813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pic>
        <p:nvPicPr>
          <p:cNvPr id="132099" name="Picture 5" descr="f2_150t_msk"/>
          <p:cNvPicPr>
            <a:picLocks noChangeAspect="1" noChangeArrowheads="1"/>
          </p:cNvPicPr>
          <p:nvPr/>
        </p:nvPicPr>
        <p:blipFill>
          <a:blip r:embed="rId2"/>
          <a:srcRect l="80690" t="58940" r="9743" b="28137"/>
          <a:stretch>
            <a:fillRect/>
          </a:stretch>
        </p:blipFill>
        <p:spPr bwMode="auto">
          <a:xfrm>
            <a:off x="7126288" y="457200"/>
            <a:ext cx="14081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0" name="Picture 6" descr="f2_150t_msk"/>
          <p:cNvPicPr>
            <a:picLocks noChangeAspect="1" noChangeArrowheads="1"/>
          </p:cNvPicPr>
          <p:nvPr/>
        </p:nvPicPr>
        <p:blipFill>
          <a:blip r:embed="rId2"/>
          <a:srcRect l="26730" t="58940" r="63577" b="28137"/>
          <a:stretch>
            <a:fillRect/>
          </a:stretch>
        </p:blipFill>
        <p:spPr bwMode="auto">
          <a:xfrm>
            <a:off x="5853113" y="533400"/>
            <a:ext cx="140811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Line 7"/>
          <p:cNvSpPr>
            <a:spLocks noChangeShapeType="1"/>
          </p:cNvSpPr>
          <p:nvPr/>
        </p:nvSpPr>
        <p:spPr bwMode="auto">
          <a:xfrm>
            <a:off x="1524000" y="1774825"/>
            <a:ext cx="25146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49675" y="-762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33123" name="Line 5"/>
          <p:cNvSpPr>
            <a:spLocks noChangeShapeType="1"/>
          </p:cNvSpPr>
          <p:nvPr/>
        </p:nvSpPr>
        <p:spPr bwMode="auto">
          <a:xfrm>
            <a:off x="1638300" y="2019300"/>
            <a:ext cx="17145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24" name="Picture 6"/>
          <p:cNvPicPr>
            <a:picLocks noChangeAspect="1" noChangeArrowheads="1"/>
          </p:cNvPicPr>
          <p:nvPr/>
        </p:nvPicPr>
        <p:blipFill>
          <a:blip r:embed="rId2"/>
          <a:srcRect r="55928"/>
          <a:stretch>
            <a:fillRect/>
          </a:stretch>
        </p:blipFill>
        <p:spPr bwMode="auto">
          <a:xfrm>
            <a:off x="5715000" y="1143000"/>
            <a:ext cx="175260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49675" y="-762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114300" y="147638"/>
            <a:ext cx="89154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#!/bin/csh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example by Prashant Prasad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-trainvol volreg_run1_PPA+orig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-trainlabels LABEL_PPA_1.1D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-mask automask_run1_PPA+orig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-bucket bucket_run1_PPA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-classout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 -predictions pred_run2_frmRun1_classout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3dsvm -testvol volreg_run2_PPA+orig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-testlabels LABEL_PPA_2.1D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-model model_run1_PPA+orig \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           -predictions pred_run2_frmRun1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7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optional, move bucket files to Tailarach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-base TT_N27+tlrc -input anatomical_PPA+orig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–input bucket_run1_PPA_0_1+orig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bucket_run1_PPA_0_2+orig -dxyz 4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700">
                <a:solidFill>
                  <a:srgbClr val="FFFFFF"/>
                </a:solidFill>
              </a:rPr>
              <a:t># @auto_tlrc -apar anatomical_PPA_at+tlrc -input bucket_run1_PPA_1_2+orig -dxyz 4 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304800" y="2438400"/>
            <a:ext cx="8001000" cy="3495675"/>
          </a:xfrm>
          <a:prstGeom prst="rect">
            <a:avLst/>
          </a:prstGeom>
          <a:solidFill>
            <a:schemeClr val="bg2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B4B4B4"/>
                </a:solidFill>
              </a:rPr>
              <a:t>type = string-attribute name = HISTORY_NOTE count = 933 '[pprasad@awesomo.hnl.bcm.edu: Fri May 8 13:16:13 2009] to3d -epan -prefix to3dbutton_run1_PPA -time:zt 34 308 2000 alt+z2 -assume_dicom_mosaic ../../../../../opt/dicom_data/ExperimentsTABS_PPA/PPA010_20090421/run1_5/00001.dcm ../../../../../opt/dicom_data/ExperimentsTABS_PPA/PPA010_20090421/run1_5/00002.dcm ../../../../../opt/dicom_data/ExperimentsTABS_PPA/PPA010_20090421/run1_5/00003.dcm ... ../../../../../opt/dicom_data/ExperimentsTABS_PPA/PPA010_20090421/run1_5/00307.dcm ../../../../../opt/dicom_data/ExperimentsTABS_PPA/PPA010_20090421/run1_5/00308.dcm\n[pprasad@awesomo.hnl.bcm.edu: Fri May 8 13:16:15 2009] 3dvolreg -Fourier -prefix volreg_button_run1_PPA -dfile volreg_button_run1_PPA.mp -base 0 to3dbutton_run1_PPA+orig\n</a:t>
            </a:r>
            <a:r>
              <a:rPr lang="en-US" sz="2000">
                <a:solidFill>
                  <a:srgbClr val="FFFFFF"/>
                </a:solidFill>
              </a:rPr>
              <a:t>[slaconte@awesomo.hnl.bcm.edu: Fri Jul 17 04:36:16 2009] 3dsvm -trainvol volreg_run1_PPA+orig -trainlabels LABEL_PPA_1.1D -mask automask_run1_PPA+orig -bucket bucket_run1_PPA -model model_run1_PPA~ </a:t>
            </a:r>
          </a:p>
        </p:txBody>
      </p:sp>
      <p:sp>
        <p:nvSpPr>
          <p:cNvPr id="134148" name="Line 4"/>
          <p:cNvSpPr>
            <a:spLocks noChangeShapeType="1"/>
          </p:cNvSpPr>
          <p:nvPr/>
        </p:nvSpPr>
        <p:spPr bwMode="auto">
          <a:xfrm>
            <a:off x="1574800" y="2330450"/>
            <a:ext cx="1752600" cy="0"/>
          </a:xfrm>
          <a:prstGeom prst="line">
            <a:avLst/>
          </a:prstGeom>
          <a:noFill/>
          <a:ln w="57150">
            <a:solidFill>
              <a:srgbClr val="FA080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637338"/>
            <a:ext cx="9144000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just">
              <a:spcBef>
                <a:spcPct val="50000"/>
              </a:spcBef>
              <a:buFontTx/>
              <a:buNone/>
            </a:pPr>
            <a:r>
              <a:rPr lang="en-US" sz="1000" dirty="0"/>
              <a:t>Stephen LaConte							                         July </a:t>
            </a:r>
            <a:r>
              <a:rPr lang="en-US" sz="1000" dirty="0" smtClean="0"/>
              <a:t>22, 2009</a:t>
            </a:r>
            <a:endParaRPr lang="en-US" sz="10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49675" y="-76200"/>
            <a:ext cx="7985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err="1" smtClean="0">
                <a:solidFill>
                  <a:schemeClr val="tx1"/>
                </a:solidFill>
              </a:rPr>
              <a:t>e</a:t>
            </a:r>
            <a:r>
              <a:rPr lang="en-GB" sz="3600" b="1" dirty="0" err="1" smtClean="0">
                <a:solidFill>
                  <a:schemeClr val="tx1"/>
                </a:solidFill>
              </a:rPr>
              <a:t>xample</a:t>
            </a:r>
            <a:r>
              <a:rPr lang="en-GB" sz="3600" b="1" dirty="0" smtClean="0">
                <a:solidFill>
                  <a:schemeClr val="tx1"/>
                </a:solidFill>
              </a:rPr>
              <a:t> 2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xi_j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51"/>
  <p:tag name="BOXFONT" val="10"/>
  <p:tag name="BOXWRAP" val="False"/>
  <p:tag name="WORKAROUNDTRANSPARENCYBUG" val="False"/>
  <p:tag name="BITMAPFORMAT" val="pngmono"/>
  <p:tag name="DEBUGINTERACTIVE" val="True"/>
  <p:tag name="ORIGWIDTH" val="17"/>
  <p:tag name="PICTUREFILESIZE" val="1549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xi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51"/>
  <p:tag name="BOXFONT" val="10"/>
  <p:tag name="BOXWRAP" val="False"/>
  <p:tag name="WORKAROUNDTRANSPARENCYBUG" val="False"/>
  <p:tag name="BITMAPFORMAT" val="pngmono"/>
  <p:tag name="DEBUGINTERACTIVE" val="True"/>
  <p:tag name="ORIGWIDTH" val="15"/>
  <p:tag name="PICTUREFILESIZE" val="1428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mathbf{w}^T \mathbf{x} + b =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pngmono"/>
  <p:tag name="DEBUGINTERACTIVE" val="True"/>
  <p:tag name="ORIGWIDTH" val="123"/>
  <p:tag name="PICTUREFILESIZE" val="4893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mathbf{w}^T \mathbf{x} + b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pngmono"/>
  <p:tag name="DEBUGINTERACTIVE" val="True"/>
  <p:tag name="ORIGWIDTH" val="122"/>
  <p:tag name="PICTUREFILESIZE" val="4295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mathbf{w}^T \mathbf{x} + b = -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pngmono"/>
  <p:tag name="DEBUGINTERACTIVE" val="True"/>
  <p:tag name="ORIGWIDTH" val="138"/>
  <p:tag name="PICTUREFILESIZE" val="4634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mathbf{x}_i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pngmono"/>
  <p:tag name="DEBUGINTERACTIVE" val="True"/>
  <p:tag name="ORIGWIDTH" val="18"/>
  <p:tag name="PICTUREFILESIZE" val="1269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mathbf{x}_j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338"/>
</p:tagLst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DCE0E0"/>
      </a:lt1>
      <a:dk2>
        <a:srgbClr val="000000"/>
      </a:dk2>
      <a:lt2>
        <a:srgbClr val="EAEAEA"/>
      </a:lt2>
      <a:accent1>
        <a:srgbClr val="00CC99"/>
      </a:accent1>
      <a:accent2>
        <a:srgbClr val="3333CC"/>
      </a:accent2>
      <a:accent3>
        <a:srgbClr val="AAAAAA"/>
      </a:accent3>
      <a:accent4>
        <a:srgbClr val="BCBFBF"/>
      </a:accent4>
      <a:accent5>
        <a:srgbClr val="AAE2CA"/>
      </a:accent5>
      <a:accent6>
        <a:srgbClr val="2D2DB9"/>
      </a:accent6>
      <a:hlink>
        <a:srgbClr val="FFFF66"/>
      </a:hlink>
      <a:folHlink>
        <a:srgbClr val="FFFF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63469</TotalTime>
  <Words>9901</Words>
  <Application>Microsoft PowerPoint</Application>
  <PresentationFormat>On-screen Show (4:3)</PresentationFormat>
  <Paragraphs>2067</Paragraphs>
  <Slides>112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112</vt:i4>
      </vt:variant>
    </vt:vector>
  </HeadingPairs>
  <TitlesOfParts>
    <vt:vector size="123" baseType="lpstr">
      <vt:lpstr>Arial</vt:lpstr>
      <vt:lpstr>ＭＳ Ｐゴシック</vt:lpstr>
      <vt:lpstr>Times New Roman</vt:lpstr>
      <vt:lpstr>宋体</vt:lpstr>
      <vt:lpstr>MS Mincho</vt:lpstr>
      <vt:lpstr>StarBats</vt:lpstr>
      <vt:lpstr>Calibri</vt:lpstr>
      <vt:lpstr>Default Design</vt:lpstr>
      <vt:lpstr>Microsoft Equation 3.0</vt:lpstr>
      <vt:lpstr>Microsoft Equation</vt:lpstr>
      <vt:lpstr>Microsoft Office Excel Chart</vt:lpstr>
      <vt:lpstr>Classification of fMRI-based cognitive states using 3dsvm</vt:lpstr>
      <vt:lpstr>Slide 2</vt:lpstr>
      <vt:lpstr>Slide 3</vt:lpstr>
      <vt:lpstr>Slide 4</vt:lpstr>
      <vt:lpstr>“Organization”</vt:lpstr>
      <vt:lpstr>Slide 6</vt:lpstr>
      <vt:lpstr>Background and Motivation</vt:lpstr>
      <vt:lpstr>Background and Motivation</vt:lpstr>
      <vt:lpstr>Background and Motivation</vt:lpstr>
      <vt:lpstr>Background and Motivation</vt:lpstr>
      <vt:lpstr>Background and Motivation</vt:lpstr>
      <vt:lpstr>Background and Motivation</vt:lpstr>
      <vt:lpstr>Background and Motivation</vt:lpstr>
      <vt:lpstr>Background and Motivation</vt:lpstr>
      <vt:lpstr>“Organization”</vt:lpstr>
      <vt:lpstr>Slide 16</vt:lpstr>
      <vt:lpstr>Slide 17</vt:lpstr>
      <vt:lpstr>Temporal Regression</vt:lpstr>
      <vt:lpstr>Slide 19</vt:lpstr>
      <vt:lpstr>Training Data and Decision Boundary</vt:lpstr>
      <vt:lpstr>Training Data and Decision Boundary</vt:lpstr>
      <vt:lpstr>Training Data and Decision Boundary</vt:lpstr>
      <vt:lpstr>Multi-class</vt:lpstr>
      <vt:lpstr>Multi-class</vt:lpstr>
      <vt:lpstr>Slide 25</vt:lpstr>
      <vt:lpstr>Multi-class</vt:lpstr>
      <vt:lpstr>Multi-class</vt:lpstr>
      <vt:lpstr>Multi-class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PCA/CVA</vt:lpstr>
      <vt:lpstr>Slide 39</vt:lpstr>
      <vt:lpstr>Slide 40</vt:lpstr>
      <vt:lpstr>Slide 41</vt:lpstr>
      <vt:lpstr>Slide 42</vt:lpstr>
      <vt:lpstr>Slide 43</vt:lpstr>
      <vt:lpstr>Slide 44</vt:lpstr>
      <vt:lpstr>3dsvm provides an “alpha time series”</vt:lpstr>
      <vt:lpstr>“Organization”</vt:lpstr>
      <vt:lpstr>Evaluating the model: Generalization</vt:lpstr>
      <vt:lpstr>Evaluating the model: Generalization</vt:lpstr>
      <vt:lpstr>Evaluating the model: Generalization</vt:lpstr>
      <vt:lpstr>Evaluating the model: Generalization</vt:lpstr>
      <vt:lpstr>“Organization”</vt:lpstr>
      <vt:lpstr>Interpretation</vt:lpstr>
      <vt:lpstr>Interpreting SVM Models</vt:lpstr>
      <vt:lpstr>Interpreting SVM Models</vt:lpstr>
      <vt:lpstr>Interpreting SVM Models</vt:lpstr>
      <vt:lpstr>“Organization”</vt:lpstr>
      <vt:lpstr>Hemodynamic response</vt:lpstr>
      <vt:lpstr>Slide 58</vt:lpstr>
      <vt:lpstr>Slide 59</vt:lpstr>
      <vt:lpstr>Slide 60</vt:lpstr>
      <vt:lpstr>Slide 61</vt:lpstr>
      <vt:lpstr>Slide 62</vt:lpstr>
      <vt:lpstr>“Organization”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multi-source interference task  (Bush et al. 2003)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Acknowledgments</vt:lpstr>
    </vt:vector>
  </TitlesOfParts>
  <Company>Emory University - BITC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slaconte</dc:creator>
  <cp:lastModifiedBy>Stephen LaConte</cp:lastModifiedBy>
  <cp:revision>219</cp:revision>
  <dcterms:created xsi:type="dcterms:W3CDTF">2009-07-22T09:38:27Z</dcterms:created>
  <dcterms:modified xsi:type="dcterms:W3CDTF">2009-07-22T13:48:38Z</dcterms:modified>
</cp:coreProperties>
</file>