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_rels/.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_rels/presentation.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media/image1.png" ContentType="image/png"/>
  <Override PartName="/ppt/media/image33.png" ContentType="image/png"/>
  <Override PartName="/ppt/media/image4.png" ContentType="image/png"/>
  <Override PartName="/ppt/media/image78.jpeg" ContentType="image/jpeg"/>
  <Override PartName="/ppt/media/image5.png" ContentType="image/png"/>
  <Override PartName="/ppt/media/image37.png" ContentType="image/png"/>
  <Override PartName="/ppt/media/image39.png" ContentType="image/png"/>
  <Override PartName="/ppt/media/image6.png" ContentType="image/png"/>
  <Override PartName="/ppt/media/image13.png" ContentType="image/png"/>
  <Override PartName="/ppt/media/image38.png" ContentType="image/png"/>
  <Override PartName="/ppt/media/image10.jpeg" ContentType="image/jpeg"/>
  <Override PartName="/ppt/media/image69.jpeg" ContentType="image/jpeg"/>
  <Override PartName="/ppt/media/image16.png" ContentType="image/png"/>
  <Override PartName="/ppt/media/image9.jpeg" ContentType="image/jpeg"/>
  <Override PartName="/ppt/media/image88.png" ContentType="image/png"/>
  <Override PartName="/ppt/media/image3.png" ContentType="image/png"/>
  <Override PartName="/ppt/media/image35.png" ContentType="image/png"/>
  <Override PartName="/ppt/media/image11.jpeg" ContentType="image/jpeg"/>
  <Override PartName="/ppt/media/image24.png" ContentType="image/png"/>
  <Override PartName="/ppt/media/image12.jpeg" ContentType="image/jpeg"/>
  <Override PartName="/ppt/media/image14.png" ContentType="image/png"/>
  <Override PartName="/ppt/media/image7.png" ContentType="image/png"/>
  <Override PartName="/ppt/media/image2.png" ContentType="image/png"/>
  <Override PartName="/ppt/media/image34.png" ContentType="image/png"/>
  <Override PartName="/ppt/media/image19.png" ContentType="image/png"/>
  <Override PartName="/ppt/media/image17.png" ContentType="image/png"/>
  <Override PartName="/ppt/media/image18.png" ContentType="image/png"/>
  <Override PartName="/ppt/media/image93.png" ContentType="image/png"/>
  <Override PartName="/ppt/media/image20.png" ContentType="image/png"/>
  <Override PartName="/ppt/media/image79.png" ContentType="image/png"/>
  <Override PartName="/ppt/media/image8.png" ContentType="image/png"/>
  <Override PartName="/ppt/media/image15.png" ContentType="image/png"/>
  <Override PartName="/ppt/media/image90.png" ContentType="image/png"/>
  <Override PartName="/ppt/media/image21.png" ContentType="image/png"/>
  <Override PartName="/ppt/media/image22.png" ContentType="image/png"/>
  <Override PartName="/ppt/media/image23.png" ContentType="image/png"/>
  <Override PartName="/ppt/media/image25.png" ContentType="image/png"/>
  <Override PartName="/ppt/media/image26.png" ContentType="image/png"/>
  <Override PartName="/ppt/media/image27.png" ContentType="image/png"/>
  <Override PartName="/ppt/media/image29.jpeg" ContentType="image/jpeg"/>
  <Override PartName="/ppt/media/image36.png" ContentType="image/png"/>
  <Override PartName="/ppt/media/image30.png" ContentType="image/png"/>
  <Override PartName="/ppt/media/image89.png" ContentType="image/png"/>
  <Override PartName="/ppt/media/image31.png" ContentType="image/png"/>
  <Override PartName="/ppt/media/image32.png" ContentType="image/png"/>
  <Override PartName="/ppt/media/image40.png" ContentType="image/png"/>
  <Override PartName="/ppt/media/image41.png" ContentType="image/png"/>
  <Override PartName="/ppt/media/image42.png" ContentType="image/png"/>
  <Override PartName="/ppt/media/image44.png" ContentType="image/png"/>
  <Override PartName="/ppt/media/image45.png" ContentType="image/png"/>
  <Override PartName="/ppt/media/image46.png" ContentType="image/png"/>
  <Override PartName="/ppt/media/image47.png" ContentType="image/png"/>
  <Override PartName="/ppt/media/image28.gif" ContentType="image/gif"/>
  <Override PartName="/ppt/media/image50.png" ContentType="image/png"/>
  <Override PartName="/ppt/media/image51.png" ContentType="image/png"/>
  <Override PartName="/ppt/media/image52.png" ContentType="image/png"/>
  <Override PartName="/ppt/media/image54.png" ContentType="image/png"/>
  <Override PartName="/ppt/media/image91.jpeg" ContentType="image/jpeg"/>
  <Override PartName="/ppt/media/image55.png" ContentType="image/png"/>
  <Override PartName="/ppt/media/image56.png" ContentType="image/png"/>
  <Override PartName="/ppt/media/image57.png" ContentType="image/png"/>
  <Override PartName="/ppt/media/image58.png" ContentType="image/png"/>
  <Override PartName="/ppt/media/image59.png" ContentType="image/png"/>
  <Override PartName="/ppt/media/image60.png" ContentType="image/png"/>
  <Override PartName="/ppt/media/image61.png" ContentType="image/png"/>
  <Override PartName="/ppt/media/image62.png" ContentType="image/png"/>
  <Override PartName="/ppt/media/image74.jpeg" ContentType="image/jpeg"/>
  <Override PartName="/ppt/media/image63.png" ContentType="image/png"/>
  <Override PartName="/ppt/media/image64.jpeg" ContentType="image/jpeg"/>
  <Override PartName="/ppt/media/image67.jpeg" ContentType="image/jpeg"/>
  <Override PartName="/ppt/media/image68.jpeg" ContentType="image/jpeg"/>
  <Override PartName="/ppt/media/image86.png" ContentType="image/png"/>
  <Override PartName="/ppt/media/image71.jpeg" ContentType="image/jpeg"/>
  <Override PartName="/ppt/media/image72.jpeg" ContentType="image/jpeg"/>
  <Override PartName="/ppt/media/image85.png" ContentType="image/png"/>
  <Override PartName="/ppt/media/image53.png" ContentType="image/png"/>
  <Override PartName="/ppt/media/image73.jpeg" ContentType="image/jpeg"/>
  <Override PartName="/ppt/media/image49.png" ContentType="image/png"/>
  <Override PartName="/ppt/media/image82.png" ContentType="image/png"/>
  <Override PartName="/ppt/media/image75.jpeg" ContentType="image/jpeg"/>
  <Override PartName="/ppt/media/image70.jpeg" ContentType="image/jpeg"/>
  <Override PartName="/ppt/media/image65.png" ContentType="image/png"/>
  <Override PartName="/ppt/media/image80.png" ContentType="image/png"/>
  <Override PartName="/ppt/media/image66.png" ContentType="image/png"/>
  <Override PartName="/ppt/media/image48.png" ContentType="image/png"/>
  <Override PartName="/ppt/media/image81.png" ContentType="image/png"/>
  <Override PartName="/ppt/media/image84.png" ContentType="image/png"/>
  <Override PartName="/ppt/media/image43.png" ContentType="image/png"/>
  <Override PartName="/ppt/media/image92.jpeg" ContentType="image/jpeg"/>
  <Override PartName="/ppt/media/image77.jpeg" ContentType="image/jpeg"/>
  <Override PartName="/ppt/media/image87.png" ContentType="image/png"/>
  <Override PartName="/ppt/media/image76.jpeg" ContentType="image/jpeg"/>
  <Override PartName="/ppt/media/image83.png" ContentType="image/png"/>
  <Override PartName="/ppt/slides/slide16.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5.xml" ContentType="application/vnd.openxmlformats-officedocument.presentationml.slide+xml"/>
  <Override PartName="/ppt/slides/slide50.xml" ContentType="application/vnd.openxmlformats-officedocument.presentationml.slide+xml"/>
  <Override PartName="/ppt/slides/slide36.xml" ContentType="application/vnd.openxmlformats-officedocument.presentationml.slide+xml"/>
  <Override PartName="/ppt/slides/slide51.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53.xml" ContentType="application/vnd.openxmlformats-officedocument.presentationml.slide+xml"/>
  <Override PartName="/ppt/slides/slide48.xml" ContentType="application/vnd.openxmlformats-officedocument.presentationml.slide+xml"/>
  <Override PartName="/ppt/slides/_rels/slide56.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39.xml.rels" ContentType="application/vnd.openxmlformats-package.relationships+xml"/>
  <Override PartName="/ppt/slides/_rels/slide53.xml.rels" ContentType="application/vnd.openxmlformats-package.relationships+xml"/>
  <Override PartName="/ppt/slides/_rels/slide38.xml.rels" ContentType="application/vnd.openxmlformats-package.relationships+xml"/>
  <Override PartName="/ppt/slides/_rels/slide52.xml.rels" ContentType="application/vnd.openxmlformats-package.relationships+xml"/>
  <Override PartName="/ppt/slides/_rels/slide37.xml.rels" ContentType="application/vnd.openxmlformats-package.relationships+xml"/>
  <Override PartName="/ppt/slides/_rels/slide51.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4.xml.rels" ContentType="application/vnd.openxmlformats-package.relationships+xml"/>
  <Override PartName="/ppt/slides/_rels/slide44.xml.rels" ContentType="application/vnd.openxmlformats-package.relationships+xml"/>
  <Override PartName="/ppt/slides/_rels/slide3.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42.xml.rels" ContentType="application/vnd.openxmlformats-package.relationships+xml"/>
  <Override PartName="/ppt/slides/_rels/slide1.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49.xml.rels" ContentType="application/vnd.openxmlformats-package.relationships+xml"/>
  <Override PartName="/ppt/slides/_rels/slide33.xml.rels" ContentType="application/vnd.openxmlformats-package.relationships+xml"/>
  <Override PartName="/ppt/slides/_rels/slide8.xml.rels" ContentType="application/vnd.openxmlformats-package.relationships+xml"/>
  <Override PartName="/ppt/slides/_rels/slide48.xml.rels" ContentType="application/vnd.openxmlformats-package.relationships+xml"/>
  <Override PartName="/ppt/slides/_rels/slide32.xml.rels" ContentType="application/vnd.openxmlformats-package.relationships+xml"/>
  <Override PartName="/ppt/slides/_rels/slide7.xml.rels" ContentType="application/vnd.openxmlformats-package.relationships+xml"/>
  <Override PartName="/ppt/slides/_rels/slide47.xml.rels" ContentType="application/vnd.openxmlformats-package.relationships+xml"/>
  <Override PartName="/ppt/slides/_rels/slide31.xml.rels" ContentType="application/vnd.openxmlformats-package.relationships+xml"/>
  <Override PartName="/ppt/slides/_rels/slide6.xml.rels" ContentType="application/vnd.openxmlformats-package.relationships+xml"/>
  <Override PartName="/ppt/slides/_rels/slide46.xml.rels" ContentType="application/vnd.openxmlformats-package.relationships+xml"/>
  <Override PartName="/ppt/slides/_rels/slide28.xml.rels" ContentType="application/vnd.openxmlformats-package.relationships+xml"/>
  <Override PartName="/ppt/slides/_rels/slide27.xml.rels" ContentType="application/vnd.openxmlformats-package.relationships+xml"/>
  <Override PartName="/ppt/slides/_rels/slide26.xml.rels" ContentType="application/vnd.openxmlformats-package.relationships+xml"/>
  <Override PartName="/ppt/slides/_rels/slide25.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5.xml.rels" ContentType="application/vnd.openxmlformats-package.relationships+xml"/>
  <Override PartName="/ppt/slides/_rels/slide22.xml.rels" ContentType="application/vnd.openxmlformats-package.relationships+xml"/>
  <Override PartName="/ppt/slides/_rels/slide21.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4.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50.xml.rels" ContentType="application/vnd.openxmlformats-package.relationships+xml"/>
  <Override PartName="/ppt/slides/_rels/slide17.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6.xml.rels" ContentType="application/vnd.openxmlformats-package.relationships+xml"/>
  <Override PartName="/ppt/slides/slide39.xml" ContentType="application/vnd.openxmlformats-officedocument.presentationml.slide+xml"/>
  <Override PartName="/ppt/slides/slide7.xml" ContentType="application/vnd.openxmlformats-officedocument.presentationml.slide+xml"/>
  <Override PartName="/ppt/slides/slide54.xml" ContentType="application/vnd.openxmlformats-officedocument.presentationml.slide+xml"/>
  <Override PartName="/ppt/slides/slide49.xml" ContentType="application/vnd.openxmlformats-officedocument.presentationml.slide+xml"/>
  <Override PartName="/ppt/slides/slide8.xml" ContentType="application/vnd.openxmlformats-officedocument.presentationml.slide+xml"/>
  <Override PartName="/ppt/slides/slide55.xml" ContentType="application/vnd.openxmlformats-officedocument.presentationml.slide+xml"/>
  <Override PartName="/ppt/slides/slide9.xml" ContentType="application/vnd.openxmlformats-officedocument.presentationml.slide+xml"/>
  <Override PartName="/ppt/slides/slide56.xml" ContentType="application/vnd.openxmlformats-officedocument.presentationml.slide+xml"/>
  <Override PartName="/ppt/notesSlides/_rels/notesSlide56.xml.rels" ContentType="application/vnd.openxmlformats-package.relationships+xml"/>
  <Override PartName="/ppt/notesSlides/_rels/notesSlide48.xml.rels" ContentType="application/vnd.openxmlformats-package.relationships+xml"/>
  <Override PartName="/ppt/notesSlides/_rels/notesSlide14.xml.rels" ContentType="application/vnd.openxmlformats-package.relationships+xml"/>
  <Override PartName="/ppt/notesSlides/_rels/notesSlide3.xml.rels" ContentType="application/vnd.openxmlformats-package.relationships+xml"/>
  <Override PartName="/ppt/notesSlides/_rels/notesSlide54.xml.rels" ContentType="application/vnd.openxmlformats-package.relationships+xml"/>
  <Override PartName="/ppt/notesSlides/_rels/notesSlide20.xml.rels" ContentType="application/vnd.openxmlformats-package.relationships+xml"/>
  <Override PartName="/ppt/notesSlides/_rels/notesSlide49.xml.rels" ContentType="application/vnd.openxmlformats-package.relationships+xml"/>
  <Override PartName="/ppt/notesSlides/_rels/notesSlide55.xml.rels" ContentType="application/vnd.openxmlformats-package.relationships+xml"/>
  <Override PartName="/ppt/notesSlides/_rels/notesSlide45.xml.rels" ContentType="application/vnd.openxmlformats-package.relationships+xml"/>
  <Override PartName="/ppt/notesSlides/_rels/notesSlide44.xml.rels" ContentType="application/vnd.openxmlformats-package.relationships+xml"/>
  <Override PartName="/ppt/notesSlides/_rels/notesSlide10.xml.rels" ContentType="application/vnd.openxmlformats-package.relationships+xml"/>
  <Override PartName="/ppt/notesSlides/_rels/notesSlide43.xml.rels" ContentType="application/vnd.openxmlformats-package.relationships+xml"/>
  <Override PartName="/ppt/notesSlides/_rels/notesSlide41.xml.rels" ContentType="application/vnd.openxmlformats-package.relationships+xml"/>
  <Override PartName="/ppt/notesSlides/_rels/notesSlide35.xml.rels" ContentType="application/vnd.openxmlformats-package.relationships+xml"/>
  <Override PartName="/ppt/notesSlides/_rels/notesSlide40.xml.rels" ContentType="application/vnd.openxmlformats-package.relationships+xml"/>
  <Override PartName="/ppt/notesSlides/_rels/notesSlide34.xml.rels" ContentType="application/vnd.openxmlformats-package.relationships+xml"/>
  <Override PartName="/ppt/notesSlides/_rels/notesSlide19.xml.rels" ContentType="application/vnd.openxmlformats-package.relationships+xml"/>
  <Override PartName="/ppt/notesSlides/_rels/notesSlide8.xml.rels" ContentType="application/vnd.openxmlformats-package.relationships+xml"/>
  <Override PartName="/ppt/notesSlides/_rels/notesSlide33.xml.rels" ContentType="application/vnd.openxmlformats-package.relationships+xml"/>
  <Override PartName="/ppt/notesSlides/_rels/notesSlide7.xml.rels" ContentType="application/vnd.openxmlformats-package.relationships+xml"/>
  <Override PartName="/ppt/notesSlides/_rels/notesSlide18.xml.rels" ContentType="application/vnd.openxmlformats-package.relationships+xml"/>
  <Override PartName="/ppt/notesSlides/_rels/notesSlide4.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17.xml.rels" ContentType="application/vnd.openxmlformats-package.relationships+xml"/>
  <Override PartName="/ppt/notesSlides/_rels/notesSlide50.xml.rels" ContentType="application/vnd.openxmlformats-package.relationships+xml"/>
  <Override PartName="/ppt/notesSlides/_rels/notesSlide2.xml.rels" ContentType="application/vnd.openxmlformats-package.relationships+xml"/>
  <Override PartName="/ppt/notesSlides/_rels/notesSlide13.xml.rels" ContentType="application/vnd.openxmlformats-package.relationships+xml"/>
  <Override PartName="/ppt/notesSlides/_rels/notesSlide25.xml.rels" ContentType="application/vnd.openxmlformats-package.relationships+xml"/>
  <Override PartName="/ppt/notesSlides/_rels/notesSlide9.xml.rels" ContentType="application/vnd.openxmlformats-package.relationships+xml"/>
  <Override PartName="/ppt/notesSlides/_rels/notesSlide5.xml.rels" ContentType="application/vnd.openxmlformats-package.relationships+xml"/>
  <Override PartName="/ppt/notesSlides/_rels/notesSlide24.xml.rels" ContentType="application/vnd.openxmlformats-package.relationships+xml"/>
  <Override PartName="/ppt/notesSlides/_rels/notesSlide26.xml.rels" ContentType="application/vnd.openxmlformats-package.relationships+xml"/>
  <Override PartName="/ppt/notesSlides/_rels/notesSlide23.xml.rels" ContentType="application/vnd.openxmlformats-package.relationships+xml"/>
  <Override PartName="/ppt/notesSlides/_rels/notesSlide1.xml.rels" ContentType="application/vnd.openxmlformats-package.relationships+xml"/>
  <Override PartName="/ppt/notesSlides/_rels/notesSlide39.xml.rels" ContentType="application/vnd.openxmlformats-package.relationships+xml"/>
  <Override PartName="/ppt/notesSlides/_rels/notesSlide21.xml.rels" ContentType="application/vnd.openxmlformats-package.relationships+xml"/>
  <Override PartName="/ppt/notesSlides/_rels/notesSlide38.xml.rels" ContentType="application/vnd.openxmlformats-package.relationships+xml"/>
  <Override PartName="/ppt/notesSlides/_rels/notesSlide11.xml.rels" ContentType="application/vnd.openxmlformats-package.relationships+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8.xml" ContentType="application/vnd.openxmlformats-officedocument.presentationml.notesSlide+xml"/>
  <Override PartName="/ppt/notesSlides/notesSlide3.xml" ContentType="application/vnd.openxmlformats-officedocument.presentationml.notesSlide+xml"/>
  <Override PartName="/ppt/notesSlides/notesSlide39.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50.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33.xml" ContentType="application/vnd.openxmlformats-officedocument.presentationml.notesSlide+xml"/>
  <Override PartName="/ppt/notesSlides/notesSlide19.xml" ContentType="application/vnd.openxmlformats-officedocument.presentationml.notesSlide+xml"/>
  <Override PartName="/ppt/notesSlides/notesSlide34.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5.xml" ContentType="application/vnd.openxmlformats-officedocument.presentationml.notesSlide+xml"/>
  <Override PartName="/ppt/notesSlides/notesSlide15.xml" ContentType="application/vnd.openxmlformats-officedocument.presentationml.notesSlide+xml"/>
  <Override PartName="/ppt/notesSlides/notesSlide49.xml" ContentType="application/vnd.openxmlformats-officedocument.presentationml.notesSlide+xml"/>
  <Override PartName="/ppt/notesSlides/notesSlide54.xml" ContentType="application/vnd.openxmlformats-officedocument.presentationml.notesSlide+xml"/>
  <Override PartName="/ppt/notesSlides/notesSlide14.xml" ContentType="application/vnd.openxmlformats-officedocument.presentationml.notesSlide+xml"/>
  <Override PartName="/ppt/notesSlides/notesSlide48.xml" ContentType="application/vnd.openxmlformats-officedocument.presentationml.notesSlide+xml"/>
  <Override PartName="/ppt/notesSlides/notesSlide5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1" r:id="rId3"/>
    <p:sldMasterId id="2147483653"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 name=""/>
          <p:cNvSpPr/>
          <p:nvPr/>
        </p:nvSpPr>
        <p:spPr>
          <a:xfrm>
            <a:off x="0" y="0"/>
            <a:ext cx="6858000" cy="9144000"/>
          </a:xfrm>
          <a:prstGeom prst="rect">
            <a:avLst/>
          </a:prstGeom>
          <a:solidFill>
            <a:srgbClr val="ffffff"/>
          </a:solidFill>
          <a:ln w="9360">
            <a:noFill/>
          </a:ln>
        </p:spPr>
        <p:txBody>
          <a:bodyPr lIns="90000" rIns="90000" tIns="45000" bIns="45000" anchor="ctr" anchorCtr="1">
            <a:noAutofit/>
          </a:bodyPr>
          <a:p>
            <a:endParaRPr b="0" lang="en-US" sz="2400" strike="noStrike" u="none">
              <a:solidFill>
                <a:srgbClr val="000000"/>
              </a:solidFill>
              <a:effectLst/>
              <a:uFillTx/>
              <a:latin typeface="Times New Roman"/>
            </a:endParaRPr>
          </a:p>
        </p:txBody>
      </p:sp>
      <p:sp>
        <p:nvSpPr>
          <p:cNvPr id="21" name=""/>
          <p:cNvSpPr/>
          <p:nvPr/>
        </p:nvSpPr>
        <p:spPr>
          <a:xfrm>
            <a:off x="0" y="0"/>
            <a:ext cx="6858000" cy="9144000"/>
          </a:xfrm>
          <a:custGeom>
            <a:avLst/>
            <a:gdLst>
              <a:gd name="textAreaLeft" fmla="*/ 360 w 6858000"/>
              <a:gd name="textAreaRight" fmla="*/ 6857640 w 6858000"/>
              <a:gd name="textAreaTop" fmla="*/ 360 h 9144000"/>
              <a:gd name="textAreaBottom" fmla="*/ 9143640 h 9144000"/>
            </a:gdLst>
            <a:ahLst/>
            <a:cxnLst/>
            <a:rect l="textAreaLeft" t="textAreaTop" r="textAreaRight" b="textAreaBottom"/>
            <a:pathLst>
              <a:path w="21600" h="28800">
                <a:moveTo>
                  <a:pt x="5" y="0"/>
                </a:moveTo>
                <a:arcTo wR="5" hR="5" stAng="16200000" swAng="-5400000"/>
                <a:lnTo>
                  <a:pt x="0" y="28795"/>
                </a:lnTo>
                <a:arcTo wR="5" hR="5" stAng="10800000" swAng="-5400000"/>
                <a:lnTo>
                  <a:pt x="21595" y="28800"/>
                </a:lnTo>
                <a:arcTo wR="5" hR="5" stAng="5400000" swAng="-5400000"/>
                <a:lnTo>
                  <a:pt x="21600" y="5"/>
                </a:lnTo>
                <a:arcTo wR="5" hR="5" stAng="0" swAng="-5400000"/>
                <a:close/>
              </a:path>
            </a:pathLst>
          </a:custGeom>
          <a:solidFill>
            <a:srgbClr val="ffffff"/>
          </a:solid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2" name=""/>
          <p:cNvSpPr/>
          <p:nvPr/>
        </p:nvSpPr>
        <p:spPr>
          <a:xfrm>
            <a:off x="0" y="0"/>
            <a:ext cx="6858000" cy="9144000"/>
          </a:xfrm>
          <a:custGeom>
            <a:avLst/>
            <a:gdLst>
              <a:gd name="textAreaLeft" fmla="*/ 360 w 6858000"/>
              <a:gd name="textAreaRight" fmla="*/ 6857640 w 6858000"/>
              <a:gd name="textAreaTop" fmla="*/ 360 h 9144000"/>
              <a:gd name="textAreaBottom" fmla="*/ 9143640 h 9144000"/>
            </a:gdLst>
            <a:ahLst/>
            <a:cxnLst/>
            <a:rect l="textAreaLeft" t="textAreaTop" r="textAreaRight" b="textAreaBottom"/>
            <a:pathLst>
              <a:path w="21600" h="28800">
                <a:moveTo>
                  <a:pt x="5" y="0"/>
                </a:moveTo>
                <a:arcTo wR="5" hR="5" stAng="16200000" swAng="-5400000"/>
                <a:lnTo>
                  <a:pt x="0" y="28795"/>
                </a:lnTo>
                <a:arcTo wR="5" hR="5" stAng="10800000" swAng="-5400000"/>
                <a:lnTo>
                  <a:pt x="21595" y="28800"/>
                </a:lnTo>
                <a:arcTo wR="5" hR="5" stAng="5400000" swAng="-5400000"/>
                <a:lnTo>
                  <a:pt x="21600" y="5"/>
                </a:lnTo>
                <a:arcTo wR="5" hR="5" stAng="0" swAng="-5400000"/>
                <a:close/>
              </a:path>
            </a:pathLst>
          </a:custGeom>
          <a:solidFill>
            <a:srgbClr val="ffffff"/>
          </a:solid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3" name=""/>
          <p:cNvSpPr/>
          <p:nvPr/>
        </p:nvSpPr>
        <p:spPr>
          <a:xfrm>
            <a:off x="0" y="0"/>
            <a:ext cx="6858000" cy="9144000"/>
          </a:xfrm>
          <a:custGeom>
            <a:avLst/>
            <a:gdLst>
              <a:gd name="textAreaLeft" fmla="*/ 360 w 6858000"/>
              <a:gd name="textAreaRight" fmla="*/ 6857640 w 6858000"/>
              <a:gd name="textAreaTop" fmla="*/ 360 h 9144000"/>
              <a:gd name="textAreaBottom" fmla="*/ 9143640 h 9144000"/>
            </a:gdLst>
            <a:ahLst/>
            <a:cxnLst/>
            <a:rect l="textAreaLeft" t="textAreaTop" r="textAreaRight" b="textAreaBottom"/>
            <a:pathLst>
              <a:path w="21600" h="28800">
                <a:moveTo>
                  <a:pt x="5" y="0"/>
                </a:moveTo>
                <a:arcTo wR="5" hR="5" stAng="16200000" swAng="-5400000"/>
                <a:lnTo>
                  <a:pt x="0" y="28795"/>
                </a:lnTo>
                <a:arcTo wR="5" hR="5" stAng="10800000" swAng="-5400000"/>
                <a:lnTo>
                  <a:pt x="21595" y="28800"/>
                </a:lnTo>
                <a:arcTo wR="5" hR="5" stAng="5400000" swAng="-5400000"/>
                <a:lnTo>
                  <a:pt x="21600" y="5"/>
                </a:lnTo>
                <a:arcTo wR="5" hR="5" stAng="0" swAng="-5400000"/>
                <a:close/>
              </a:path>
            </a:pathLst>
          </a:custGeom>
          <a:solidFill>
            <a:srgbClr val="ffffff"/>
          </a:solid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4" name=""/>
          <p:cNvSpPr/>
          <p:nvPr/>
        </p:nvSpPr>
        <p:spPr>
          <a:xfrm>
            <a:off x="0" y="0"/>
            <a:ext cx="6858000" cy="9144000"/>
          </a:xfrm>
          <a:custGeom>
            <a:avLst/>
            <a:gdLst>
              <a:gd name="textAreaLeft" fmla="*/ 360 w 6858000"/>
              <a:gd name="textAreaRight" fmla="*/ 6857640 w 6858000"/>
              <a:gd name="textAreaTop" fmla="*/ 360 h 9144000"/>
              <a:gd name="textAreaBottom" fmla="*/ 9143640 h 9144000"/>
            </a:gdLst>
            <a:ahLst/>
            <a:cxnLst/>
            <a:rect l="textAreaLeft" t="textAreaTop" r="textAreaRight" b="textAreaBottom"/>
            <a:pathLst>
              <a:path w="21600" h="28800">
                <a:moveTo>
                  <a:pt x="5" y="0"/>
                </a:moveTo>
                <a:arcTo wR="5" hR="5" stAng="16200000" swAng="-5400000"/>
                <a:lnTo>
                  <a:pt x="0" y="28795"/>
                </a:lnTo>
                <a:arcTo wR="5" hR="5" stAng="10800000" swAng="-5400000"/>
                <a:lnTo>
                  <a:pt x="21595" y="28800"/>
                </a:lnTo>
                <a:arcTo wR="5" hR="5" stAng="5400000" swAng="-5400000"/>
                <a:lnTo>
                  <a:pt x="21600" y="5"/>
                </a:lnTo>
                <a:arcTo wR="5" hR="5" stAng="0" swAng="-5400000"/>
                <a:close/>
              </a:path>
            </a:pathLst>
          </a:custGeom>
          <a:solidFill>
            <a:srgbClr val="ffffff"/>
          </a:solid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5" name=""/>
          <p:cNvSpPr/>
          <p:nvPr/>
        </p:nvSpPr>
        <p:spPr>
          <a:xfrm>
            <a:off x="0" y="0"/>
            <a:ext cx="6858000" cy="9144000"/>
          </a:xfrm>
          <a:custGeom>
            <a:avLst/>
            <a:gdLst>
              <a:gd name="textAreaLeft" fmla="*/ 360 w 6858000"/>
              <a:gd name="textAreaRight" fmla="*/ 6857640 w 6858000"/>
              <a:gd name="textAreaTop" fmla="*/ 360 h 9144000"/>
              <a:gd name="textAreaBottom" fmla="*/ 9143640 h 9144000"/>
            </a:gdLst>
            <a:ahLst/>
            <a:cxnLst/>
            <a:rect l="textAreaLeft" t="textAreaTop" r="textAreaRight" b="textAreaBottom"/>
            <a:pathLst>
              <a:path w="21600" h="28800">
                <a:moveTo>
                  <a:pt x="5" y="0"/>
                </a:moveTo>
                <a:arcTo wR="5" hR="5" stAng="16200000" swAng="-5400000"/>
                <a:lnTo>
                  <a:pt x="0" y="28795"/>
                </a:lnTo>
                <a:arcTo wR="5" hR="5" stAng="10800000" swAng="-5400000"/>
                <a:lnTo>
                  <a:pt x="21595" y="28800"/>
                </a:lnTo>
                <a:arcTo wR="5" hR="5" stAng="5400000" swAng="-5400000"/>
                <a:lnTo>
                  <a:pt x="21600" y="5"/>
                </a:lnTo>
                <a:arcTo wR="5" hR="5" stAng="0" swAng="-5400000"/>
                <a:close/>
              </a:path>
            </a:pathLst>
          </a:custGeom>
          <a:solidFill>
            <a:srgbClr val="ffffff"/>
          </a:solid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6" name="PlaceHolder 1"/>
          <p:cNvSpPr>
            <a:spLocks noGrp="1"/>
          </p:cNvSpPr>
          <p:nvPr>
            <p:ph type="sldImg"/>
          </p:nvPr>
        </p:nvSpPr>
        <p:spPr>
          <a:xfrm>
            <a:off x="-360" y="302760"/>
            <a:ext cx="360" cy="360"/>
          </a:xfrm>
          <a:prstGeom prst="rect">
            <a:avLst/>
          </a:prstGeom>
          <a:noFill/>
          <a:ln w="0">
            <a:noFill/>
          </a:ln>
        </p:spPr>
        <p:txBody>
          <a:bodyPr lIns="90000" rIns="90000" tIns="-46440" bIns="-4644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Click to move the slide</a:t>
            </a:r>
            <a:endParaRPr b="0" lang="en-US" sz="2400" strike="noStrike" u="none">
              <a:solidFill>
                <a:srgbClr val="000000"/>
              </a:solidFill>
              <a:effectLst/>
              <a:uFillTx/>
              <a:latin typeface="Times New Roman"/>
            </a:endParaRPr>
          </a:p>
        </p:txBody>
      </p:sp>
      <p:sp>
        <p:nvSpPr>
          <p:cNvPr id="27" name="PlaceHolder 2"/>
          <p:cNvSpPr>
            <a:spLocks noGrp="1"/>
          </p:cNvSpPr>
          <p:nvPr>
            <p:ph type="body"/>
          </p:nvPr>
        </p:nvSpPr>
        <p:spPr>
          <a:xfrm>
            <a:off x="502920" y="4316400"/>
            <a:ext cx="5848200" cy="4051440"/>
          </a:xfrm>
          <a:prstGeom prst="rect">
            <a:avLst/>
          </a:prstGeom>
          <a:noFill/>
          <a:ln w="0">
            <a:noFill/>
          </a:ln>
        </p:spPr>
        <p:txBody>
          <a:bodyPr lIns="0" rIns="0" tIns="0" bIns="0" anchor="t">
            <a:noAutofit/>
          </a:bodyPr>
          <a:p>
            <a:pPr indent="0">
              <a:spcBef>
                <a:spcPts val="448"/>
              </a:spcBef>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200" strike="noStrike" u="none">
                <a:solidFill>
                  <a:srgbClr val="000000"/>
                </a:solidFill>
                <a:effectLst/>
                <a:uFillTx/>
                <a:latin typeface="Times New Roman"/>
              </a:rPr>
              <a:t>Click to edit the notes format</a:t>
            </a:r>
            <a:endParaRPr b="0" lang="en-US" sz="12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sldImg"/>
          </p:nvPr>
        </p:nvSpPr>
        <p:spPr>
          <a:xfrm>
            <a:off x="-360" y="302760"/>
            <a:ext cx="360" cy="360"/>
          </a:xfrm>
          <a:prstGeom prst="rect">
            <a:avLst/>
          </a:prstGeom>
          <a:ln w="0">
            <a:noFill/>
          </a:ln>
        </p:spPr>
      </p:sp>
      <p:sp>
        <p:nvSpPr>
          <p:cNvPr id="36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PlaceHolder 1"/>
          <p:cNvSpPr>
            <a:spLocks noGrp="1"/>
          </p:cNvSpPr>
          <p:nvPr>
            <p:ph type="sldImg"/>
          </p:nvPr>
        </p:nvSpPr>
        <p:spPr>
          <a:xfrm>
            <a:off x="-360" y="302760"/>
            <a:ext cx="360" cy="360"/>
          </a:xfrm>
          <a:prstGeom prst="rect">
            <a:avLst/>
          </a:prstGeom>
          <a:ln w="0">
            <a:noFill/>
          </a:ln>
        </p:spPr>
      </p:sp>
      <p:sp>
        <p:nvSpPr>
          <p:cNvPr id="385"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sldImg"/>
          </p:nvPr>
        </p:nvSpPr>
        <p:spPr>
          <a:xfrm>
            <a:off x="-360" y="302760"/>
            <a:ext cx="360" cy="360"/>
          </a:xfrm>
          <a:prstGeom prst="rect">
            <a:avLst/>
          </a:prstGeom>
          <a:ln w="0">
            <a:noFill/>
          </a:ln>
        </p:spPr>
      </p:sp>
      <p:sp>
        <p:nvSpPr>
          <p:cNvPr id="38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360" y="302760"/>
            <a:ext cx="360" cy="360"/>
          </a:xfrm>
          <a:prstGeom prst="rect">
            <a:avLst/>
          </a:prstGeom>
          <a:ln w="0">
            <a:noFill/>
          </a:ln>
        </p:spPr>
      </p:sp>
      <p:sp>
        <p:nvSpPr>
          <p:cNvPr id="38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PlaceHolder 1"/>
          <p:cNvSpPr>
            <a:spLocks noGrp="1"/>
          </p:cNvSpPr>
          <p:nvPr>
            <p:ph type="sldImg"/>
          </p:nvPr>
        </p:nvSpPr>
        <p:spPr>
          <a:xfrm>
            <a:off x="-360" y="302760"/>
            <a:ext cx="360" cy="360"/>
          </a:xfrm>
          <a:prstGeom prst="rect">
            <a:avLst/>
          </a:prstGeom>
          <a:ln w="0">
            <a:noFill/>
          </a:ln>
        </p:spPr>
      </p:sp>
      <p:sp>
        <p:nvSpPr>
          <p:cNvPr id="39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sldImg"/>
          </p:nvPr>
        </p:nvSpPr>
        <p:spPr>
          <a:xfrm>
            <a:off x="-360" y="302760"/>
            <a:ext cx="360" cy="360"/>
          </a:xfrm>
          <a:prstGeom prst="rect">
            <a:avLst/>
          </a:prstGeom>
          <a:ln w="0">
            <a:noFill/>
          </a:ln>
        </p:spPr>
      </p:sp>
      <p:sp>
        <p:nvSpPr>
          <p:cNvPr id="39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Img"/>
          </p:nvPr>
        </p:nvSpPr>
        <p:spPr>
          <a:xfrm>
            <a:off x="-360" y="302760"/>
            <a:ext cx="360" cy="360"/>
          </a:xfrm>
          <a:prstGeom prst="rect">
            <a:avLst/>
          </a:prstGeom>
          <a:ln w="0">
            <a:noFill/>
          </a:ln>
        </p:spPr>
      </p:sp>
      <p:sp>
        <p:nvSpPr>
          <p:cNvPr id="395"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sldImg"/>
          </p:nvPr>
        </p:nvSpPr>
        <p:spPr>
          <a:xfrm>
            <a:off x="-360" y="302760"/>
            <a:ext cx="360" cy="360"/>
          </a:xfrm>
          <a:prstGeom prst="rect">
            <a:avLst/>
          </a:prstGeom>
          <a:ln w="0">
            <a:noFill/>
          </a:ln>
        </p:spPr>
      </p:sp>
      <p:sp>
        <p:nvSpPr>
          <p:cNvPr id="39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sldImg"/>
          </p:nvPr>
        </p:nvSpPr>
        <p:spPr>
          <a:xfrm>
            <a:off x="-360" y="302760"/>
            <a:ext cx="360" cy="360"/>
          </a:xfrm>
          <a:prstGeom prst="rect">
            <a:avLst/>
          </a:prstGeom>
          <a:ln w="0">
            <a:noFill/>
          </a:ln>
        </p:spPr>
      </p:sp>
      <p:sp>
        <p:nvSpPr>
          <p:cNvPr id="39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PlaceHolder 1"/>
          <p:cNvSpPr>
            <a:spLocks noGrp="1"/>
          </p:cNvSpPr>
          <p:nvPr>
            <p:ph type="sldImg"/>
          </p:nvPr>
        </p:nvSpPr>
        <p:spPr>
          <a:xfrm>
            <a:off x="-360" y="302760"/>
            <a:ext cx="360" cy="360"/>
          </a:xfrm>
          <a:prstGeom prst="rect">
            <a:avLst/>
          </a:prstGeom>
          <a:ln w="0">
            <a:noFill/>
          </a:ln>
        </p:spPr>
      </p:sp>
      <p:sp>
        <p:nvSpPr>
          <p:cNvPr id="36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360" y="302760"/>
            <a:ext cx="360" cy="360"/>
          </a:xfrm>
          <a:prstGeom prst="rect">
            <a:avLst/>
          </a:prstGeom>
          <a:ln w="0">
            <a:noFill/>
          </a:ln>
        </p:spPr>
      </p:sp>
      <p:sp>
        <p:nvSpPr>
          <p:cNvPr id="40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PlaceHolder 1"/>
          <p:cNvSpPr>
            <a:spLocks noGrp="1"/>
          </p:cNvSpPr>
          <p:nvPr>
            <p:ph type="sldImg"/>
          </p:nvPr>
        </p:nvSpPr>
        <p:spPr>
          <a:xfrm>
            <a:off x="-360" y="302760"/>
            <a:ext cx="360" cy="360"/>
          </a:xfrm>
          <a:prstGeom prst="rect">
            <a:avLst/>
          </a:prstGeom>
          <a:ln w="0">
            <a:noFill/>
          </a:ln>
        </p:spPr>
      </p:sp>
      <p:sp>
        <p:nvSpPr>
          <p:cNvPr id="40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sldImg"/>
          </p:nvPr>
        </p:nvSpPr>
        <p:spPr>
          <a:xfrm>
            <a:off x="-360" y="302760"/>
            <a:ext cx="360" cy="360"/>
          </a:xfrm>
          <a:prstGeom prst="rect">
            <a:avLst/>
          </a:prstGeom>
          <a:ln w="0">
            <a:noFill/>
          </a:ln>
        </p:spPr>
      </p:sp>
      <p:sp>
        <p:nvSpPr>
          <p:cNvPr id="405"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Img"/>
          </p:nvPr>
        </p:nvSpPr>
        <p:spPr>
          <a:xfrm>
            <a:off x="-360" y="302760"/>
            <a:ext cx="360" cy="360"/>
          </a:xfrm>
          <a:prstGeom prst="rect">
            <a:avLst/>
          </a:prstGeom>
          <a:ln w="0">
            <a:noFill/>
          </a:ln>
        </p:spPr>
      </p:sp>
      <p:sp>
        <p:nvSpPr>
          <p:cNvPr id="40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sldImg"/>
          </p:nvPr>
        </p:nvSpPr>
        <p:spPr>
          <a:xfrm>
            <a:off x="-360" y="302760"/>
            <a:ext cx="360" cy="360"/>
          </a:xfrm>
          <a:prstGeom prst="rect">
            <a:avLst/>
          </a:prstGeom>
          <a:ln w="0">
            <a:noFill/>
          </a:ln>
        </p:spPr>
      </p:sp>
      <p:sp>
        <p:nvSpPr>
          <p:cNvPr id="40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360" y="302760"/>
            <a:ext cx="360" cy="360"/>
          </a:xfrm>
          <a:prstGeom prst="rect">
            <a:avLst/>
          </a:prstGeom>
          <a:ln w="0">
            <a:noFill/>
          </a:ln>
        </p:spPr>
      </p:sp>
      <p:sp>
        <p:nvSpPr>
          <p:cNvPr id="41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360" y="302760"/>
            <a:ext cx="360" cy="360"/>
          </a:xfrm>
          <a:prstGeom prst="rect">
            <a:avLst/>
          </a:prstGeom>
          <a:ln w="0">
            <a:noFill/>
          </a:ln>
        </p:spPr>
      </p:sp>
      <p:sp>
        <p:nvSpPr>
          <p:cNvPr id="37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360" y="302760"/>
            <a:ext cx="360" cy="360"/>
          </a:xfrm>
          <a:prstGeom prst="rect">
            <a:avLst/>
          </a:prstGeom>
          <a:ln w="0">
            <a:noFill/>
          </a:ln>
        </p:spPr>
      </p:sp>
      <p:sp>
        <p:nvSpPr>
          <p:cNvPr id="41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360" y="302760"/>
            <a:ext cx="360" cy="360"/>
          </a:xfrm>
          <a:prstGeom prst="rect">
            <a:avLst/>
          </a:prstGeom>
          <a:ln w="0">
            <a:noFill/>
          </a:ln>
        </p:spPr>
      </p:sp>
      <p:sp>
        <p:nvSpPr>
          <p:cNvPr id="415"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360" y="302760"/>
            <a:ext cx="360" cy="360"/>
          </a:xfrm>
          <a:prstGeom prst="rect">
            <a:avLst/>
          </a:prstGeom>
          <a:ln w="0">
            <a:noFill/>
          </a:ln>
        </p:spPr>
      </p:sp>
      <p:sp>
        <p:nvSpPr>
          <p:cNvPr id="41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360" y="302760"/>
            <a:ext cx="360" cy="360"/>
          </a:xfrm>
          <a:prstGeom prst="rect">
            <a:avLst/>
          </a:prstGeom>
          <a:ln w="0">
            <a:noFill/>
          </a:ln>
        </p:spPr>
      </p:sp>
      <p:sp>
        <p:nvSpPr>
          <p:cNvPr id="41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sldImg"/>
          </p:nvPr>
        </p:nvSpPr>
        <p:spPr>
          <a:xfrm>
            <a:off x="-360" y="302760"/>
            <a:ext cx="360" cy="360"/>
          </a:xfrm>
          <a:prstGeom prst="rect">
            <a:avLst/>
          </a:prstGeom>
          <a:ln w="0">
            <a:noFill/>
          </a:ln>
        </p:spPr>
      </p:sp>
      <p:sp>
        <p:nvSpPr>
          <p:cNvPr id="42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PlaceHolder 1"/>
          <p:cNvSpPr>
            <a:spLocks noGrp="1"/>
          </p:cNvSpPr>
          <p:nvPr>
            <p:ph type="sldImg"/>
          </p:nvPr>
        </p:nvSpPr>
        <p:spPr>
          <a:xfrm>
            <a:off x="-360" y="302760"/>
            <a:ext cx="360" cy="360"/>
          </a:xfrm>
          <a:prstGeom prst="rect">
            <a:avLst/>
          </a:prstGeom>
          <a:ln w="0">
            <a:noFill/>
          </a:ln>
        </p:spPr>
      </p:sp>
      <p:sp>
        <p:nvSpPr>
          <p:cNvPr id="37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PlaceHolder 1"/>
          <p:cNvSpPr>
            <a:spLocks noGrp="1"/>
          </p:cNvSpPr>
          <p:nvPr>
            <p:ph type="sldImg"/>
          </p:nvPr>
        </p:nvSpPr>
        <p:spPr>
          <a:xfrm>
            <a:off x="-360" y="302760"/>
            <a:ext cx="360" cy="360"/>
          </a:xfrm>
          <a:prstGeom prst="rect">
            <a:avLst/>
          </a:prstGeom>
          <a:ln w="0">
            <a:noFill/>
          </a:ln>
        </p:spPr>
      </p:sp>
      <p:sp>
        <p:nvSpPr>
          <p:cNvPr id="42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503280" y="4316400"/>
            <a:ext cx="5855760" cy="4059000"/>
          </a:xfrm>
          <a:custGeom>
            <a:avLst/>
            <a:gdLst>
              <a:gd name="textAreaLeft" fmla="*/ 0 w 5855760"/>
              <a:gd name="textAreaRight" fmla="*/ 5856120 w 5855760"/>
              <a:gd name="textAreaTop" fmla="*/ 0 h 4059000"/>
              <a:gd name="textAreaBottom" fmla="*/ 4059360 h 405900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sldImg"/>
          </p:nvPr>
        </p:nvSpPr>
        <p:spPr>
          <a:xfrm>
            <a:off x="-360" y="302760"/>
            <a:ext cx="360" cy="360"/>
          </a:xfrm>
          <a:prstGeom prst="rect">
            <a:avLst/>
          </a:prstGeom>
          <a:ln w="0">
            <a:noFill/>
          </a:ln>
        </p:spPr>
      </p:sp>
      <p:sp>
        <p:nvSpPr>
          <p:cNvPr id="426"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360" y="302760"/>
            <a:ext cx="360" cy="360"/>
          </a:xfrm>
          <a:prstGeom prst="rect">
            <a:avLst/>
          </a:prstGeom>
          <a:ln w="0">
            <a:noFill/>
          </a:ln>
        </p:spPr>
      </p:sp>
      <p:sp>
        <p:nvSpPr>
          <p:cNvPr id="428"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1"/>
          <p:cNvSpPr>
            <a:spLocks noGrp="1"/>
          </p:cNvSpPr>
          <p:nvPr>
            <p:ph type="sldImg"/>
          </p:nvPr>
        </p:nvSpPr>
        <p:spPr>
          <a:xfrm>
            <a:off x="-360" y="302760"/>
            <a:ext cx="360" cy="360"/>
          </a:xfrm>
          <a:prstGeom prst="rect">
            <a:avLst/>
          </a:prstGeom>
          <a:ln w="0">
            <a:noFill/>
          </a:ln>
        </p:spPr>
      </p:sp>
      <p:sp>
        <p:nvSpPr>
          <p:cNvPr id="430"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sldImg"/>
          </p:nvPr>
        </p:nvSpPr>
        <p:spPr>
          <a:xfrm>
            <a:off x="-360" y="302760"/>
            <a:ext cx="360" cy="360"/>
          </a:xfrm>
          <a:prstGeom prst="rect">
            <a:avLst/>
          </a:prstGeom>
          <a:ln w="0">
            <a:noFill/>
          </a:ln>
        </p:spPr>
      </p:sp>
      <p:sp>
        <p:nvSpPr>
          <p:cNvPr id="432"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360" y="302760"/>
            <a:ext cx="360" cy="360"/>
          </a:xfrm>
          <a:prstGeom prst="rect">
            <a:avLst/>
          </a:prstGeom>
          <a:ln w="0">
            <a:noFill/>
          </a:ln>
        </p:spPr>
      </p:sp>
      <p:sp>
        <p:nvSpPr>
          <p:cNvPr id="434" name=""/>
          <p:cNvSpPr/>
          <p:nvPr/>
        </p:nvSpPr>
        <p:spPr>
          <a:xfrm>
            <a:off x="685800" y="4343400"/>
            <a:ext cx="5486400" cy="4114800"/>
          </a:xfrm>
          <a:prstGeom prst="rect">
            <a:avLst/>
          </a:prstGeom>
          <a:noFill/>
          <a:ln w="0">
            <a:noFill/>
          </a:ln>
        </p:spPr>
        <p:style>
          <a:lnRef idx="0"/>
          <a:fillRef idx="0"/>
          <a:effectRef idx="0"/>
          <a:fontRef idx="minor"/>
        </p:style>
        <p:txBody>
          <a:bodyPr anchor="t">
            <a:noAutofit/>
          </a:bodyPr>
          <a:p>
            <a:pPr marL="215640" indent="-210960">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200" strike="noStrike" u="none">
              <a:solidFill>
                <a:srgbClr val="000000"/>
              </a:solidFill>
              <a:effectLst/>
              <a:uFillTx/>
              <a:latin typeface="Times New Roman"/>
            </a:endParaRPr>
          </a:p>
          <a:p>
            <a:pPr marL="215640" indent="-210960">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200" strike="noStrike" u="none">
              <a:solidFill>
                <a:srgbClr val="000000"/>
              </a:solidFill>
              <a:effectLst/>
              <a:uFillTx/>
              <a:latin typeface="Times New Roman"/>
            </a:endParaRPr>
          </a:p>
          <a:p>
            <a:pPr marL="215640" indent="-210960">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i="1" lang="en-US" sz="1200" strike="noStrike" u="none">
                <a:solidFill>
                  <a:srgbClr val="000000"/>
                </a:solidFill>
                <a:effectLst/>
                <a:uFillTx/>
                <a:latin typeface="+mn-lt"/>
                <a:ea typeface="+mn-ea"/>
              </a:rPr>
              <a:t>Atlas and template application</a:t>
            </a:r>
            <a:endParaRPr b="0" lang="en-US" sz="1200" strike="noStrike" u="none">
              <a:solidFill>
                <a:srgbClr val="000000"/>
              </a:solidFill>
              <a:effectLst/>
              <a:uFillTx/>
              <a:latin typeface="Times New Roman"/>
            </a:endParaRPr>
          </a:p>
          <a:p>
            <a:pPr marL="215640" indent="-210960">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200" strike="noStrike" u="none">
                <a:solidFill>
                  <a:srgbClr val="000000"/>
                </a:solidFill>
                <a:effectLst/>
                <a:uFillTx/>
                <a:latin typeface="+mn-lt"/>
                <a:ea typeface="+mn-ea"/>
              </a:rPr>
              <a:t>Using five naive macaques, we aligned each macaque's T1 brain MRI to the template created here with a sequence of affine and nonlinear registration steps. An initial affine step proved and approximate scaling. A small amount of nonlinear warping was then used to warp the general brain shape to the template. A brain-only mask from the template was applied to the individual subject brains and the subject was more finely warped to the template by progressively smaller nonlinear warps. This procedure resulted in subject brain data to be registered to the D99 template space. In order to demonstrate the applicability of the atlas to each macaque, the combination of affine and nonlinear transformations were used to warp the atlas segmentation back to each subject's original native space. The results are shown in in </a:t>
            </a:r>
            <a:r>
              <a:rPr b="1" lang="en-US" sz="1200" strike="noStrike" u="none">
                <a:solidFill>
                  <a:srgbClr val="000000"/>
                </a:solidFill>
                <a:effectLst/>
                <a:uFillTx/>
                <a:latin typeface="+mn-lt"/>
                <a:ea typeface="+mn-ea"/>
              </a:rPr>
              <a:t>figure XXX…</a:t>
            </a:r>
            <a:endParaRPr b="0" lang="en-US" sz="1200" strike="noStrike" u="none">
              <a:solidFill>
                <a:srgbClr val="000000"/>
              </a:solidFill>
              <a:effectLst/>
              <a:uFillTx/>
              <a:latin typeface="Times New Roman"/>
            </a:endParaRPr>
          </a:p>
          <a:p>
            <a:pPr marL="215640" indent="-210960">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200" strike="noStrike" u="none">
              <a:solidFill>
                <a:srgbClr val="000000"/>
              </a:solidFill>
              <a:effectLst/>
              <a:uFillTx/>
              <a:latin typeface="Times New Roman"/>
            </a:endParaRPr>
          </a:p>
        </p:txBody>
      </p:sp>
      <p:sp>
        <p:nvSpPr>
          <p:cNvPr id="435" name=""/>
          <p:cNvSpPr/>
          <p:nvPr/>
        </p:nvSpPr>
        <p:spPr>
          <a:xfrm>
            <a:off x="3884760" y="8685360"/>
            <a:ext cx="2971800" cy="457200"/>
          </a:xfrm>
          <a:prstGeom prst="rect">
            <a:avLst/>
          </a:prstGeom>
          <a:noFill/>
          <a:ln w="0">
            <a:noFill/>
          </a:ln>
        </p:spPr>
        <p:style>
          <a:lnRef idx="0"/>
          <a:fillRef idx="0"/>
          <a:effectRef idx="0"/>
          <a:fontRef idx="minor"/>
        </p:style>
        <p:txBody>
          <a:bodyPr anchor="b" anchorCtr="1">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CC560012-7AC8-43C1-B08A-B4241B1BD9A7}" type="slidenum">
              <a:rPr b="0" lang="en-US" sz="1200" strike="noStrike" u="none">
                <a:solidFill>
                  <a:srgbClr val="000000"/>
                </a:solidFill>
                <a:effectLst/>
                <a:uFillTx/>
                <a:latin typeface="+mn-lt"/>
                <a:ea typeface="+mn-ea"/>
              </a:rPr>
              <a:t>&lt;number&gt;</a:t>
            </a:fld>
            <a:endParaRPr b="0" lang="en-US" sz="1200" strike="noStrike" u="none">
              <a:solidFill>
                <a:srgbClr val="000000"/>
              </a:solidFill>
              <a:effectLst/>
              <a:uFillTx/>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PlaceHolder 1"/>
          <p:cNvSpPr>
            <a:spLocks noGrp="1"/>
          </p:cNvSpPr>
          <p:nvPr>
            <p:ph type="sldImg"/>
          </p:nvPr>
        </p:nvSpPr>
        <p:spPr>
          <a:xfrm>
            <a:off x="-360" y="302760"/>
            <a:ext cx="360" cy="360"/>
          </a:xfrm>
          <a:prstGeom prst="rect">
            <a:avLst/>
          </a:prstGeom>
          <a:ln w="0">
            <a:noFill/>
          </a:ln>
        </p:spPr>
      </p:sp>
      <p:sp>
        <p:nvSpPr>
          <p:cNvPr id="375"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360" y="302760"/>
            <a:ext cx="360" cy="360"/>
          </a:xfrm>
          <a:prstGeom prst="rect">
            <a:avLst/>
          </a:prstGeom>
          <a:ln w="0">
            <a:noFill/>
          </a:ln>
        </p:spPr>
      </p:sp>
      <p:sp>
        <p:nvSpPr>
          <p:cNvPr id="43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sldImg"/>
          </p:nvPr>
        </p:nvSpPr>
        <p:spPr>
          <a:xfrm>
            <a:off x="-360" y="302760"/>
            <a:ext cx="360" cy="360"/>
          </a:xfrm>
          <a:prstGeom prst="rect">
            <a:avLst/>
          </a:prstGeom>
          <a:ln w="0">
            <a:noFill/>
          </a:ln>
        </p:spPr>
      </p:sp>
      <p:sp>
        <p:nvSpPr>
          <p:cNvPr id="43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360" y="302760"/>
            <a:ext cx="360" cy="360"/>
          </a:xfrm>
          <a:prstGeom prst="rect">
            <a:avLst/>
          </a:prstGeom>
          <a:ln w="0">
            <a:noFill/>
          </a:ln>
        </p:spPr>
      </p:sp>
      <p:sp>
        <p:nvSpPr>
          <p:cNvPr id="44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360" y="302760"/>
            <a:ext cx="360" cy="360"/>
          </a:xfrm>
          <a:prstGeom prst="rect">
            <a:avLst/>
          </a:prstGeom>
          <a:ln w="0">
            <a:noFill/>
          </a:ln>
        </p:spPr>
      </p:sp>
      <p:sp>
        <p:nvSpPr>
          <p:cNvPr id="44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360" y="302760"/>
            <a:ext cx="360" cy="360"/>
          </a:xfrm>
          <a:prstGeom prst="rect">
            <a:avLst/>
          </a:prstGeom>
          <a:ln w="0">
            <a:noFill/>
          </a:ln>
        </p:spPr>
      </p:sp>
      <p:sp>
        <p:nvSpPr>
          <p:cNvPr id="377"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
          <p:cNvSpPr>
            <a:spLocks noGrp="1"/>
          </p:cNvSpPr>
          <p:nvPr>
            <p:ph type="sldImg"/>
          </p:nvPr>
        </p:nvSpPr>
        <p:spPr>
          <a:xfrm>
            <a:off x="-360" y="302760"/>
            <a:ext cx="360" cy="360"/>
          </a:xfrm>
          <a:prstGeom prst="rect">
            <a:avLst/>
          </a:prstGeom>
          <a:ln w="0">
            <a:noFill/>
          </a:ln>
        </p:spPr>
      </p:sp>
      <p:sp>
        <p:nvSpPr>
          <p:cNvPr id="379"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sldImg"/>
          </p:nvPr>
        </p:nvSpPr>
        <p:spPr>
          <a:xfrm>
            <a:off x="-360" y="302760"/>
            <a:ext cx="360" cy="360"/>
          </a:xfrm>
          <a:prstGeom prst="rect">
            <a:avLst/>
          </a:prstGeom>
          <a:ln w="0">
            <a:noFill/>
          </a:ln>
        </p:spPr>
      </p:sp>
      <p:sp>
        <p:nvSpPr>
          <p:cNvPr id="381"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360" y="302760"/>
            <a:ext cx="360" cy="360"/>
          </a:xfrm>
          <a:prstGeom prst="rect">
            <a:avLst/>
          </a:prstGeom>
          <a:ln w="0">
            <a:noFill/>
          </a:ln>
        </p:spPr>
      </p:sp>
      <p:sp>
        <p:nvSpPr>
          <p:cNvPr id="383" name=""/>
          <p:cNvSpPr/>
          <p:nvPr/>
        </p:nvSpPr>
        <p:spPr>
          <a:xfrm>
            <a:off x="503280" y="4316400"/>
            <a:ext cx="5856120" cy="405936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609120"/>
            <a:ext cx="7763040" cy="600120"/>
          </a:xfrm>
          <a:prstGeom prst="rect">
            <a:avLst/>
          </a:prstGeom>
          <a:noFill/>
          <a:ln w="0">
            <a:noFill/>
          </a:ln>
        </p:spPr>
        <p:txBody>
          <a:bodyPr lIns="90000" rIns="90000" tIns="46800" bIns="46800" anchor="ctr">
            <a:spAutoFit/>
          </a:bodyPr>
          <a:p>
            <a:pPr indent="0" algn="ctr">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imes New Roman"/>
            </a:endParaRPr>
          </a:p>
        </p:txBody>
      </p:sp>
      <p:sp>
        <p:nvSpPr>
          <p:cNvPr id="4" name="PlaceHolder 2"/>
          <p:cNvSpPr>
            <a:spLocks noGrp="1"/>
          </p:cNvSpPr>
          <p:nvPr>
            <p:ph type="subTitle"/>
          </p:nvPr>
        </p:nvSpPr>
        <p:spPr>
          <a:xfrm>
            <a:off x="685800" y="1447560"/>
            <a:ext cx="8067600" cy="5095800"/>
          </a:xfrm>
          <a:prstGeom prst="rect">
            <a:avLst/>
          </a:prstGeom>
          <a:noFill/>
          <a:ln w="0">
            <a:noFill/>
          </a:ln>
        </p:spPr>
        <p:txBody>
          <a:bodyPr lIns="0" rIns="0" tIns="0" bIns="0" anchor="ctr">
            <a:spAutoFit/>
          </a:bodyPr>
          <a:p>
            <a:pPr marL="342720" indent="-342720" algn="ctr">
              <a:spcBef>
                <a:spcPts val="422"/>
              </a:spcBef>
              <a:buNone/>
              <a:tabLst>
                <a:tab algn="l" pos="0"/>
                <a:tab algn="l" pos="114120"/>
                <a:tab algn="l" pos="571320"/>
                <a:tab algn="l" pos="1028520"/>
                <a:tab algn="l" pos="1485720"/>
                <a:tab algn="l" pos="1942920"/>
                <a:tab algn="l" pos="2400120"/>
                <a:tab algn="l" pos="2857320"/>
                <a:tab algn="l" pos="3314520"/>
                <a:tab algn="l" pos="3771720"/>
                <a:tab algn="l" pos="4228920"/>
                <a:tab algn="l" pos="4686120"/>
                <a:tab algn="l" pos="5143320"/>
                <a:tab algn="l" pos="5600520"/>
                <a:tab algn="l" pos="6057720"/>
                <a:tab algn="l" pos="6514920"/>
                <a:tab algn="l" pos="6972120"/>
                <a:tab algn="l" pos="7429320"/>
                <a:tab algn="l" pos="7886520"/>
                <a:tab algn="l" pos="8343720"/>
                <a:tab algn="l" pos="8800920"/>
              </a:tabLst>
            </a:pPr>
            <a:endParaRPr b="0" lang="en-US" sz="1700" strike="noStrike" u="none">
              <a:solidFill>
                <a:srgbClr val="000000"/>
              </a:solidFill>
              <a:effectLst/>
              <a:uFillTx/>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1">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609120"/>
            <a:ext cx="7763040" cy="600120"/>
          </a:xfrm>
          <a:prstGeom prst="rect">
            <a:avLst/>
          </a:prstGeom>
          <a:noFill/>
          <a:ln w="0">
            <a:noFill/>
          </a:ln>
        </p:spPr>
        <p:txBody>
          <a:bodyPr lIns="90000" rIns="90000" tIns="46800" bIns="46800" anchor="ctr">
            <a:spAutoFit/>
          </a:bodyPr>
          <a:p>
            <a:pPr indent="0" algn="ctr">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imes New Roman"/>
            </a:endParaRPr>
          </a:p>
        </p:txBody>
      </p:sp>
      <p:sp>
        <p:nvSpPr>
          <p:cNvPr id="11" name="PlaceHolder 2"/>
          <p:cNvSpPr>
            <a:spLocks noGrp="1"/>
          </p:cNvSpPr>
          <p:nvPr>
            <p:ph type="subTitle"/>
          </p:nvPr>
        </p:nvSpPr>
        <p:spPr>
          <a:xfrm>
            <a:off x="685800" y="1447560"/>
            <a:ext cx="8067600" cy="5095800"/>
          </a:xfrm>
          <a:prstGeom prst="rect">
            <a:avLst/>
          </a:prstGeom>
          <a:noFill/>
          <a:ln w="0">
            <a:noFill/>
          </a:ln>
        </p:spPr>
        <p:txBody>
          <a:bodyPr lIns="0" rIns="0" tIns="0" bIns="0" anchor="ctr">
            <a:spAutoFit/>
          </a:bodyPr>
          <a:p>
            <a:pPr marL="342720" indent="-342720" algn="ctr">
              <a:spcBef>
                <a:spcPts val="422"/>
              </a:spcBef>
              <a:buNone/>
              <a:tabLst>
                <a:tab algn="l" pos="0"/>
                <a:tab algn="l" pos="114120"/>
                <a:tab algn="l" pos="571320"/>
                <a:tab algn="l" pos="1028520"/>
                <a:tab algn="l" pos="1485720"/>
                <a:tab algn="l" pos="1942920"/>
                <a:tab algn="l" pos="2400120"/>
                <a:tab algn="l" pos="2857320"/>
                <a:tab algn="l" pos="3314520"/>
                <a:tab algn="l" pos="3771720"/>
                <a:tab algn="l" pos="4228920"/>
                <a:tab algn="l" pos="4686120"/>
                <a:tab algn="l" pos="5143320"/>
                <a:tab algn="l" pos="5600520"/>
                <a:tab algn="l" pos="6057720"/>
                <a:tab algn="l" pos="6514920"/>
                <a:tab algn="l" pos="6972120"/>
                <a:tab algn="l" pos="7429320"/>
                <a:tab algn="l" pos="7886520"/>
                <a:tab algn="l" pos="8343720"/>
                <a:tab algn="l" pos="8800920"/>
              </a:tabLst>
            </a:pPr>
            <a:endParaRPr b="0" lang="en-US" sz="1700" strike="noStrike" u="none">
              <a:solidFill>
                <a:srgbClr val="000000"/>
              </a:solidFill>
              <a:effectLst/>
              <a:uFillTx/>
              <a:latin typeface="Arial"/>
            </a:endParaRPr>
          </a:p>
        </p:txBody>
      </p:sp>
      <p:sp>
        <p:nvSpPr>
          <p:cNvPr id="4" name="PlaceHolder 3"/>
          <p:cNvSpPr>
            <a:spLocks noGrp="1"/>
          </p:cNvSpPr>
          <p:nvPr>
            <p:ph type="sldNum" idx="2"/>
          </p:nvPr>
        </p:nvSpPr>
        <p:spPr/>
        <p:txBody>
          <a:bodyPr/>
          <a:p>
            <a:fld id="{1EEE677C-AC75-4DDD-8746-76D101604516}"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_">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xml"/>
</Relationships>
</file>

<file path=ppt/slideMasters/_rels/slideMaster3.xml.rels><?xml version="1.0" encoding="UTF-8"?>
<Relationships xmlns="http://schemas.openxmlformats.org/package/2006/relationships"><Relationship Id="rId1" Type="http://schemas.openxmlformats.org/officeDocument/2006/relationships/theme" Target="../theme/theme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
          <p:cNvSpPr/>
          <p:nvPr/>
        </p:nvSpPr>
        <p:spPr>
          <a:xfrm>
            <a:off x="304920" y="228600"/>
            <a:ext cx="761760" cy="441720"/>
          </a:xfrm>
          <a:prstGeom prst="rect">
            <a:avLst/>
          </a:prstGeom>
          <a:noFill/>
          <a:ln w="0">
            <a:noFill/>
          </a:ln>
        </p:spPr>
        <p:style>
          <a:lnRef idx="0"/>
          <a:fillRef idx="0"/>
          <a:effectRef idx="0"/>
          <a:fontRef idx="minor"/>
        </p:style>
        <p:txBody>
          <a:bodyPr lIns="90000" rIns="90000" tIns="46800" bIns="46800" anchor="t">
            <a:spAutoFit/>
          </a:bodyPr>
          <a:p>
            <a:pPr>
              <a:lnSpc>
                <a:spcPct val="95000"/>
              </a:lnSpc>
              <a:spcBef>
                <a:spcPts val="74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1200" strike="noStrike" u="none">
                <a:solidFill>
                  <a:srgbClr val="0901ff"/>
                </a:solidFill>
                <a:effectLst/>
                <a:uFillTx/>
                <a:latin typeface="Courier New"/>
              </a:rPr>
              <a:t>-</a:t>
            </a:r>
            <a:fld id="{C9D6A23A-8CF6-4350-A1DA-AEA2C70945CC}" type="slidenum">
              <a:rPr b="1" lang="en-GB" sz="1200" strike="noStrike" u="none">
                <a:solidFill>
                  <a:srgbClr val="0901ff"/>
                </a:solidFill>
                <a:effectLst/>
                <a:uFillTx/>
                <a:latin typeface="Courier New"/>
              </a:rPr>
              <a:t>&lt;number&gt;</a:t>
            </a:fld>
            <a:r>
              <a:rPr b="1" lang="en-GB" sz="1200" strike="noStrike" u="none">
                <a:solidFill>
                  <a:srgbClr val="0901ff"/>
                </a:solidFill>
                <a:effectLst/>
                <a:uFillTx/>
                <a:latin typeface="Courier New"/>
              </a:rPr>
              <a:t>-</a:t>
            </a:r>
            <a:endParaRPr b="0" lang="en-US" sz="1200" strike="noStrike" u="none">
              <a:solidFill>
                <a:srgbClr val="000000"/>
              </a:solidFill>
              <a:effectLst/>
              <a:uFillTx/>
              <a:latin typeface="Times New Roman"/>
            </a:endParaRPr>
          </a:p>
        </p:txBody>
      </p:sp>
      <p:sp>
        <p:nvSpPr>
          <p:cNvPr id="1" name="PlaceHolder 1"/>
          <p:cNvSpPr>
            <a:spLocks noGrp="1"/>
          </p:cNvSpPr>
          <p:nvPr>
            <p:ph type="title"/>
          </p:nvPr>
        </p:nvSpPr>
        <p:spPr>
          <a:xfrm>
            <a:off x="685800" y="609120"/>
            <a:ext cx="7763040" cy="600120"/>
          </a:xfrm>
          <a:prstGeom prst="rect">
            <a:avLst/>
          </a:prstGeom>
          <a:noFill/>
          <a:ln w="0">
            <a:noFill/>
          </a:ln>
        </p:spPr>
        <p:txBody>
          <a:bodyPr lIns="90000" rIns="90000" tIns="46800" bIns="46800" anchor="ctr">
            <a:noAutofit/>
          </a:bodyPr>
          <a:p>
            <a:pPr indent="0" algn="ctr">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Click to edit the title text format</a:t>
            </a:r>
            <a:endParaRPr b="0" lang="en-US" sz="2400" strike="noStrike" u="none">
              <a:solidFill>
                <a:srgbClr val="000000"/>
              </a:solidFill>
              <a:effectLst/>
              <a:uFillTx/>
              <a:latin typeface="Times New Roman"/>
            </a:endParaRPr>
          </a:p>
        </p:txBody>
      </p:sp>
      <p:sp>
        <p:nvSpPr>
          <p:cNvPr id="2" name="PlaceHolder 2"/>
          <p:cNvSpPr>
            <a:spLocks noGrp="1"/>
          </p:cNvSpPr>
          <p:nvPr>
            <p:ph type="body"/>
          </p:nvPr>
        </p:nvSpPr>
        <p:spPr>
          <a:xfrm>
            <a:off x="685800" y="1447560"/>
            <a:ext cx="8067600" cy="5095800"/>
          </a:xfrm>
          <a:prstGeom prst="rect">
            <a:avLst/>
          </a:prstGeom>
          <a:noFill/>
          <a:ln w="0">
            <a:noFill/>
          </a:ln>
        </p:spPr>
        <p:txBody>
          <a:bodyPr lIns="90000" rIns="90000" tIns="46800" bIns="46800" anchor="t">
            <a:normAutofit/>
          </a:bodyPr>
          <a:p>
            <a:pPr marL="342720" indent="-342720">
              <a:spcBef>
                <a:spcPts val="422"/>
              </a:spcBef>
              <a:tabLst>
                <a:tab algn="l" pos="0"/>
                <a:tab algn="l" pos="114120"/>
                <a:tab algn="l" pos="571320"/>
                <a:tab algn="l" pos="1028520"/>
                <a:tab algn="l" pos="1485720"/>
                <a:tab algn="l" pos="1942920"/>
                <a:tab algn="l" pos="2400120"/>
                <a:tab algn="l" pos="2857320"/>
                <a:tab algn="l" pos="3314520"/>
                <a:tab algn="l" pos="3771720"/>
                <a:tab algn="l" pos="4228920"/>
                <a:tab algn="l" pos="4686120"/>
                <a:tab algn="l" pos="5143320"/>
                <a:tab algn="l" pos="5600520"/>
                <a:tab algn="l" pos="6057720"/>
                <a:tab algn="l" pos="6514920"/>
                <a:tab algn="l" pos="6972120"/>
                <a:tab algn="l" pos="7429320"/>
                <a:tab algn="l" pos="7886520"/>
                <a:tab algn="l" pos="8343720"/>
                <a:tab algn="l" pos="8800920"/>
              </a:tabLst>
            </a:pPr>
            <a:r>
              <a:rPr b="0" lang="en-US" sz="1700" strike="noStrike" u="none">
                <a:solidFill>
                  <a:srgbClr val="000000"/>
                </a:solidFill>
                <a:effectLst/>
                <a:uFillTx/>
                <a:latin typeface="Arial"/>
              </a:rPr>
              <a:t>Click to edit the outline text format</a:t>
            </a:r>
            <a:endParaRPr b="0" lang="en-US" sz="1700" strike="noStrike" u="none">
              <a:solidFill>
                <a:srgbClr val="000000"/>
              </a:solidFill>
              <a:effectLst/>
              <a:uFillTx/>
              <a:latin typeface="Arial"/>
            </a:endParaRPr>
          </a:p>
          <a:p>
            <a:pPr lvl="1" marL="742680" indent="-285480">
              <a:spcBef>
                <a:spcPts val="422"/>
              </a:spcBef>
              <a:buClr>
                <a:srgbClr val="000000"/>
              </a:buClr>
              <a:buFont typeface="Times New Roman"/>
              <a:buChar char="–"/>
              <a:tabLst>
                <a:tab algn="l" pos="0"/>
                <a:tab algn="l" pos="171360"/>
                <a:tab algn="l" pos="628560"/>
                <a:tab algn="l" pos="1085760"/>
                <a:tab algn="l" pos="1542960"/>
                <a:tab algn="l" pos="2000160"/>
                <a:tab algn="l" pos="2457360"/>
                <a:tab algn="l" pos="2914560"/>
                <a:tab algn="l" pos="3371760"/>
                <a:tab algn="l" pos="3828960"/>
                <a:tab algn="l" pos="4286160"/>
                <a:tab algn="l" pos="4743360"/>
                <a:tab algn="l" pos="5200560"/>
                <a:tab algn="l" pos="5657760"/>
                <a:tab algn="l" pos="6114960"/>
                <a:tab algn="l" pos="6572160"/>
                <a:tab algn="l" pos="7029360"/>
                <a:tab algn="l" pos="7486560"/>
                <a:tab algn="l" pos="7943760"/>
                <a:tab algn="l" pos="8400960"/>
                <a:tab algn="l" pos="8858160"/>
              </a:tabLst>
            </a:pPr>
            <a:r>
              <a:rPr b="0" lang="en-US" sz="1700" strike="noStrike" u="none">
                <a:solidFill>
                  <a:srgbClr val="000000"/>
                </a:solidFill>
                <a:effectLst/>
                <a:uFillTx/>
                <a:latin typeface="Arial"/>
              </a:rPr>
              <a:t>Second Outline Level</a:t>
            </a:r>
            <a:endParaRPr b="0" lang="en-US" sz="1700" strike="noStrike" u="none">
              <a:solidFill>
                <a:srgbClr val="000000"/>
              </a:solidFill>
              <a:effectLst/>
              <a:uFillTx/>
              <a:latin typeface="Arial"/>
            </a:endParaRPr>
          </a:p>
          <a:p>
            <a:pPr lvl="2" marL="1143000" indent="-228600">
              <a:spcBef>
                <a:spcPts val="422"/>
              </a:spcBef>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 algn="l" pos="8915400"/>
              </a:tabLst>
            </a:pPr>
            <a:r>
              <a:rPr b="0" lang="en-US" sz="1700" strike="noStrike" u="none">
                <a:solidFill>
                  <a:srgbClr val="000000"/>
                </a:solidFill>
                <a:effectLst/>
                <a:uFillTx/>
                <a:latin typeface="Arial"/>
              </a:rPr>
              <a:t>Third Outline Level</a:t>
            </a:r>
            <a:endParaRPr b="0" lang="en-US" sz="1700" strike="noStrike" u="none">
              <a:solidFill>
                <a:srgbClr val="000000"/>
              </a:solidFill>
              <a:effectLst/>
              <a:uFillTx/>
              <a:latin typeface="Arial"/>
            </a:endParaRPr>
          </a:p>
          <a:p>
            <a:pPr lvl="3" marL="1600200" indent="-228600">
              <a:spcBef>
                <a:spcPts val="422"/>
              </a:spcBef>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 algn="l" pos="8915400"/>
              </a:tabLst>
            </a:pPr>
            <a:r>
              <a:rPr b="0" lang="en-US" sz="1700" strike="noStrike" u="none">
                <a:solidFill>
                  <a:srgbClr val="000000"/>
                </a:solidFill>
                <a:effectLst/>
                <a:uFillTx/>
                <a:latin typeface="Arial"/>
              </a:rPr>
              <a:t>Fourth Outline Level</a:t>
            </a:r>
            <a:endParaRPr b="0" lang="en-US" sz="1700" strike="noStrike" u="none">
              <a:solidFill>
                <a:srgbClr val="000000"/>
              </a:solidFill>
              <a:effectLst/>
              <a:uFillTx/>
              <a:latin typeface="Arial"/>
            </a:endParaRPr>
          </a:p>
          <a:p>
            <a:pPr lvl="4" marL="2057400" indent="-228600">
              <a:spcBef>
                <a:spcPts val="422"/>
              </a:spcBef>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1700" strike="noStrike" u="none">
                <a:solidFill>
                  <a:srgbClr val="000000"/>
                </a:solidFill>
                <a:effectLst/>
                <a:uFillTx/>
                <a:latin typeface="Arial"/>
              </a:rPr>
              <a:t>Fifth Outline Level</a:t>
            </a:r>
            <a:endParaRPr b="0" lang="en-US" sz="1700" strike="noStrike" u="none">
              <a:solidFill>
                <a:srgbClr val="000000"/>
              </a:solidFill>
              <a:effectLst/>
              <a:uFillTx/>
              <a:latin typeface="Arial"/>
            </a:endParaRPr>
          </a:p>
          <a:p>
            <a:pPr lvl="5" marL="2057400" indent="-228600">
              <a:spcBef>
                <a:spcPts val="422"/>
              </a:spcBef>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1700" strike="noStrike" u="none">
                <a:solidFill>
                  <a:srgbClr val="000000"/>
                </a:solidFill>
                <a:effectLst/>
                <a:uFillTx/>
                <a:latin typeface="Arial"/>
              </a:rPr>
              <a:t>Sixth Outline Level</a:t>
            </a:r>
            <a:endParaRPr b="0" lang="en-US" sz="1700" strike="noStrike" u="none">
              <a:solidFill>
                <a:srgbClr val="000000"/>
              </a:solidFill>
              <a:effectLst/>
              <a:uFillTx/>
              <a:latin typeface="Arial"/>
            </a:endParaRPr>
          </a:p>
          <a:p>
            <a:pPr lvl="6" marL="2057400" indent="-228600">
              <a:spcBef>
                <a:spcPts val="422"/>
              </a:spcBef>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1700" strike="noStrike" u="none">
                <a:solidFill>
                  <a:srgbClr val="000000"/>
                </a:solidFill>
                <a:effectLst/>
                <a:uFillTx/>
                <a:latin typeface="Arial"/>
              </a:rPr>
              <a:t>Seventh Outline Level</a:t>
            </a:r>
            <a:endParaRPr b="0" lang="en-US" sz="17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440" y="2130480"/>
            <a:ext cx="7767720" cy="1465200"/>
          </a:xfrm>
          <a:prstGeom prst="rect">
            <a:avLst/>
          </a:prstGeom>
          <a:noFill/>
          <a:ln w="0">
            <a:noFill/>
          </a:ln>
        </p:spPr>
        <p:txBody>
          <a:bodyPr lIns="91440" rIns="91440" tIns="45720" bIns="45720" anchor="ctr">
            <a:noAutofit/>
          </a:bodyPr>
          <a:p>
            <a:pPr indent="0">
              <a:lnSpc>
                <a:spcPct val="83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Calibri"/>
              </a:rPr>
              <a:t>Click to edit the title text format</a:t>
            </a:r>
            <a:endParaRPr b="0" lang="en-US" sz="1800" strike="noStrike" u="none">
              <a:solidFill>
                <a:srgbClr val="000000"/>
              </a:solidFill>
              <a:effectLst/>
              <a:uFillTx/>
              <a:latin typeface="Calibri"/>
            </a:endParaRPr>
          </a:p>
        </p:txBody>
      </p:sp>
      <p:sp>
        <p:nvSpPr>
          <p:cNvPr id="6" name="PlaceHolder 2"/>
          <p:cNvSpPr>
            <a:spLocks noGrp="1"/>
          </p:cNvSpPr>
          <p:nvPr>
            <p:ph type="dt" idx="1"/>
          </p:nvPr>
        </p:nvSpPr>
        <p:spPr>
          <a:xfrm>
            <a:off x="456840" y="6356160"/>
            <a:ext cx="2128680" cy="360360"/>
          </a:xfrm>
          <a:prstGeom prst="rect">
            <a:avLst/>
          </a:prstGeom>
          <a:noFill/>
          <a:ln w="0">
            <a:noFill/>
          </a:ln>
        </p:spPr>
        <p:txBody>
          <a:bodyPr lIns="91440" rIns="91440" tIns="45720" bIns="45720" anchor="ctr" anchorCtr="1">
            <a:noAutofit/>
          </a:bodyPr>
          <a:lstStyle>
            <a:lvl1pPr indent="0">
              <a:lnSpc>
                <a:spcPct val="100000"/>
              </a:lnSpc>
              <a:buNone/>
              <a:defRPr b="0" lang="en-US" sz="1200" strike="noStrike" u="none">
                <a:solidFill>
                  <a:srgbClr val="8b8b8b"/>
                </a:solidFill>
                <a:effectLst/>
                <a:uFillTx/>
                <a:latin typeface="Calibri"/>
                <a:ea typeface="Tahoma"/>
              </a:defRPr>
            </a:lvl1pPr>
          </a:lstStyle>
          <a:p>
            <a:pPr indent="0">
              <a:lnSpc>
                <a:spcPct val="100000"/>
              </a:lnSpc>
              <a:buNone/>
            </a:pPr>
            <a:fld id="{C9C405A5-552D-4D98-A4BF-00FA6BF11FE4}" type="datetime">
              <a:rPr b="0" lang="en-US" sz="1200" strike="noStrike" u="none">
                <a:solidFill>
                  <a:srgbClr val="8b8b8b"/>
                </a:solidFill>
                <a:effectLst/>
                <a:uFillTx/>
                <a:latin typeface="Calibri"/>
                <a:ea typeface="Tahoma"/>
              </a:rPr>
              <a:t>09/25/25</a:t>
            </a:fld>
            <a:endParaRPr b="0" lang="en-US" sz="1200" strike="noStrike" u="none">
              <a:solidFill>
                <a:srgbClr val="000000"/>
              </a:solidFill>
              <a:effectLst/>
              <a:uFillTx/>
              <a:latin typeface="Times New Roman"/>
            </a:endParaRPr>
          </a:p>
        </p:txBody>
      </p:sp>
      <p:sp>
        <p:nvSpPr>
          <p:cNvPr id="7" name=""/>
          <p:cNvSpPr/>
          <p:nvPr/>
        </p:nvSpPr>
        <p:spPr>
          <a:xfrm>
            <a:off x="3124080" y="6356520"/>
            <a:ext cx="2895840" cy="36504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8" name="PlaceHolder 3"/>
          <p:cNvSpPr>
            <a:spLocks noGrp="1"/>
          </p:cNvSpPr>
          <p:nvPr>
            <p:ph type="sldNum" idx="2"/>
          </p:nvPr>
        </p:nvSpPr>
        <p:spPr>
          <a:xfrm>
            <a:off x="6553080" y="6356160"/>
            <a:ext cx="2129040" cy="360360"/>
          </a:xfrm>
          <a:prstGeom prst="rect">
            <a:avLst/>
          </a:prstGeom>
          <a:noFill/>
          <a:ln w="0">
            <a:noFill/>
          </a:ln>
        </p:spPr>
        <p:txBody>
          <a:bodyPr lIns="91440" rIns="91440" tIns="45720" bIns="45720" anchor="ctr" anchorCtr="1">
            <a:noAutofit/>
          </a:bodyPr>
          <a:lstStyle>
            <a:lvl1pPr indent="0" algn="r">
              <a:lnSpc>
                <a:spcPct val="100000"/>
              </a:lnSpc>
              <a:buNone/>
              <a:defRPr b="0" lang="en-US" sz="1200" strike="noStrike" u="none">
                <a:solidFill>
                  <a:srgbClr val="8b8b8b"/>
                </a:solidFill>
                <a:effectLst/>
                <a:uFillTx/>
                <a:latin typeface="Calibri"/>
                <a:ea typeface="Tahoma"/>
              </a:defRPr>
            </a:lvl1pPr>
          </a:lstStyle>
          <a:p>
            <a:pPr indent="0" algn="r">
              <a:lnSpc>
                <a:spcPct val="100000"/>
              </a:lnSpc>
              <a:buNone/>
            </a:pPr>
            <a:fld id="{E4DB1D12-6573-468A-A9A1-B9965C4B0F4F}" type="slidenum">
              <a:rPr b="0" lang="en-US" sz="1200" strike="noStrike" u="none">
                <a:solidFill>
                  <a:srgbClr val="8b8b8b"/>
                </a:solidFill>
                <a:effectLst/>
                <a:uFillTx/>
                <a:latin typeface="Calibri"/>
                <a:ea typeface="Tahoma"/>
              </a:rPr>
              <a:t>&lt;number&gt;</a:t>
            </a:fld>
            <a:endParaRPr b="0" lang="en-US" sz="1200" strike="noStrike" u="none">
              <a:solidFill>
                <a:srgbClr val="000000"/>
              </a:solidFill>
              <a:effectLst/>
              <a:uFillTx/>
              <a:latin typeface="Times New Roman"/>
            </a:endParaRPr>
          </a:p>
        </p:txBody>
      </p:sp>
      <p:sp>
        <p:nvSpPr>
          <p:cNvPr id="9" name="PlaceHolder 4"/>
          <p:cNvSpPr>
            <a:spLocks noGrp="1"/>
          </p:cNvSpPr>
          <p:nvPr>
            <p:ph type="body"/>
          </p:nvPr>
        </p:nvSpPr>
        <p:spPr>
          <a:xfrm>
            <a:off x="456840" y="1604520"/>
            <a:ext cx="8224920" cy="3971880"/>
          </a:xfrm>
          <a:prstGeom prst="rect">
            <a:avLst/>
          </a:prstGeom>
          <a:noFill/>
          <a:ln w="0">
            <a:noFill/>
          </a:ln>
        </p:spPr>
        <p:txBody>
          <a:bodyPr lIns="0" rIns="0" tIns="68400" bIns="0" anchor="t">
            <a:normAutofit/>
          </a:bodyPr>
          <a:p>
            <a:pPr marL="342720" indent="-342720">
              <a:lnSpc>
                <a:spcPct val="83000"/>
              </a:lnSpc>
              <a:spcAft>
                <a:spcPts val="1423"/>
              </a:spcAft>
              <a:tabLst>
                <a:tab algn="l" pos="0"/>
                <a:tab algn="l" pos="114120"/>
                <a:tab algn="l" pos="571320"/>
                <a:tab algn="l" pos="1028520"/>
                <a:tab algn="l" pos="1485720"/>
                <a:tab algn="l" pos="1942920"/>
                <a:tab algn="l" pos="2400120"/>
                <a:tab algn="l" pos="2857320"/>
                <a:tab algn="l" pos="3314520"/>
                <a:tab algn="l" pos="3771720"/>
                <a:tab algn="l" pos="4228920"/>
                <a:tab algn="l" pos="4686120"/>
                <a:tab algn="l" pos="5143320"/>
                <a:tab algn="l" pos="5600520"/>
                <a:tab algn="l" pos="6057720"/>
                <a:tab algn="l" pos="6514920"/>
                <a:tab algn="l" pos="6972120"/>
                <a:tab algn="l" pos="7429320"/>
                <a:tab algn="l" pos="7886520"/>
                <a:tab algn="l" pos="8343720"/>
                <a:tab algn="l" pos="8800920"/>
              </a:tabLst>
            </a:pPr>
            <a:r>
              <a:rPr b="0" lang="en-US" sz="3200" strike="noStrike" u="none">
                <a:solidFill>
                  <a:srgbClr val="000000"/>
                </a:solidFill>
                <a:effectLst/>
                <a:uFillTx/>
                <a:latin typeface="Calibri"/>
              </a:rPr>
              <a:t>Click to edit the outline text format</a:t>
            </a:r>
            <a:endParaRPr b="0" lang="en-US" sz="3200" strike="noStrike" u="none">
              <a:solidFill>
                <a:srgbClr val="000000"/>
              </a:solidFill>
              <a:effectLst/>
              <a:uFillTx/>
              <a:latin typeface="Calibri"/>
            </a:endParaRPr>
          </a:p>
          <a:p>
            <a:pPr lvl="1" marL="742680" indent="-285480">
              <a:lnSpc>
                <a:spcPct val="83000"/>
              </a:lnSpc>
              <a:spcAft>
                <a:spcPts val="1137"/>
              </a:spcAft>
              <a:buClr>
                <a:srgbClr val="000000"/>
              </a:buClr>
              <a:buFont typeface="Times New Roman"/>
              <a:buChar char="–"/>
              <a:tabLst>
                <a:tab algn="l" pos="0"/>
                <a:tab algn="l" pos="171360"/>
                <a:tab algn="l" pos="628560"/>
                <a:tab algn="l" pos="1085760"/>
                <a:tab algn="l" pos="1542960"/>
                <a:tab algn="l" pos="2000160"/>
                <a:tab algn="l" pos="2457360"/>
                <a:tab algn="l" pos="2914560"/>
                <a:tab algn="l" pos="3371760"/>
                <a:tab algn="l" pos="3828960"/>
                <a:tab algn="l" pos="4286160"/>
                <a:tab algn="l" pos="4743360"/>
                <a:tab algn="l" pos="5200560"/>
                <a:tab algn="l" pos="5657760"/>
                <a:tab algn="l" pos="6114960"/>
                <a:tab algn="l" pos="6572160"/>
                <a:tab algn="l" pos="7029360"/>
                <a:tab algn="l" pos="7486560"/>
                <a:tab algn="l" pos="7943760"/>
                <a:tab algn="l" pos="8400960"/>
                <a:tab algn="l" pos="8858160"/>
              </a:tabLst>
            </a:pPr>
            <a:r>
              <a:rPr b="0" lang="en-US" sz="2400" strike="noStrike" u="none">
                <a:solidFill>
                  <a:srgbClr val="000000"/>
                </a:solidFill>
                <a:effectLst/>
                <a:uFillTx/>
                <a:latin typeface="Calibri"/>
              </a:rPr>
              <a:t>Second Outline Level</a:t>
            </a:r>
            <a:endParaRPr b="0" lang="en-US" sz="2400" strike="noStrike" u="none">
              <a:solidFill>
                <a:srgbClr val="000000"/>
              </a:solidFill>
              <a:effectLst/>
              <a:uFillTx/>
              <a:latin typeface="Calibri"/>
            </a:endParaRPr>
          </a:p>
          <a:p>
            <a:pPr lvl="2" marL="1143000" indent="-228600">
              <a:lnSpc>
                <a:spcPct val="83000"/>
              </a:lnSpc>
              <a:spcAft>
                <a:spcPts val="848"/>
              </a:spcAft>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 algn="l" pos="8915400"/>
              </a:tabLst>
            </a:pPr>
            <a:r>
              <a:rPr b="0" lang="en-US" sz="2000" strike="noStrike" u="none">
                <a:solidFill>
                  <a:srgbClr val="000000"/>
                </a:solidFill>
                <a:effectLst/>
                <a:uFillTx/>
                <a:latin typeface="Calibri"/>
              </a:rPr>
              <a:t>Third Outline Level</a:t>
            </a:r>
            <a:endParaRPr b="0" lang="en-US" sz="2000" strike="noStrike" u="none">
              <a:solidFill>
                <a:srgbClr val="000000"/>
              </a:solidFill>
              <a:effectLst/>
              <a:uFillTx/>
              <a:latin typeface="Calibri"/>
            </a:endParaRPr>
          </a:p>
          <a:p>
            <a:pPr lvl="3" marL="1600200" indent="-228600">
              <a:lnSpc>
                <a:spcPct val="83000"/>
              </a:lnSpc>
              <a:spcAft>
                <a:spcPts val="573"/>
              </a:spcAft>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 algn="l" pos="8915400"/>
              </a:tabLst>
            </a:pPr>
            <a:r>
              <a:rPr b="0" lang="en-US" sz="2000" strike="noStrike" u="none">
                <a:solidFill>
                  <a:srgbClr val="000000"/>
                </a:solidFill>
                <a:effectLst/>
                <a:uFillTx/>
                <a:latin typeface="Calibri"/>
              </a:rPr>
              <a:t>Fourth Outline Level</a:t>
            </a:r>
            <a:endParaRPr b="0" lang="en-US" sz="2000" strike="noStrike" u="none">
              <a:solidFill>
                <a:srgbClr val="000000"/>
              </a:solidFill>
              <a:effectLst/>
              <a:uFillTx/>
              <a:latin typeface="Calibri"/>
            </a:endParaRPr>
          </a:p>
          <a:p>
            <a:pPr lvl="4" marL="2057400" indent="-228600">
              <a:lnSpc>
                <a:spcPct val="83000"/>
              </a:lnSpc>
              <a:spcAft>
                <a:spcPts val="286"/>
              </a:spcAft>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2000" strike="noStrike" u="none">
                <a:solidFill>
                  <a:srgbClr val="000000"/>
                </a:solidFill>
                <a:effectLst/>
                <a:uFillTx/>
                <a:latin typeface="Calibri"/>
              </a:rPr>
              <a:t>Fifth Outline Level</a:t>
            </a:r>
            <a:endParaRPr b="0" lang="en-US" sz="2000" strike="noStrike" u="none">
              <a:solidFill>
                <a:srgbClr val="000000"/>
              </a:solidFill>
              <a:effectLst/>
              <a:uFillTx/>
              <a:latin typeface="Calibri"/>
            </a:endParaRPr>
          </a:p>
          <a:p>
            <a:pPr lvl="5" marL="2057400" indent="-228600">
              <a:lnSpc>
                <a:spcPct val="83000"/>
              </a:lnSpc>
              <a:spcAft>
                <a:spcPts val="286"/>
              </a:spcAft>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2000" strike="noStrike" u="none">
                <a:solidFill>
                  <a:srgbClr val="000000"/>
                </a:solidFill>
                <a:effectLst/>
                <a:uFillTx/>
                <a:latin typeface="Calibri"/>
              </a:rPr>
              <a:t>Sixth Outline Level</a:t>
            </a:r>
            <a:endParaRPr b="0" lang="en-US" sz="2000" strike="noStrike" u="none">
              <a:solidFill>
                <a:srgbClr val="000000"/>
              </a:solidFill>
              <a:effectLst/>
              <a:uFillTx/>
              <a:latin typeface="Calibri"/>
            </a:endParaRPr>
          </a:p>
          <a:p>
            <a:pPr lvl="6" marL="2057400" indent="-228600">
              <a:lnSpc>
                <a:spcPct val="83000"/>
              </a:lnSpc>
              <a:spcAft>
                <a:spcPts val="286"/>
              </a:spcAft>
              <a:buClr>
                <a:srgbClr val="000000"/>
              </a:buClr>
              <a:buFont typeface="Times New Roman"/>
              <a:buChar char="»"/>
              <a:tabLst>
                <a:tab algn="l" pos="0"/>
                <a:tab algn="l" pos="228600"/>
                <a:tab algn="l" pos="685800"/>
                <a:tab algn="l" pos="1143000"/>
                <a:tab algn="l" pos="1600200"/>
                <a:tab algn="l" pos="2057400"/>
                <a:tab algn="l" pos="2514600"/>
                <a:tab algn="l" pos="2971800"/>
                <a:tab algn="l" pos="3429000"/>
                <a:tab algn="l" pos="3886200"/>
                <a:tab algn="l" pos="4343400"/>
                <a:tab algn="l" pos="4800600"/>
                <a:tab algn="l" pos="5257800"/>
                <a:tab algn="l" pos="5715000"/>
                <a:tab algn="l" pos="6172200"/>
                <a:tab algn="l" pos="6629400"/>
                <a:tab algn="l" pos="7086600"/>
                <a:tab algn="l" pos="7543800"/>
                <a:tab algn="l" pos="8001000"/>
                <a:tab algn="l" pos="8458200"/>
              </a:tabLst>
            </a:pPr>
            <a:r>
              <a:rPr b="0" lang="en-US" sz="2000" strike="noStrike" u="none">
                <a:solidFill>
                  <a:srgbClr val="000000"/>
                </a:solidFill>
                <a:effectLst/>
                <a:uFillTx/>
                <a:latin typeface="Calibri"/>
              </a:rPr>
              <a:t>Seventh Outline Level</a:t>
            </a:r>
            <a:endParaRPr b="0" lang="en-US" sz="2000" strike="noStrike" u="none">
              <a:solidFill>
                <a:srgbClr val="000000"/>
              </a:solidFill>
              <a:effectLst/>
              <a:uFillTx/>
              <a:latin typeface="Calibri"/>
            </a:endParaRPr>
          </a:p>
        </p:txBody>
      </p:sp>
    </p:spTree>
  </p:cSld>
  <p:clrMap bg1="lt1" tx1="dk1" bg2="lt2" tx2="dk2" accent1="accent1" accent2="accent2" accent3="accent3" accent4="accent4" accent5="accent5" accent6="accent6" hlink="hlink" folHlink="folHlink"/>
  <p:sldLayoutIdLst>
    <p:sldLayoutId id="2147483652"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3"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
        <p:nvSpPr>
          <p:cNvPr id="14" name="PlaceHolder 3"/>
          <p:cNvSpPr>
            <a:spLocks noGrp="1"/>
          </p:cNvSpPr>
          <p:nvPr>
            <p:ph type="dt" idx="3"/>
          </p:nvPr>
        </p:nvSpPr>
        <p:spPr>
          <a:xfrm>
            <a:off x="457200" y="6247440"/>
            <a:ext cx="2130120" cy="472680"/>
          </a:xfrm>
          <a:prstGeom prst="rect">
            <a:avLst/>
          </a:prstGeom>
          <a:noFill/>
          <a:ln w="0">
            <a:noFill/>
          </a:ln>
        </p:spPr>
        <p:txBody>
          <a:bodyPr lIns="0" rIns="0" tIns="0" bIns="0" anchor="t">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&lt;date/time&gt;</a:t>
            </a:r>
            <a:endParaRPr b="0" lang="en-US" sz="1400" strike="noStrike" u="none">
              <a:solidFill>
                <a:srgbClr val="000000"/>
              </a:solidFill>
              <a:effectLst/>
              <a:uFillTx/>
              <a:latin typeface="Times New Roman"/>
            </a:endParaRPr>
          </a:p>
        </p:txBody>
      </p:sp>
      <p:sp>
        <p:nvSpPr>
          <p:cNvPr id="15" name="PlaceHolder 4"/>
          <p:cNvSpPr>
            <a:spLocks noGrp="1"/>
          </p:cNvSpPr>
          <p:nvPr>
            <p:ph type="ftr" idx="4"/>
          </p:nvPr>
        </p:nvSpPr>
        <p:spPr>
          <a:xfrm>
            <a:off x="3126960" y="6247440"/>
            <a:ext cx="2898000" cy="472680"/>
          </a:xfrm>
          <a:prstGeom prst="rect">
            <a:avLst/>
          </a:prstGeom>
          <a:noFill/>
          <a:ln w="0">
            <a:noFill/>
          </a:ln>
        </p:spPr>
        <p:txBody>
          <a:bodyPr lIns="0" rIns="0" tIns="0" bIns="0" anchor="t">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6" name="PlaceHolder 5"/>
          <p:cNvSpPr>
            <a:spLocks noGrp="1"/>
          </p:cNvSpPr>
          <p:nvPr>
            <p:ph type="sldNum" idx="5"/>
          </p:nvPr>
        </p:nvSpPr>
        <p:spPr>
          <a:xfrm>
            <a:off x="6555960" y="6247440"/>
            <a:ext cx="2130120" cy="47268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fld id="{82ECEB13-CDBF-4E8B-8609-896A573098C4}" type="slidenum">
              <a:rPr b="0" lang="en-US" sz="1400" strike="noStrike" u="none">
                <a:solidFill>
                  <a:srgbClr val="000000"/>
                </a:solidFill>
                <a:effectLst/>
                <a:uFillTx/>
                <a:latin typeface="Times New Roman"/>
              </a:rPr>
              <a:t>&lt;number&gt;</a:t>
            </a:fld>
            <a:endParaRPr b="0" lang="en-US" sz="1400" strike="noStrike" u="non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 name="CustomShape 1"/>
          <p:cNvSpPr/>
          <p:nvPr/>
        </p:nvSpPr>
        <p:spPr>
          <a:xfrm>
            <a:off x="304920" y="228600"/>
            <a:ext cx="761400" cy="622440"/>
          </a:xfrm>
          <a:custGeom>
            <a:avLst/>
            <a:gdLst>
              <a:gd name="textAreaLeft" fmla="*/ 0 w 761400"/>
              <a:gd name="textAreaRight" fmla="*/ 761760 w 761400"/>
              <a:gd name="textAreaTop" fmla="*/ 0 h 622440"/>
              <a:gd name="textAreaBottom" fmla="*/ 622800 h 6224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95000"/>
              </a:lnSpc>
              <a:spcBef>
                <a:spcPts val="74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200" strike="noStrike" u="none">
                <a:solidFill>
                  <a:srgbClr val="0901ff"/>
                </a:solidFill>
                <a:effectLst/>
                <a:uFillTx/>
                <a:latin typeface="Courier New"/>
                <a:ea typeface="DejaVu Sans"/>
              </a:rPr>
              <a:t>-</a:t>
            </a:r>
            <a:fld id="{D6F52919-8DE6-4019-887C-74407B83B2E8}" type="slidenum">
              <a:rPr b="1" lang="en-US" sz="1200" strike="noStrike" u="none">
                <a:solidFill>
                  <a:srgbClr val="0901ff"/>
                </a:solidFill>
                <a:effectLst/>
                <a:uFillTx/>
                <a:latin typeface="Courier New"/>
                <a:ea typeface="DejaVu Sans"/>
              </a:rPr>
              <a:t>&lt;number&gt;</a:t>
            </a:fld>
            <a:r>
              <a:rPr b="1" lang="en-US" sz="1200" strike="noStrike" u="none">
                <a:solidFill>
                  <a:srgbClr val="0901ff"/>
                </a:solidFill>
                <a:effectLst/>
                <a:uFillTx/>
                <a:latin typeface="Courier New"/>
                <a:ea typeface="DejaVu Sans"/>
              </a:rPr>
              <a:t>-</a:t>
            </a:r>
            <a:endParaRPr b="0" lang="en-US" sz="1200" strike="noStrike" u="none">
              <a:solidFill>
                <a:srgbClr val="000000"/>
              </a:solidFill>
              <a:effectLst/>
              <a:uFillTx/>
              <a:latin typeface="Times New Roman"/>
            </a:endParaRPr>
          </a:p>
        </p:txBody>
      </p:sp>
      <p:sp>
        <p:nvSpPr>
          <p:cNvPr id="1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9"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slideLayout" Target="../slideLayouts/slideLayout1.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8.png"/><Relationship Id="rId7"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gif"/><Relationship Id="rId5" Type="http://schemas.openxmlformats.org/officeDocument/2006/relationships/slideLayout" Target="../slideLayouts/slideLayout1.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12.jpeg"/><Relationship Id="rId4" Type="http://schemas.openxmlformats.org/officeDocument/2006/relationships/image" Target="../media/image33.png"/><Relationship Id="rId5" Type="http://schemas.openxmlformats.org/officeDocument/2006/relationships/slideLayout" Target="../slideLayouts/slideLayout1.xml"/><Relationship Id="rId6"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1.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4.xml"/><Relationship Id="rId5"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jpeg"/><Relationship Id="rId3" Type="http://schemas.openxmlformats.org/officeDocument/2006/relationships/image" Target="../media/image65.png"/><Relationship Id="rId4" Type="http://schemas.openxmlformats.org/officeDocument/2006/relationships/slideLayout" Target="../slideLayouts/slideLayout1.xml"/><Relationship Id="rId5"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jpeg"/><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 Id="rId11"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png"/><Relationship Id="rId3" Type="http://schemas.openxmlformats.org/officeDocument/2006/relationships/slideLayout" Target="../slideLayouts/slideLayout1.xml"/><Relationship Id="rId4"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3.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slideLayout" Target="../slideLayouts/slideLayout1.xml"/><Relationship Id="rId5"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jpeg"/><Relationship Id="rId3" Type="http://schemas.openxmlformats.org/officeDocument/2006/relationships/image" Target="../media/image93.png"/><Relationship Id="rId4" Type="http://schemas.openxmlformats.org/officeDocument/2006/relationships/slideLayout" Target="../slideLayouts/slideLayout1.xml"/><Relationship Id="rId5" Type="http://schemas.openxmlformats.org/officeDocument/2006/relationships/notesSlide" Target="../notesSlides/notesSlide56.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1.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 name=""/>
          <p:cNvSpPr/>
          <p:nvPr/>
        </p:nvSpPr>
        <p:spPr>
          <a:xfrm>
            <a:off x="685800" y="609480"/>
            <a:ext cx="7770960" cy="608040"/>
          </a:xfrm>
          <a:prstGeom prst="rect">
            <a:avLst/>
          </a:prstGeom>
          <a:noFill/>
          <a:ln w="0">
            <a:noFill/>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TEMPLATES  AND  ATLASES</a:t>
            </a:r>
            <a:endParaRPr b="0" lang="en-US" sz="2400" strike="noStrike" u="none">
              <a:solidFill>
                <a:srgbClr val="000000"/>
              </a:solidFill>
              <a:effectLst/>
              <a:uFillTx/>
              <a:latin typeface="Trebuchet MS"/>
            </a:endParaRPr>
          </a:p>
        </p:txBody>
      </p:sp>
      <p:pic>
        <p:nvPicPr>
          <p:cNvPr id="29" name="" descr=""/>
          <p:cNvPicPr/>
          <p:nvPr/>
        </p:nvPicPr>
        <p:blipFill>
          <a:blip r:embed="rId1"/>
          <a:stretch/>
        </p:blipFill>
        <p:spPr>
          <a:xfrm>
            <a:off x="1481040" y="1324080"/>
            <a:ext cx="6437520" cy="457200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Choosing a template</a:t>
            </a:r>
            <a:endParaRPr b="0" lang="en-US" sz="2400" strike="noStrike" u="none">
              <a:solidFill>
                <a:srgbClr val="000000"/>
              </a:solidFill>
              <a:effectLst/>
              <a:uFillTx/>
              <a:latin typeface="Trebuchet MS"/>
            </a:endParaRPr>
          </a:p>
        </p:txBody>
      </p:sp>
      <p:sp>
        <p:nvSpPr>
          <p:cNvPr id="70" name=""/>
          <p:cNvSpPr/>
          <p:nvPr/>
        </p:nvSpPr>
        <p:spPr>
          <a:xfrm>
            <a:off x="685800" y="1663920"/>
            <a:ext cx="7710480" cy="133092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is similar to the subject group: neonates, pediatric, young adults, elderly, macaque, rabbit...</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is of the same modality and coverage as your data sets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has a relevant atlas segmentation.</a:t>
            </a:r>
            <a:endParaRPr b="0" lang="en-US" sz="1800" strike="noStrike" u="none">
              <a:solidFill>
                <a:srgbClr val="000000"/>
              </a:solidFill>
              <a:effectLst/>
              <a:uFillTx/>
              <a:latin typeface="Trebuchet MS"/>
            </a:endParaRPr>
          </a:p>
        </p:txBody>
      </p:sp>
      <p:sp>
        <p:nvSpPr>
          <p:cNvPr id="71" name=""/>
          <p:cNvSpPr txBox="1"/>
          <p:nvPr/>
        </p:nvSpPr>
        <p:spPr>
          <a:xfrm>
            <a:off x="685800" y="1252800"/>
            <a:ext cx="5253840" cy="40464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Try to pick a template that... </a:t>
            </a:r>
            <a:endParaRPr b="0" lang="en-US" sz="1800" strike="noStrike" u="none">
              <a:solidFill>
                <a:srgbClr val="000000"/>
              </a:solidFill>
              <a:effectLst/>
              <a:uFillTx/>
              <a:latin typeface="Times New Roman"/>
            </a:endParaRPr>
          </a:p>
        </p:txBody>
      </p:sp>
      <p:sp>
        <p:nvSpPr>
          <p:cNvPr id="72" name=""/>
          <p:cNvSpPr txBox="1"/>
          <p:nvPr/>
        </p:nvSpPr>
        <p:spPr>
          <a:xfrm>
            <a:off x="587880" y="3136680"/>
            <a:ext cx="8147520" cy="63900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You can also make your own template </a:t>
            </a:r>
            <a:r>
              <a:rPr b="1" lang="en-US" sz="1800" strike="noStrike" u="none">
                <a:solidFill>
                  <a:srgbClr val="000000"/>
                </a:solidFill>
                <a:effectLst/>
                <a:uFillTx/>
                <a:latin typeface="Trebuchet MS"/>
              </a:rPr>
              <a:t>(and maybe an atlas too)</a:t>
            </a:r>
            <a:r>
              <a:rPr b="1" lang="en-US" sz="1800" strike="noStrike" u="none">
                <a:solidFill>
                  <a:srgbClr val="000000"/>
                </a:solidFill>
                <a:effectLst/>
                <a:uFillTx/>
                <a:latin typeface="Trebuchet MS"/>
              </a:rPr>
              <a:t>:</a:t>
            </a:r>
            <a:endParaRPr b="0" lang="en-US" sz="1800" strike="noStrike" u="none">
              <a:solidFill>
                <a:srgbClr val="000000"/>
              </a:solidFill>
              <a:effectLst/>
              <a:uFillTx/>
              <a:latin typeface="Times New Roman"/>
            </a:endParaRPr>
          </a:p>
        </p:txBody>
      </p:sp>
      <p:sp>
        <p:nvSpPr>
          <p:cNvPr id="73" name=""/>
          <p:cNvSpPr txBox="1"/>
          <p:nvPr/>
        </p:nvSpPr>
        <p:spPr>
          <a:xfrm>
            <a:off x="640440" y="3541320"/>
            <a:ext cx="6077520" cy="3316680"/>
          </a:xfrm>
          <a:prstGeom prst="rect">
            <a:avLst/>
          </a:prstGeom>
          <a:noFill/>
          <a:ln w="0">
            <a:noFill/>
          </a:ln>
        </p:spPr>
        <p:txBody>
          <a:bodyPr lIns="90000" rIns="90000" tIns="45000" bIns="45000" anchor="t">
            <a:sp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Individual or group template</a:t>
            </a:r>
            <a:endParaRPr b="0" lang="en-US" sz="1800" strike="noStrike" u="none">
              <a:solidFill>
                <a:srgbClr val="000000"/>
              </a:solidFill>
              <a:effectLst/>
              <a:uFillTx/>
              <a:latin typeface="Times New Roman"/>
            </a:endParaRPr>
          </a:p>
          <a:p>
            <a:pPr lvl="1" marL="736560" indent="-279360">
              <a:lnSpc>
                <a:spcPct val="100000"/>
              </a:lnSpc>
              <a:spcBef>
                <a:spcPts val="422"/>
              </a:spcBef>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Group: average or iterative (discussed more later)</a:t>
            </a:r>
            <a:endParaRPr b="0" lang="en-US" sz="1800" strike="noStrike" u="none">
              <a:solidFill>
                <a:srgbClr val="000000"/>
              </a:solidFill>
              <a:effectLst/>
              <a:uFillTx/>
              <a:latin typeface="Times New Roman"/>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Scripts/commands exist in AFNI</a:t>
            </a:r>
            <a:endParaRPr b="0" lang="en-US" sz="1800" strike="noStrike" u="none">
              <a:solidFill>
                <a:srgbClr val="000000"/>
              </a:solidFill>
              <a:effectLst/>
              <a:uFillTx/>
              <a:latin typeface="Times New Roman"/>
            </a:endParaRPr>
          </a:p>
          <a:p>
            <a:pPr lvl="1" marL="742680" indent="-285480">
              <a:lnSpc>
                <a:spcPct val="100000"/>
              </a:lnSpc>
              <a:spcBef>
                <a:spcPts val="422"/>
              </a:spcBef>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1800" strike="noStrike" u="none">
                <a:solidFill>
                  <a:srgbClr val="000000"/>
                </a:solidFill>
                <a:effectLst/>
                <a:uFillTx/>
                <a:latin typeface="Trebuchet MS"/>
                <a:ea typeface="msmincho"/>
              </a:rPr>
              <a:t>Ex.</a:t>
            </a:r>
            <a:r>
              <a:rPr b="0" lang="en-US" sz="1800" strike="noStrike" u="none">
                <a:solidFill>
                  <a:srgbClr val="000000"/>
                </a:solidFill>
                <a:effectLst/>
                <a:uFillTx/>
                <a:latin typeface="Trebuchet MS"/>
                <a:ea typeface="msmincho"/>
              </a:rPr>
              <a:t> Haskins pediatric atlas</a:t>
            </a:r>
            <a:endParaRPr b="0" lang="en-US" sz="1800" strike="noStrike" u="none">
              <a:solidFill>
                <a:srgbClr val="000000"/>
              </a:solidFill>
              <a:effectLst/>
              <a:uFillTx/>
              <a:latin typeface="Times New Roman"/>
            </a:endParaRPr>
          </a:p>
          <a:p>
            <a:pPr lvl="2" marL="914400" indent="-23184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several methods tested</a:t>
            </a:r>
            <a:endParaRPr b="0" lang="en-US" sz="1800" strike="noStrike" u="none">
              <a:solidFill>
                <a:srgbClr val="000000"/>
              </a:solidFill>
              <a:effectLst/>
              <a:uFillTx/>
              <a:latin typeface="Times New Roman"/>
            </a:endParaRPr>
          </a:p>
          <a:p>
            <a:pPr lvl="2" marL="914400" indent="-23184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best approach: </a:t>
            </a:r>
            <a:r>
              <a:rPr b="0" i="1" lang="en-US" sz="1800" strike="noStrike" u="none">
                <a:solidFill>
                  <a:srgbClr val="000000"/>
                </a:solidFill>
                <a:effectLst/>
                <a:uFillTx/>
                <a:latin typeface="Trebuchet MS"/>
                <a:ea typeface="msmincho"/>
              </a:rPr>
              <a:t>iterative nonlinear alignment</a:t>
            </a:r>
            <a:endParaRPr b="0" lang="en-US" sz="1800" strike="noStrike" u="none">
              <a:solidFill>
                <a:srgbClr val="000000"/>
              </a:solidFill>
              <a:effectLst/>
              <a:uFillTx/>
              <a:latin typeface="Times New Roman"/>
            </a:endParaRPr>
          </a:p>
          <a:p>
            <a:pPr lvl="3" marL="1247760" indent="-22068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ea typeface="msmincho"/>
              </a:rPr>
              <a:t>@toMNI_Awarp, @toMNI_Qwarpar</a:t>
            </a:r>
            <a:endParaRPr b="0" lang="en-US" sz="1800" strike="noStrike" u="none">
              <a:solidFill>
                <a:srgbClr val="000000"/>
              </a:solidFill>
              <a:effectLst/>
              <a:uFillTx/>
              <a:latin typeface="Times New Roman"/>
            </a:endParaRPr>
          </a:p>
          <a:p>
            <a:pPr lvl="3" marL="1247760" indent="-22068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ea typeface="msmincho"/>
              </a:rPr>
              <a:t>And soonish make_template_dask.py</a:t>
            </a:r>
            <a:endParaRPr b="0" lang="en-US" sz="1800" strike="noStrike" u="none">
              <a:solidFill>
                <a:srgbClr val="000000"/>
              </a:solidFill>
              <a:effectLst/>
              <a:uFillTx/>
              <a:latin typeface="Times New Roman"/>
            </a:endParaRPr>
          </a:p>
          <a:p>
            <a:pPr lvl="1" marL="566640" indent="-214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 name=""/>
          <p:cNvSpPr/>
          <p:nvPr/>
        </p:nvSpPr>
        <p:spPr>
          <a:xfrm>
            <a:off x="2130480" y="48600"/>
            <a:ext cx="5088240" cy="459720"/>
          </a:xfrm>
          <a:prstGeom prst="rect">
            <a:avLst/>
          </a:prstGeom>
          <a:noFill/>
          <a:ln w="0">
            <a:noFill/>
          </a:ln>
        </p:spPr>
        <p:style>
          <a:lnRef idx="0"/>
          <a:fillRef idx="0"/>
          <a:effectRef idx="0"/>
          <a:fontRef idx="minor"/>
        </p:style>
        <p:txBody>
          <a:bodyPr lIns="90000" rIns="90000" tIns="46800" bIns="46800" anchor="t">
            <a:spAutoFit/>
          </a:bodyPr>
          <a:p>
            <a:endParaRPr b="0" lang="en-US" sz="2400" strike="noStrike" u="none">
              <a:solidFill>
                <a:srgbClr val="000000"/>
              </a:solidFill>
              <a:effectLst/>
              <a:uFillTx/>
              <a:latin typeface="Trebuchet MS"/>
            </a:endParaRPr>
          </a:p>
        </p:txBody>
      </p:sp>
      <p:sp>
        <p:nvSpPr>
          <p:cNvPr id="75" name=""/>
          <p:cNvSpPr/>
          <p:nvPr/>
        </p:nvSpPr>
        <p:spPr>
          <a:xfrm>
            <a:off x="164592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Talairach Templates, Procedures</a:t>
            </a:r>
            <a:endParaRPr b="0" lang="en-US" sz="2400" strike="noStrike" u="none">
              <a:solidFill>
                <a:srgbClr val="000000"/>
              </a:solidFill>
              <a:effectLst/>
              <a:uFillTx/>
              <a:latin typeface="Trebuchet MS"/>
            </a:endParaRPr>
          </a:p>
        </p:txBody>
      </p:sp>
      <p:pic>
        <p:nvPicPr>
          <p:cNvPr id="76" name="" descr=""/>
          <p:cNvPicPr/>
          <p:nvPr/>
        </p:nvPicPr>
        <p:blipFill>
          <a:blip r:embed="rId1"/>
          <a:stretch/>
        </p:blipFill>
        <p:spPr>
          <a:xfrm>
            <a:off x="1275120" y="1738440"/>
            <a:ext cx="1600200" cy="2133360"/>
          </a:xfrm>
          <a:prstGeom prst="rect">
            <a:avLst/>
          </a:prstGeom>
          <a:noFill/>
          <a:ln cap="sq" w="19080">
            <a:solidFill>
              <a:srgbClr val="6778b7"/>
            </a:solidFill>
            <a:miter/>
          </a:ln>
        </p:spPr>
      </p:pic>
      <p:sp>
        <p:nvSpPr>
          <p:cNvPr id="77" name=""/>
          <p:cNvSpPr txBox="1"/>
          <p:nvPr/>
        </p:nvSpPr>
        <p:spPr>
          <a:xfrm>
            <a:off x="365760" y="3933000"/>
            <a:ext cx="4292640" cy="821880"/>
          </a:xfrm>
          <a:prstGeom prst="rect">
            <a:avLst/>
          </a:prstGeom>
          <a:noFill/>
          <a:ln w="0">
            <a:noFill/>
          </a:ln>
        </p:spPr>
        <p:txBody>
          <a:bodyPr lIns="90000" rIns="90000" tIns="45000" bIns="45000" anchor="t">
            <a:spAutoFit/>
          </a:bodyPr>
          <a:p>
            <a:r>
              <a:rPr b="0" lang="en-US" sz="1600" strike="noStrike" u="none">
                <a:solidFill>
                  <a:srgbClr val="000000"/>
                </a:solidFill>
                <a:effectLst/>
                <a:uFillTx/>
                <a:latin typeface="Times New Roman"/>
                <a:ea typeface="msmincho"/>
              </a:rPr>
              <a:t>Jean Talairach and Pierre Tournoux</a:t>
            </a:r>
            <a:endParaRPr b="0" lang="en-US" sz="1600" strike="noStrike" u="none">
              <a:solidFill>
                <a:srgbClr val="000000"/>
              </a:solidFill>
              <a:effectLst/>
              <a:uFillTx/>
              <a:latin typeface="Times New Roman"/>
            </a:endParaRPr>
          </a:p>
          <a:p>
            <a:r>
              <a:rPr b="0" lang="en-US" sz="1600" strike="noStrike" u="none">
                <a:solidFill>
                  <a:srgbClr val="000000"/>
                </a:solidFill>
                <a:effectLst/>
                <a:uFillTx/>
                <a:latin typeface="Times New Roman"/>
                <a:ea typeface="msmincho"/>
              </a:rPr>
              <a:t>“Co-Planar Stereotaxic Atlas of the Human Brain”</a:t>
            </a:r>
            <a:endParaRPr b="0" lang="en-US" sz="1600" strike="noStrike" u="none">
              <a:solidFill>
                <a:srgbClr val="000000"/>
              </a:solidFill>
              <a:effectLst/>
              <a:uFillTx/>
              <a:latin typeface="Times New Roman"/>
            </a:endParaRPr>
          </a:p>
          <a:p>
            <a:r>
              <a:rPr b="0" lang="en-US" sz="1600" strike="noStrike" u="none">
                <a:solidFill>
                  <a:srgbClr val="000000"/>
                </a:solidFill>
                <a:effectLst/>
                <a:uFillTx/>
                <a:latin typeface="Times New Roman"/>
                <a:ea typeface="msmincho"/>
              </a:rPr>
              <a:t>Thieme Medical Publishers, New York, 1988</a:t>
            </a:r>
            <a:endParaRPr b="0" lang="en-US" sz="1600" strike="noStrike" u="none">
              <a:solidFill>
                <a:srgbClr val="000000"/>
              </a:solidFill>
              <a:effectLst/>
              <a:uFillTx/>
              <a:latin typeface="Times New Roman"/>
            </a:endParaRPr>
          </a:p>
        </p:txBody>
      </p:sp>
      <p:pic>
        <p:nvPicPr>
          <p:cNvPr id="78" name="" descr=""/>
          <p:cNvPicPr/>
          <p:nvPr/>
        </p:nvPicPr>
        <p:blipFill>
          <a:blip r:embed="rId2"/>
          <a:stretch/>
        </p:blipFill>
        <p:spPr>
          <a:xfrm>
            <a:off x="4741920" y="4297680"/>
            <a:ext cx="3487680" cy="1531800"/>
          </a:xfrm>
          <a:prstGeom prst="rect">
            <a:avLst/>
          </a:prstGeom>
          <a:noFill/>
          <a:ln w="15840">
            <a:noFill/>
          </a:ln>
        </p:spPr>
      </p:pic>
      <p:pic>
        <p:nvPicPr>
          <p:cNvPr id="79" name="" descr=""/>
          <p:cNvPicPr/>
          <p:nvPr/>
        </p:nvPicPr>
        <p:blipFill>
          <a:blip r:embed="rId3"/>
          <a:stretch/>
        </p:blipFill>
        <p:spPr>
          <a:xfrm>
            <a:off x="4286160" y="1097280"/>
            <a:ext cx="4248000" cy="1029600"/>
          </a:xfrm>
          <a:prstGeom prst="rect">
            <a:avLst/>
          </a:prstGeom>
          <a:noFill/>
          <a:ln w="0">
            <a:noFill/>
          </a:ln>
        </p:spPr>
      </p:pic>
      <p:pic>
        <p:nvPicPr>
          <p:cNvPr id="80" name="" descr=""/>
          <p:cNvPicPr/>
          <p:nvPr/>
        </p:nvPicPr>
        <p:blipFill>
          <a:blip r:embed="rId4"/>
          <a:stretch/>
        </p:blipFill>
        <p:spPr>
          <a:xfrm>
            <a:off x="3840480" y="2194560"/>
            <a:ext cx="5026680" cy="180972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 descr=""/>
          <p:cNvPicPr/>
          <p:nvPr/>
        </p:nvPicPr>
        <p:blipFill>
          <a:blip r:embed="rId1"/>
          <a:stretch/>
        </p:blipFill>
        <p:spPr>
          <a:xfrm>
            <a:off x="7318080" y="1584720"/>
            <a:ext cx="1555560" cy="1811520"/>
          </a:xfrm>
          <a:prstGeom prst="rect">
            <a:avLst/>
          </a:prstGeom>
          <a:noFill/>
          <a:ln w="0">
            <a:noFill/>
          </a:ln>
        </p:spPr>
      </p:pic>
      <p:sp>
        <p:nvSpPr>
          <p:cNvPr id="82" name=""/>
          <p:cNvSpPr txBox="1"/>
          <p:nvPr/>
        </p:nvSpPr>
        <p:spPr>
          <a:xfrm>
            <a:off x="5855040" y="3504960"/>
            <a:ext cx="1828800" cy="91332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MNI_2006 asym “6</a:t>
            </a:r>
            <a:r>
              <a:rPr b="0" lang="en-US" sz="1800" strike="noStrike" u="none" baseline="33000">
                <a:solidFill>
                  <a:srgbClr val="000000"/>
                </a:solidFill>
                <a:effectLst/>
                <a:uFillTx/>
                <a:latin typeface="Times New Roman"/>
              </a:rPr>
              <a:t>th</a:t>
            </a:r>
            <a:r>
              <a:rPr b="0" lang="en-US" sz="1800" strike="noStrike" u="none">
                <a:solidFill>
                  <a:srgbClr val="000000"/>
                </a:solidFill>
                <a:effectLst/>
                <a:uFillTx/>
                <a:latin typeface="Times New Roman"/>
              </a:rPr>
              <a:t> generation”</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(FSL,SPM)</a:t>
            </a:r>
            <a:endParaRPr b="0" lang="en-US" sz="1800" strike="noStrike" u="none">
              <a:solidFill>
                <a:srgbClr val="000000"/>
              </a:solidFill>
              <a:effectLst/>
              <a:uFillTx/>
              <a:latin typeface="Times New Roman"/>
            </a:endParaRPr>
          </a:p>
        </p:txBody>
      </p:sp>
      <p:pic>
        <p:nvPicPr>
          <p:cNvPr id="83" name="" descr=""/>
          <p:cNvPicPr/>
          <p:nvPr/>
        </p:nvPicPr>
        <p:blipFill>
          <a:blip r:embed="rId2"/>
          <a:stretch/>
        </p:blipFill>
        <p:spPr>
          <a:xfrm>
            <a:off x="5884200" y="1042200"/>
            <a:ext cx="1799640" cy="2188440"/>
          </a:xfrm>
          <a:prstGeom prst="rect">
            <a:avLst/>
          </a:prstGeom>
          <a:noFill/>
          <a:ln w="0">
            <a:noFill/>
          </a:ln>
        </p:spPr>
      </p:pic>
      <p:pic>
        <p:nvPicPr>
          <p:cNvPr id="84" name="" descr=""/>
          <p:cNvPicPr/>
          <p:nvPr/>
        </p:nvPicPr>
        <p:blipFill>
          <a:blip r:embed="rId3"/>
          <a:stretch/>
        </p:blipFill>
        <p:spPr>
          <a:xfrm>
            <a:off x="4013280" y="1229400"/>
            <a:ext cx="1814040" cy="2123640"/>
          </a:xfrm>
          <a:prstGeom prst="rect">
            <a:avLst/>
          </a:prstGeom>
          <a:noFill/>
          <a:ln w="0">
            <a:noFill/>
          </a:ln>
        </p:spPr>
      </p:pic>
      <p:sp>
        <p:nvSpPr>
          <p:cNvPr id="85" name=""/>
          <p:cNvSpPr txBox="1"/>
          <p:nvPr/>
        </p:nvSpPr>
        <p:spPr>
          <a:xfrm>
            <a:off x="3971520" y="3354120"/>
            <a:ext cx="1828800" cy="91332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MNI_152 (2mm)</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MNI cohort of ICBM452, 2001 </a:t>
            </a:r>
            <a:endParaRPr b="0" lang="en-US" sz="1800" strike="noStrike" u="none">
              <a:solidFill>
                <a:srgbClr val="000000"/>
              </a:solidFill>
              <a:effectLst/>
              <a:uFillTx/>
              <a:latin typeface="Times New Roman"/>
            </a:endParaRPr>
          </a:p>
        </p:txBody>
      </p:sp>
      <p:pic>
        <p:nvPicPr>
          <p:cNvPr id="86" name="" descr=""/>
          <p:cNvPicPr/>
          <p:nvPr/>
        </p:nvPicPr>
        <p:blipFill>
          <a:blip r:embed="rId4"/>
          <a:stretch/>
        </p:blipFill>
        <p:spPr>
          <a:xfrm>
            <a:off x="97200" y="1198440"/>
            <a:ext cx="1792440" cy="2282040"/>
          </a:xfrm>
          <a:prstGeom prst="rect">
            <a:avLst/>
          </a:prstGeom>
          <a:noFill/>
          <a:ln w="0">
            <a:noFill/>
          </a:ln>
        </p:spPr>
      </p:pic>
      <p:sp>
        <p:nvSpPr>
          <p:cNvPr id="87" name=""/>
          <p:cNvSpPr txBox="1"/>
          <p:nvPr/>
        </p:nvSpPr>
        <p:spPr>
          <a:xfrm>
            <a:off x="119520" y="3462480"/>
            <a:ext cx="1828800" cy="146196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MNI_305 -</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the first MNI template, (“sort of Talairach AC-PC”) 1992</a:t>
            </a:r>
            <a:endParaRPr b="0" lang="en-US" sz="1800" strike="noStrike" u="none">
              <a:solidFill>
                <a:srgbClr val="000000"/>
              </a:solidFill>
              <a:effectLst/>
              <a:uFillTx/>
              <a:latin typeface="Times New Roman"/>
            </a:endParaRPr>
          </a:p>
        </p:txBody>
      </p:sp>
      <p:sp>
        <p:nvSpPr>
          <p:cNvPr id="88" name=""/>
          <p:cNvSpPr txBox="1"/>
          <p:nvPr/>
        </p:nvSpPr>
        <p:spPr>
          <a:xfrm>
            <a:off x="7475040" y="3505320"/>
            <a:ext cx="1828800" cy="63900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MNI_2006 sym (MNI)</a:t>
            </a:r>
            <a:endParaRPr b="0" lang="en-US" sz="1800" strike="noStrike" u="none">
              <a:solidFill>
                <a:srgbClr val="000000"/>
              </a:solidFill>
              <a:effectLst/>
              <a:uFillTx/>
              <a:latin typeface="Times New Roman"/>
            </a:endParaRPr>
          </a:p>
        </p:txBody>
      </p:sp>
      <p:pic>
        <p:nvPicPr>
          <p:cNvPr id="89" name="" descr=""/>
          <p:cNvPicPr/>
          <p:nvPr/>
        </p:nvPicPr>
        <p:blipFill>
          <a:blip r:embed="rId5"/>
          <a:stretch/>
        </p:blipFill>
        <p:spPr>
          <a:xfrm>
            <a:off x="2144520" y="1371600"/>
            <a:ext cx="1601640" cy="1984680"/>
          </a:xfrm>
          <a:prstGeom prst="rect">
            <a:avLst/>
          </a:prstGeom>
          <a:noFill/>
          <a:ln w="0">
            <a:noFill/>
          </a:ln>
        </p:spPr>
      </p:pic>
      <p:sp>
        <p:nvSpPr>
          <p:cNvPr id="90" name=""/>
          <p:cNvSpPr txBox="1"/>
          <p:nvPr/>
        </p:nvSpPr>
        <p:spPr>
          <a:xfrm>
            <a:off x="2103120" y="3475800"/>
            <a:ext cx="1828800" cy="118764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 N27</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MNI_caez_N27, “Colin brain”, 1998</a:t>
            </a:r>
            <a:endParaRPr b="0" lang="en-US" sz="1800" strike="noStrike" u="none">
              <a:solidFill>
                <a:srgbClr val="000000"/>
              </a:solidFill>
              <a:effectLst/>
              <a:uFillTx/>
              <a:latin typeface="Times New Roman"/>
            </a:endParaRPr>
          </a:p>
        </p:txBody>
      </p:sp>
      <p:pic>
        <p:nvPicPr>
          <p:cNvPr id="91" name="" descr=""/>
          <p:cNvPicPr/>
          <p:nvPr/>
        </p:nvPicPr>
        <p:blipFill>
          <a:blip r:embed="rId6"/>
          <a:stretch/>
        </p:blipFill>
        <p:spPr>
          <a:xfrm>
            <a:off x="2863080" y="4572000"/>
            <a:ext cx="1719720" cy="2089800"/>
          </a:xfrm>
          <a:prstGeom prst="rect">
            <a:avLst/>
          </a:prstGeom>
          <a:noFill/>
          <a:ln w="0">
            <a:noFill/>
          </a:ln>
        </p:spPr>
      </p:pic>
      <p:sp>
        <p:nvSpPr>
          <p:cNvPr id="92" name=""/>
          <p:cNvSpPr txBox="1"/>
          <p:nvPr/>
        </p:nvSpPr>
        <p:spPr>
          <a:xfrm>
            <a:off x="4582800" y="4572000"/>
            <a:ext cx="2183760" cy="211536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MNI_2009c asymmetric.</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Unifized in AFNI.</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a,b,c versions, symmetric/asymmetric, different grids </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1mm,0.5mm, 2011</a:t>
            </a:r>
            <a:endParaRPr b="0" lang="en-US" sz="1800" strike="noStrike" u="none">
              <a:solidFill>
                <a:srgbClr val="000000"/>
              </a:solidFill>
              <a:effectLst/>
              <a:uFillTx/>
              <a:latin typeface="Times New Roman"/>
            </a:endParaRPr>
          </a:p>
        </p:txBody>
      </p:sp>
      <p:sp>
        <p:nvSpPr>
          <p:cNvPr id="93" name=""/>
          <p:cNvSpPr txBox="1"/>
          <p:nvPr/>
        </p:nvSpPr>
        <p:spPr>
          <a:xfrm>
            <a:off x="6766560" y="4663440"/>
            <a:ext cx="2194560" cy="146304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+Other MNIs: MNI_ANAT (SPM Anatomy Toolbox), HCP40, HCP900, Mai-MNI,....</a:t>
            </a:r>
            <a:endParaRPr b="0" lang="en-US" sz="1800" strike="noStrike" u="none">
              <a:solidFill>
                <a:srgbClr val="000000"/>
              </a:solidFill>
              <a:effectLst/>
              <a:uFillTx/>
              <a:latin typeface="Times New Roman"/>
            </a:endParaRPr>
          </a:p>
        </p:txBody>
      </p:sp>
      <p:sp>
        <p:nvSpPr>
          <p:cNvPr id="94" name=""/>
          <p:cNvSpPr/>
          <p:nvPr/>
        </p:nvSpPr>
        <p:spPr>
          <a:xfrm>
            <a:off x="1647000" y="27432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The Many Faces of MNI Templates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5" name="" descr=""/>
          <p:cNvPicPr/>
          <p:nvPr/>
        </p:nvPicPr>
        <p:blipFill>
          <a:blip r:embed="rId1"/>
          <a:stretch/>
        </p:blipFill>
        <p:spPr>
          <a:xfrm>
            <a:off x="1554480" y="1490400"/>
            <a:ext cx="6035040" cy="5120640"/>
          </a:xfrm>
          <a:prstGeom prst="rect">
            <a:avLst/>
          </a:prstGeom>
          <a:noFill/>
          <a:ln w="0">
            <a:noFill/>
          </a:ln>
        </p:spPr>
      </p:pic>
      <p:sp>
        <p:nvSpPr>
          <p:cNvPr id="96" name=""/>
          <p:cNvSpPr/>
          <p:nvPr/>
        </p:nvSpPr>
        <p:spPr>
          <a:xfrm>
            <a:off x="2866680" y="1061280"/>
            <a:ext cx="3403080" cy="429120"/>
          </a:xfrm>
          <a:prstGeom prst="rect">
            <a:avLst/>
          </a:pr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200" strike="noStrike" u="none">
                <a:solidFill>
                  <a:srgbClr val="ff07f9"/>
                </a:solidFill>
                <a:effectLst/>
                <a:uFillTx/>
                <a:latin typeface="Trebuchet MS"/>
              </a:rPr>
              <a:t>TLRC</a:t>
            </a:r>
            <a:r>
              <a:rPr b="0" lang="en-US" sz="2200" strike="noStrike" u="none">
                <a:solidFill>
                  <a:srgbClr val="000000"/>
                </a:solidFill>
                <a:effectLst/>
                <a:uFillTx/>
                <a:latin typeface="Trebuchet MS"/>
              </a:rPr>
              <a:t>,</a:t>
            </a:r>
            <a:r>
              <a:rPr b="0" lang="en-US" sz="2200" strike="noStrike" u="none">
                <a:solidFill>
                  <a:srgbClr val="ff07f9"/>
                </a:solidFill>
                <a:effectLst/>
                <a:uFillTx/>
                <a:latin typeface="Trebuchet MS"/>
              </a:rPr>
              <a:t> </a:t>
            </a:r>
            <a:r>
              <a:rPr b="1" lang="en-US" sz="2200" strike="noStrike" u="none">
                <a:solidFill>
                  <a:srgbClr val="0205ff"/>
                </a:solidFill>
                <a:effectLst/>
                <a:uFillTx/>
                <a:latin typeface="Trebuchet MS"/>
              </a:rPr>
              <a:t>MNI</a:t>
            </a:r>
            <a:r>
              <a:rPr b="0" lang="en-US" sz="2200" strike="noStrike" u="none">
                <a:solidFill>
                  <a:srgbClr val="000000"/>
                </a:solidFill>
                <a:effectLst/>
                <a:uFillTx/>
                <a:latin typeface="Trebuchet MS"/>
              </a:rPr>
              <a:t>, and</a:t>
            </a:r>
            <a:r>
              <a:rPr b="0" lang="en-US" sz="2200" strike="noStrike" u="none">
                <a:solidFill>
                  <a:srgbClr val="0205ff"/>
                </a:solidFill>
                <a:effectLst/>
                <a:uFillTx/>
                <a:latin typeface="Trebuchet MS"/>
              </a:rPr>
              <a:t> </a:t>
            </a:r>
            <a:r>
              <a:rPr b="1" lang="en-US" sz="2200" strike="noStrike" u="none">
                <a:solidFill>
                  <a:srgbClr val="66cc00"/>
                </a:solidFill>
                <a:effectLst/>
                <a:uFillTx/>
                <a:latin typeface="Trebuchet MS"/>
              </a:rPr>
              <a:t>MNI-Anat</a:t>
            </a:r>
            <a:endParaRPr b="0" lang="en-US" sz="2200" strike="noStrike" u="none">
              <a:solidFill>
                <a:srgbClr val="000000"/>
              </a:solidFill>
              <a:effectLst/>
              <a:uFillTx/>
              <a:latin typeface="Trebuchet MS"/>
            </a:endParaRPr>
          </a:p>
        </p:txBody>
      </p:sp>
      <p:sp>
        <p:nvSpPr>
          <p:cNvPr id="97" name=""/>
          <p:cNvSpPr/>
          <p:nvPr/>
        </p:nvSpPr>
        <p:spPr>
          <a:xfrm>
            <a:off x="164736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Template spaces differ in origin</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 name=""/>
          <p:cNvSpPr/>
          <p:nvPr/>
        </p:nvSpPr>
        <p:spPr>
          <a:xfrm>
            <a:off x="533520" y="152280"/>
            <a:ext cx="7772400" cy="533520"/>
          </a:xfrm>
          <a:prstGeom prst="rect">
            <a:avLst/>
          </a:prstGeom>
          <a:noFill/>
          <a:ln w="0">
            <a:noFill/>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grpSp>
        <p:nvGrpSpPr>
          <p:cNvPr id="99" name=""/>
          <p:cNvGrpSpPr/>
          <p:nvPr/>
        </p:nvGrpSpPr>
        <p:grpSpPr>
          <a:xfrm>
            <a:off x="1113840" y="1568160"/>
            <a:ext cx="7204320" cy="5041800"/>
            <a:chOff x="1113840" y="1568160"/>
            <a:chExt cx="7204320" cy="5041800"/>
          </a:xfrm>
        </p:grpSpPr>
        <p:pic>
          <p:nvPicPr>
            <p:cNvPr id="100" name="" descr=""/>
            <p:cNvPicPr/>
            <p:nvPr/>
          </p:nvPicPr>
          <p:blipFill>
            <a:blip r:embed="rId1"/>
            <a:stretch/>
          </p:blipFill>
          <p:spPr>
            <a:xfrm>
              <a:off x="5224320" y="4064040"/>
              <a:ext cx="3093840" cy="2545920"/>
            </a:xfrm>
            <a:prstGeom prst="rect">
              <a:avLst/>
            </a:prstGeom>
            <a:noFill/>
            <a:ln w="0">
              <a:noFill/>
            </a:ln>
          </p:spPr>
        </p:pic>
        <p:pic>
          <p:nvPicPr>
            <p:cNvPr id="101" name="" descr=""/>
            <p:cNvPicPr/>
            <p:nvPr/>
          </p:nvPicPr>
          <p:blipFill>
            <a:blip r:embed="rId2"/>
            <a:stretch/>
          </p:blipFill>
          <p:spPr>
            <a:xfrm>
              <a:off x="5224320" y="1568160"/>
              <a:ext cx="2574720" cy="2513160"/>
            </a:xfrm>
            <a:prstGeom prst="rect">
              <a:avLst/>
            </a:prstGeom>
            <a:noFill/>
            <a:ln w="0">
              <a:noFill/>
            </a:ln>
          </p:spPr>
        </p:pic>
        <p:pic>
          <p:nvPicPr>
            <p:cNvPr id="102" name="" descr=""/>
            <p:cNvPicPr/>
            <p:nvPr/>
          </p:nvPicPr>
          <p:blipFill>
            <a:blip r:embed="rId3"/>
            <a:stretch/>
          </p:blipFill>
          <p:spPr>
            <a:xfrm>
              <a:off x="1113840" y="1568160"/>
              <a:ext cx="4110480" cy="5041800"/>
            </a:xfrm>
            <a:prstGeom prst="rect">
              <a:avLst/>
            </a:prstGeom>
            <a:noFill/>
            <a:ln w="0">
              <a:noFill/>
            </a:ln>
          </p:spPr>
        </p:pic>
      </p:grpSp>
      <p:sp>
        <p:nvSpPr>
          <p:cNvPr id="103" name=""/>
          <p:cNvSpPr/>
          <p:nvPr/>
        </p:nvSpPr>
        <p:spPr>
          <a:xfrm>
            <a:off x="164700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Template spaces differ in size</a:t>
            </a:r>
            <a:endParaRPr b="0" lang="en-US" sz="2400" strike="noStrike" u="none">
              <a:solidFill>
                <a:srgbClr val="000000"/>
              </a:solidFill>
              <a:effectLst/>
              <a:uFillTx/>
              <a:latin typeface="Trebuchet MS"/>
            </a:endParaRPr>
          </a:p>
        </p:txBody>
      </p:sp>
      <p:sp>
        <p:nvSpPr>
          <p:cNvPr id="104" name=""/>
          <p:cNvSpPr/>
          <p:nvPr/>
        </p:nvSpPr>
        <p:spPr>
          <a:xfrm>
            <a:off x="1656000" y="1044720"/>
            <a:ext cx="5834160" cy="429120"/>
          </a:xfrm>
          <a:prstGeom prst="rect">
            <a:avLst/>
          </a:pr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200" strike="noStrike" u="none">
                <a:solidFill>
                  <a:srgbClr val="000000"/>
                </a:solidFill>
                <a:effectLst/>
                <a:uFillTx/>
                <a:latin typeface="Trebuchet MS"/>
              </a:rPr>
              <a:t> </a:t>
            </a:r>
            <a:r>
              <a:rPr b="0" lang="en-US" sz="2200" strike="noStrike" u="none">
                <a:solidFill>
                  <a:srgbClr val="000000"/>
                </a:solidFill>
                <a:effectLst/>
                <a:uFillTx/>
                <a:latin typeface="Trebuchet MS"/>
              </a:rPr>
              <a:t>The</a:t>
            </a:r>
            <a:r>
              <a:rPr b="0" lang="en-US" sz="2200" strike="noStrike" u="none">
                <a:solidFill>
                  <a:srgbClr val="ff07f9"/>
                </a:solidFill>
                <a:effectLst/>
                <a:uFillTx/>
                <a:latin typeface="Trebuchet MS"/>
              </a:rPr>
              <a:t> </a:t>
            </a:r>
            <a:r>
              <a:rPr b="1" lang="en-US" sz="2200" strike="noStrike" u="none">
                <a:solidFill>
                  <a:srgbClr val="0205ff"/>
                </a:solidFill>
                <a:effectLst/>
                <a:uFillTx/>
                <a:latin typeface="Trebuchet MS"/>
              </a:rPr>
              <a:t>MNI</a:t>
            </a:r>
            <a:r>
              <a:rPr b="0" lang="en-US" sz="2200" strike="noStrike" u="none">
                <a:solidFill>
                  <a:srgbClr val="000000"/>
                </a:solidFill>
                <a:effectLst/>
                <a:uFillTx/>
                <a:latin typeface="Trebuchet MS"/>
              </a:rPr>
              <a:t> brain is larger than the</a:t>
            </a:r>
            <a:r>
              <a:rPr b="1" lang="en-US" sz="2200" strike="noStrike" u="none">
                <a:solidFill>
                  <a:srgbClr val="0205ff"/>
                </a:solidFill>
                <a:effectLst/>
                <a:uFillTx/>
                <a:latin typeface="Trebuchet MS"/>
              </a:rPr>
              <a:t> </a:t>
            </a:r>
            <a:r>
              <a:rPr b="1" lang="en-US" sz="2200" strike="noStrike" u="none">
                <a:solidFill>
                  <a:srgbClr val="ff07f9"/>
                </a:solidFill>
                <a:effectLst/>
                <a:uFillTx/>
                <a:latin typeface="Trebuchet MS"/>
              </a:rPr>
              <a:t>TLRC</a:t>
            </a:r>
            <a:r>
              <a:rPr b="0" lang="en-US" sz="2200" strike="noStrike" u="none">
                <a:solidFill>
                  <a:srgbClr val="000000"/>
                </a:solidFill>
                <a:effectLst/>
                <a:uFillTx/>
                <a:latin typeface="Trebuchet MS"/>
              </a:rPr>
              <a:t> brain.</a:t>
            </a:r>
            <a:endParaRPr b="0" lang="en-US" sz="22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5" name=""/>
          <p:cNvSpPr/>
          <p:nvPr/>
        </p:nvSpPr>
        <p:spPr>
          <a:xfrm>
            <a:off x="7979400" y="5027760"/>
            <a:ext cx="7772400" cy="533520"/>
          </a:xfrm>
          <a:prstGeom prst="rect">
            <a:avLst/>
          </a:prstGeom>
          <a:noFill/>
          <a:ln w="0">
            <a:noFill/>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pic>
        <p:nvPicPr>
          <p:cNvPr id="106" name="" descr=""/>
          <p:cNvPicPr/>
          <p:nvPr/>
        </p:nvPicPr>
        <p:blipFill>
          <a:blip r:embed="rId1"/>
          <a:stretch/>
        </p:blipFill>
        <p:spPr>
          <a:xfrm>
            <a:off x="5627160" y="1500120"/>
            <a:ext cx="3122280" cy="2648160"/>
          </a:xfrm>
          <a:prstGeom prst="rect">
            <a:avLst/>
          </a:prstGeom>
          <a:noFill/>
          <a:ln w="0">
            <a:noFill/>
          </a:ln>
        </p:spPr>
      </p:pic>
      <p:sp>
        <p:nvSpPr>
          <p:cNvPr id="107" name=""/>
          <p:cNvSpPr/>
          <p:nvPr/>
        </p:nvSpPr>
        <p:spPr>
          <a:xfrm>
            <a:off x="-9144000" y="2150640"/>
            <a:ext cx="8708040" cy="327672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Going between TLRC and MNI:</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Approximate equation</a:t>
            </a:r>
            <a:endParaRPr b="0" lang="en-US" sz="1800" strike="noStrike" u="none">
              <a:solidFill>
                <a:srgbClr val="000000"/>
              </a:solidFill>
              <a:effectLst/>
              <a:uFillTx/>
              <a:latin typeface="Trebuchet MS"/>
            </a:endParaRPr>
          </a:p>
          <a:p>
            <a:pPr lvl="2" marL="914400" indent="-23184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  used by </a:t>
            </a:r>
            <a:r>
              <a:rPr b="1" lang="en-US" sz="1800" strike="noStrike" u="none">
                <a:solidFill>
                  <a:srgbClr val="000000"/>
                </a:solidFill>
                <a:effectLst/>
                <a:uFillTx/>
                <a:latin typeface="Trebuchet MS"/>
                <a:ea typeface="msmincho"/>
              </a:rPr>
              <a:t>whereami</a:t>
            </a:r>
            <a:r>
              <a:rPr b="0" lang="en-US" sz="1800" strike="noStrike" u="none">
                <a:solidFill>
                  <a:srgbClr val="000000"/>
                </a:solidFill>
                <a:effectLst/>
                <a:uFillTx/>
                <a:latin typeface="Trebuchet MS"/>
                <a:ea typeface="msmincho"/>
              </a:rPr>
              <a:t> and </a:t>
            </a:r>
            <a:r>
              <a:rPr b="1" lang="en-US" sz="1800" strike="noStrike" u="none">
                <a:solidFill>
                  <a:srgbClr val="000000"/>
                </a:solidFill>
                <a:effectLst/>
                <a:uFillTx/>
                <a:latin typeface="Trebuchet MS"/>
                <a:ea typeface="msmincho"/>
              </a:rPr>
              <a:t>3dWarp</a:t>
            </a:r>
            <a:r>
              <a:rPr b="0" lang="en-US" sz="1800" strike="noStrike" u="none">
                <a:solidFill>
                  <a:srgbClr val="000000"/>
                </a:solidFill>
                <a:effectLst/>
                <a:uFillTx/>
                <a:latin typeface="Trebuchet MS"/>
                <a:ea typeface="msmincho"/>
              </a:rPr>
              <a:t> </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Manual TLRC transformation of MNI template to TLRC space </a:t>
            </a:r>
            <a:endParaRPr b="0" lang="en-US" sz="1800" strike="noStrike" u="none">
              <a:solidFill>
                <a:srgbClr val="000000"/>
              </a:solidFill>
              <a:effectLst/>
              <a:uFillTx/>
              <a:latin typeface="Trebuchet MS"/>
            </a:endParaRPr>
          </a:p>
          <a:p>
            <a:pPr lvl="2" marL="914400" indent="-231840">
              <a:lnSpc>
                <a:spcPct val="100000"/>
              </a:lnSpc>
              <a:spcBef>
                <a:spcPts val="422"/>
              </a:spcBef>
              <a:buClr>
                <a:srgbClr val="000000"/>
              </a:buClr>
              <a:buSzPct val="70000"/>
              <a:buFont typeface="Zapf Dingbat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used by </a:t>
            </a:r>
            <a:r>
              <a:rPr b="1" lang="en-US" sz="1800" strike="noStrike" u="none">
                <a:solidFill>
                  <a:srgbClr val="000000"/>
                </a:solidFill>
                <a:effectLst/>
                <a:uFillTx/>
                <a:latin typeface="Trebuchet MS"/>
                <a:ea typeface="msmincho"/>
              </a:rPr>
              <a:t>whereami</a:t>
            </a:r>
            <a:r>
              <a:rPr b="0" lang="en-US" sz="1800" strike="noStrike" u="none">
                <a:solidFill>
                  <a:srgbClr val="000000"/>
                </a:solidFill>
                <a:effectLst/>
                <a:uFillTx/>
                <a:latin typeface="Trebuchet MS"/>
                <a:ea typeface="msmincho"/>
              </a:rPr>
              <a:t> (as precursor to MNI Anat.), based on N27 template</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Multiple space coordinates reported in whereami output (AFNI_ATLAS_TEMPLATE_SPACE_LIST)</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Going between MNI and MNI Anatomical (Eickhoff et al. Neuroimage 25, 2005):</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MNI +  ( 0, 4, 5 ) = MNI Anat. (in RAI coordinate system)  </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Going between TLRC and MNI Anatomical (as practiced in </a:t>
            </a:r>
            <a:r>
              <a:rPr b="1" lang="en-US" sz="1800" strike="noStrike" u="none">
                <a:solidFill>
                  <a:srgbClr val="000000"/>
                </a:solidFill>
                <a:effectLst/>
                <a:uFillTx/>
                <a:latin typeface="Trebuchet MS"/>
              </a:rPr>
              <a:t>whereami</a:t>
            </a:r>
            <a:r>
              <a:rPr b="0" lang="en-US" sz="1800" strike="noStrike" u="none">
                <a:solidFill>
                  <a:srgbClr val="000000"/>
                </a:solidFill>
                <a:effectLst/>
                <a:uFillTx/>
                <a:latin typeface="Trebuchet MS"/>
              </a:rPr>
              <a:t>):</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Go from TLRC (TT_N27) to MNI via manual xform of N27 template</a:t>
            </a:r>
            <a:endParaRPr b="0" lang="en-US" sz="1800" strike="noStrike" u="none">
              <a:solidFill>
                <a:srgbClr val="000000"/>
              </a:solidFill>
              <a:effectLst/>
              <a:uFillTx/>
              <a:latin typeface="Trebuchet MS"/>
            </a:endParaRPr>
          </a:p>
          <a:p>
            <a:pPr lvl="1" marL="5619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ea typeface="msmincho"/>
              </a:rPr>
              <a:t>Add ( 0, 4, 5 )</a:t>
            </a:r>
            <a:endParaRPr b="0" lang="en-US" sz="1800" strike="noStrike" u="none">
              <a:solidFill>
                <a:srgbClr val="000000"/>
              </a:solidFill>
              <a:effectLst/>
              <a:uFillTx/>
              <a:latin typeface="Trebuchet MS"/>
            </a:endParaRPr>
          </a:p>
        </p:txBody>
      </p:sp>
      <p:sp>
        <p:nvSpPr>
          <p:cNvPr id="108" name=""/>
          <p:cNvSpPr/>
          <p:nvPr/>
        </p:nvSpPr>
        <p:spPr>
          <a:xfrm>
            <a:off x="164628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From space to space</a:t>
            </a:r>
            <a:endParaRPr b="0" lang="en-US" sz="2400" strike="noStrike" u="none">
              <a:solidFill>
                <a:srgbClr val="000000"/>
              </a:solidFill>
              <a:effectLst/>
              <a:uFillTx/>
              <a:latin typeface="Trebuchet MS"/>
            </a:endParaRPr>
          </a:p>
        </p:txBody>
      </p:sp>
      <p:sp>
        <p:nvSpPr>
          <p:cNvPr id="109" name=""/>
          <p:cNvSpPr txBox="1"/>
          <p:nvPr/>
        </p:nvSpPr>
        <p:spPr>
          <a:xfrm>
            <a:off x="5478840" y="1139040"/>
            <a:ext cx="3401280" cy="760680"/>
          </a:xfrm>
          <a:prstGeom prst="rect">
            <a:avLst/>
          </a:prstGeom>
          <a:noFill/>
          <a:ln w="0">
            <a:noFill/>
          </a:ln>
        </p:spPr>
        <p:txBody>
          <a:bodyPr lIns="90000" rIns="90000" tIns="45000" bIns="4500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200" strike="noStrike" u="none">
                <a:solidFill>
                  <a:srgbClr val="ff07f9"/>
                </a:solidFill>
                <a:effectLst/>
                <a:uFillTx/>
                <a:latin typeface="Trebuchet MS"/>
              </a:rPr>
              <a:t>TLRC</a:t>
            </a:r>
            <a:r>
              <a:rPr b="0" lang="en-US" sz="2200" strike="noStrike" u="none">
                <a:solidFill>
                  <a:srgbClr val="000000"/>
                </a:solidFill>
                <a:effectLst/>
                <a:uFillTx/>
                <a:latin typeface="Trebuchet MS"/>
              </a:rPr>
              <a:t>,</a:t>
            </a:r>
            <a:r>
              <a:rPr b="0" lang="en-US" sz="2200" strike="noStrike" u="none">
                <a:solidFill>
                  <a:srgbClr val="ff07f9"/>
                </a:solidFill>
                <a:effectLst/>
                <a:uFillTx/>
                <a:latin typeface="Trebuchet MS"/>
              </a:rPr>
              <a:t> </a:t>
            </a:r>
            <a:r>
              <a:rPr b="1" lang="en-US" sz="2200" strike="noStrike" u="none">
                <a:solidFill>
                  <a:srgbClr val="0205ff"/>
                </a:solidFill>
                <a:effectLst/>
                <a:uFillTx/>
                <a:latin typeface="Trebuchet MS"/>
              </a:rPr>
              <a:t>MNI</a:t>
            </a:r>
            <a:r>
              <a:rPr b="0" lang="en-US" sz="2200" strike="noStrike" u="none">
                <a:solidFill>
                  <a:srgbClr val="000000"/>
                </a:solidFill>
                <a:effectLst/>
                <a:uFillTx/>
                <a:latin typeface="Trebuchet MS"/>
              </a:rPr>
              <a:t>, and</a:t>
            </a:r>
            <a:r>
              <a:rPr b="0" lang="en-US" sz="2200" strike="noStrike" u="none">
                <a:solidFill>
                  <a:srgbClr val="0205ff"/>
                </a:solidFill>
                <a:effectLst/>
                <a:uFillTx/>
                <a:latin typeface="Trebuchet MS"/>
              </a:rPr>
              <a:t> </a:t>
            </a:r>
            <a:r>
              <a:rPr b="1" lang="en-US" sz="2200" strike="noStrike" u="none">
                <a:solidFill>
                  <a:srgbClr val="66cc00"/>
                </a:solidFill>
                <a:effectLst/>
                <a:uFillTx/>
                <a:latin typeface="Trebuchet MS"/>
              </a:rPr>
              <a:t>MNI-Anat</a:t>
            </a:r>
            <a:endParaRPr b="0" lang="en-US" sz="2200" strike="noStrike" u="none">
              <a:solidFill>
                <a:srgbClr val="000000"/>
              </a:solidFill>
              <a:effectLst/>
              <a:uFillTx/>
              <a:latin typeface="Times New Roman"/>
            </a:endParaRPr>
          </a:p>
        </p:txBody>
      </p:sp>
      <p:sp>
        <p:nvSpPr>
          <p:cNvPr id="110" name=""/>
          <p:cNvSpPr txBox="1"/>
          <p:nvPr/>
        </p:nvSpPr>
        <p:spPr>
          <a:xfrm>
            <a:off x="182160" y="1314720"/>
            <a:ext cx="8961840" cy="5300280"/>
          </a:xfrm>
          <a:prstGeom prst="rect">
            <a:avLst/>
          </a:prstGeom>
          <a:noFill/>
          <a:ln w="0">
            <a:noFill/>
          </a:ln>
        </p:spPr>
        <p:txBody>
          <a:bodyPr lIns="90000" rIns="90000" tIns="45000" bIns="45000" anchor="t">
            <a:spAutoFit/>
          </a:bodyPr>
          <a:p>
            <a:r>
              <a:rPr b="1" lang="en-US" sz="1900" strike="noStrike" u="sng">
                <a:solidFill>
                  <a:srgbClr val="000000"/>
                </a:solidFill>
                <a:effectLst/>
                <a:uFillTx/>
                <a:latin typeface="Trebuchet MS"/>
              </a:rPr>
              <a:t>For going between TLRC and MNI:</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Approximate equation</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 used by </a:t>
            </a:r>
            <a:r>
              <a:rPr b="1" lang="en-US" sz="1900" strike="noStrike" u="none">
                <a:solidFill>
                  <a:srgbClr val="000000"/>
                </a:solidFill>
                <a:effectLst/>
                <a:uFillTx/>
                <a:latin typeface="Courier New"/>
              </a:rPr>
              <a:t>whereami</a:t>
            </a:r>
            <a:r>
              <a:rPr b="0" lang="en-US" sz="1900" strike="noStrike" u="none">
                <a:solidFill>
                  <a:srgbClr val="000000"/>
                </a:solidFill>
                <a:effectLst/>
                <a:uFillTx/>
                <a:latin typeface="Trebuchet MS"/>
              </a:rPr>
              <a:t> and </a:t>
            </a:r>
            <a:r>
              <a:rPr b="1" lang="en-US" sz="1900" strike="noStrike" u="none">
                <a:solidFill>
                  <a:srgbClr val="000000"/>
                </a:solidFill>
                <a:effectLst/>
                <a:uFillTx/>
                <a:latin typeface="Courier New"/>
              </a:rPr>
              <a:t>3dWarp</a:t>
            </a:r>
            <a:r>
              <a:rPr b="0" lang="en-US" sz="1900" strike="noStrike" u="none">
                <a:solidFill>
                  <a:srgbClr val="000000"/>
                </a:solidFill>
                <a:effectLst/>
                <a:uFillTx/>
                <a:latin typeface="Trebuchet MS"/>
              </a:rPr>
              <a:t>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A manual TLRC transformation of MNI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template to TLRC space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 used by </a:t>
            </a:r>
            <a:r>
              <a:rPr b="1" lang="en-US" sz="1900" strike="noStrike" u="none">
                <a:solidFill>
                  <a:srgbClr val="000000"/>
                </a:solidFill>
                <a:effectLst/>
                <a:uFillTx/>
                <a:latin typeface="Courier New"/>
              </a:rPr>
              <a:t>whereami</a:t>
            </a:r>
            <a:r>
              <a:rPr b="0" lang="en-US" sz="1900" strike="noStrike" u="none">
                <a:solidFill>
                  <a:srgbClr val="000000"/>
                </a:solidFill>
                <a:effectLst/>
                <a:uFillTx/>
                <a:latin typeface="Trebuchet MS"/>
              </a:rPr>
              <a:t> (as precursor to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MNI Anat.), based on N27 template</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Multiple space coordinates reported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in </a:t>
            </a:r>
            <a:r>
              <a:rPr b="1" lang="en-US" sz="1900" strike="noStrike" u="none">
                <a:solidFill>
                  <a:srgbClr val="000000"/>
                </a:solidFill>
                <a:effectLst/>
                <a:uFillTx/>
                <a:latin typeface="Courier New"/>
              </a:rPr>
              <a:t>whereami</a:t>
            </a:r>
            <a:r>
              <a:rPr b="0" lang="en-US" sz="1900" strike="noStrike" u="none">
                <a:solidFill>
                  <a:srgbClr val="000000"/>
                </a:solidFill>
                <a:effectLst/>
                <a:uFillTx/>
                <a:latin typeface="Trebuchet MS"/>
              </a:rPr>
              <a:t> output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a:t>
            </a:r>
            <a:r>
              <a:rPr b="1" lang="en-US" sz="1900" strike="noStrike" u="none">
                <a:solidFill>
                  <a:srgbClr val="000000"/>
                </a:solidFill>
                <a:effectLst/>
                <a:uFillTx/>
                <a:latin typeface="Courier New"/>
              </a:rPr>
              <a:t>AFNI_ATLAS_TEMPLATE_SPACE_LIST</a:t>
            </a:r>
            <a:r>
              <a:rPr b="0" lang="en-US" sz="1900" strike="noStrike" u="none">
                <a:solidFill>
                  <a:srgbClr val="000000"/>
                </a:solidFill>
                <a:effectLst/>
                <a:uFillTx/>
                <a:latin typeface="Trebuchet MS"/>
              </a:rPr>
              <a:t>)</a:t>
            </a:r>
            <a:endParaRPr b="0" lang="en-US" sz="1900" strike="noStrike" u="none">
              <a:solidFill>
                <a:srgbClr val="000000"/>
              </a:solidFill>
              <a:effectLst/>
              <a:uFillTx/>
              <a:latin typeface="Times New Roman"/>
            </a:endParaRPr>
          </a:p>
          <a:p>
            <a:endParaRPr b="0" lang="en-US" sz="1900" strike="noStrike" u="none">
              <a:solidFill>
                <a:srgbClr val="000000"/>
              </a:solidFill>
              <a:effectLst/>
              <a:uFillTx/>
              <a:latin typeface="Times New Roman"/>
            </a:endParaRPr>
          </a:p>
          <a:p>
            <a:r>
              <a:rPr b="1" lang="en-US" sz="1900" strike="noStrike" u="sng">
                <a:solidFill>
                  <a:srgbClr val="000000"/>
                </a:solidFill>
                <a:effectLst/>
                <a:uFillTx/>
                <a:latin typeface="Trebuchet MS"/>
              </a:rPr>
              <a:t>For going between MNI and MNI Anat (Eickhoff et al., 2005):</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MNI + (0, 4, 5) = MNI Anat. (in RAI coordinate system)  </a:t>
            </a:r>
            <a:endParaRPr b="0" lang="en-US" sz="1900" strike="noStrike" u="none">
              <a:solidFill>
                <a:srgbClr val="000000"/>
              </a:solidFill>
              <a:effectLst/>
              <a:uFillTx/>
              <a:latin typeface="Times New Roman"/>
            </a:endParaRPr>
          </a:p>
          <a:p>
            <a:endParaRPr b="0" lang="en-US" sz="1900" strike="noStrike" u="none">
              <a:solidFill>
                <a:srgbClr val="000000"/>
              </a:solidFill>
              <a:effectLst/>
              <a:uFillTx/>
              <a:latin typeface="Times New Roman"/>
            </a:endParaRPr>
          </a:p>
          <a:p>
            <a:r>
              <a:rPr b="1" lang="en-US" sz="1900" strike="noStrike" u="sng">
                <a:solidFill>
                  <a:srgbClr val="000000"/>
                </a:solidFill>
                <a:effectLst/>
                <a:uFillTx/>
                <a:latin typeface="Trebuchet MS"/>
              </a:rPr>
              <a:t>Going between TLRC and MNI Anat (as practiced in whereami):</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Go from TLRC (TT_N27) to MNI via </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   manual transform of N27 template</a:t>
            </a:r>
            <a:endParaRPr b="0" lang="en-US" sz="1900" strike="noStrike" u="none">
              <a:solidFill>
                <a:srgbClr val="000000"/>
              </a:solidFill>
              <a:effectLst/>
              <a:uFillTx/>
              <a:latin typeface="Times New Roman"/>
            </a:endParaRPr>
          </a:p>
          <a:p>
            <a:r>
              <a:rPr b="0" lang="en-US" sz="1900" strike="noStrike" u="none">
                <a:solidFill>
                  <a:srgbClr val="000000"/>
                </a:solidFill>
                <a:effectLst/>
                <a:uFillTx/>
                <a:latin typeface="Trebuchet MS"/>
              </a:rPr>
              <a:t>Add ( 0, 4, 5 )</a:t>
            </a:r>
            <a:endParaRPr b="0" lang="en-US" sz="19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
          <p:cNvSpPr txBox="1"/>
          <p:nvPr/>
        </p:nvSpPr>
        <p:spPr>
          <a:xfrm>
            <a:off x="1509840" y="914400"/>
            <a:ext cx="6675120" cy="6427080"/>
          </a:xfrm>
          <a:prstGeom prst="rect">
            <a:avLst/>
          </a:prstGeom>
          <a:noFill/>
          <a:ln w="0">
            <a:noFill/>
          </a:ln>
        </p:spPr>
        <p:txBody>
          <a:bodyPr lIns="90000" rIns="90000" tIns="45000" bIns="45000" anchor="t">
            <a:spAutoFit/>
          </a:bodyPr>
          <a:p>
            <a:r>
              <a:rPr b="1" lang="en-US" sz="1600" strike="noStrike" u="none">
                <a:solidFill>
                  <a:srgbClr val="000000"/>
                </a:solidFill>
                <a:effectLst/>
                <a:uFillTx/>
                <a:latin typeface="Courier New"/>
                <a:ea typeface="Monaco"/>
              </a:rPr>
              <a:t>3dinfo -space -prefix *.HEAD *.nii.gz </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HaskinsPeds</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HaskinsPeds_NL_atlas1.01</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HaskinsPeds</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HaskinsPeds_NL_template1.0</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MNI_caez_N27</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MNI_caez_gw_18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MNI_caez_lr_18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MNI_caez_ml_18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MNI_caez_mpm_22</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TT_N27</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TT_caez_gw_18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TT_caez_lr_18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TT_caez_ml_18</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TT_caez_mpm_22</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BN_Atlas_246_1mm.nii.gz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Brodmann.nii.gz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Brodmann_pijn_afni.nii.gz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FS.afni.MNI2009c_asym.nii.gz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TT_N27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FS.afni.TTN27.nii.gz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HaskinsPeds</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HaskinsPeds_NL_template1.0_SSW.nii.gz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Julich_MNI2009c.nii.gz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MNI_N27</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Julich_MNI_N27.nii.gz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MNI152_2009_template.nii.gz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MNI152_2009_template_SSW.nii.gz</a:t>
            </a:r>
            <a:endParaRPr b="0" lang="en-US" sz="1600" strike="noStrike" u="none">
              <a:solidFill>
                <a:srgbClr val="000000"/>
              </a:solidFill>
              <a:effectLst/>
              <a:uFillTx/>
              <a:latin typeface="Times New Roman"/>
            </a:endParaRPr>
          </a:p>
          <a:p>
            <a:r>
              <a:rPr b="1" lang="en-US" sz="1600" strike="noStrike" u="none">
                <a:solidFill>
                  <a:srgbClr val="000000"/>
                </a:solidFill>
                <a:effectLst/>
                <a:uFillTx/>
                <a:latin typeface="Courier New"/>
                <a:ea typeface="Monaco"/>
              </a:rPr>
              <a:t>MNI_2009c_asym</a:t>
            </a:r>
            <a:r>
              <a:rPr b="1" lang="en-US" sz="1600" strike="noStrike" u="none">
                <a:solidFill>
                  <a:srgbClr val="000000"/>
                </a:solidFill>
                <a:effectLst/>
                <a:uFillTx/>
                <a:latin typeface="Courier New"/>
                <a:ea typeface="Monaco"/>
              </a:rPr>
              <a:t>	</a:t>
            </a:r>
            <a:r>
              <a:rPr b="1" lang="en-US" sz="1600" strike="noStrike" u="none">
                <a:solidFill>
                  <a:srgbClr val="000000"/>
                </a:solidFill>
                <a:effectLst/>
                <a:uFillTx/>
                <a:latin typeface="Courier New"/>
                <a:ea typeface="Monaco"/>
              </a:rPr>
              <a:t>          MNI_Glasser_HCP_v1.0.nii.gz</a:t>
            </a:r>
            <a:endParaRPr b="0" lang="en-US" sz="1600" strike="noStrike" u="none">
              <a:solidFill>
                <a:srgbClr val="000000"/>
              </a:solidFill>
              <a:effectLst/>
              <a:uFillTx/>
              <a:latin typeface="Times New Roman"/>
            </a:endParaRPr>
          </a:p>
          <a:p>
            <a:endParaRPr b="0" lang="en-US" sz="1600" strike="noStrike" u="none">
              <a:solidFill>
                <a:srgbClr val="000000"/>
              </a:solidFill>
              <a:effectLst/>
              <a:uFillTx/>
              <a:latin typeface="Times New Roman"/>
            </a:endParaRPr>
          </a:p>
          <a:p>
            <a:endParaRPr b="0" lang="en-US" sz="1600" strike="noStrike" u="none">
              <a:solidFill>
                <a:srgbClr val="000000"/>
              </a:solidFill>
              <a:effectLst/>
              <a:uFillTx/>
              <a:latin typeface="Times New Roman"/>
            </a:endParaRPr>
          </a:p>
        </p:txBody>
      </p:sp>
      <p:sp>
        <p:nvSpPr>
          <p:cNvPr id="112" name=""/>
          <p:cNvSpPr/>
          <p:nvPr/>
        </p:nvSpPr>
        <p:spPr>
          <a:xfrm>
            <a:off x="164700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Finding your space</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3" name=""/>
          <p:cNvSpPr/>
          <p:nvPr/>
        </p:nvSpPr>
        <p:spPr>
          <a:xfrm>
            <a:off x="2130480" y="48600"/>
            <a:ext cx="5088240" cy="459720"/>
          </a:xfrm>
          <a:prstGeom prst="rect">
            <a:avLst/>
          </a:prstGeom>
          <a:noFill/>
          <a:ln w="0">
            <a:noFill/>
          </a:ln>
        </p:spPr>
        <p:style>
          <a:lnRef idx="0"/>
          <a:fillRef idx="0"/>
          <a:effectRef idx="0"/>
          <a:fontRef idx="minor"/>
        </p:style>
        <p:txBody>
          <a:bodyPr lIns="90000" rIns="90000" tIns="46800" bIns="46800" anchor="t">
            <a:spAutoFit/>
          </a:bodyPr>
          <a:p>
            <a:endParaRPr b="0" lang="en-US" sz="2400" strike="noStrike" u="none">
              <a:solidFill>
                <a:srgbClr val="000000"/>
              </a:solidFill>
              <a:effectLst/>
              <a:uFillTx/>
              <a:latin typeface="Trebuchet MS"/>
            </a:endParaRPr>
          </a:p>
        </p:txBody>
      </p:sp>
      <p:sp>
        <p:nvSpPr>
          <p:cNvPr id="114" name=""/>
          <p:cNvSpPr txBox="1"/>
          <p:nvPr/>
        </p:nvSpPr>
        <p:spPr>
          <a:xfrm>
            <a:off x="333720" y="1195200"/>
            <a:ext cx="8640720" cy="283356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rebuchet MS"/>
              </a:rPr>
              <a:t>A helpful note on viewing templates (or any dsets) </a:t>
            </a:r>
            <a:r>
              <a:rPr b="1" lang="en-US" sz="1800" strike="noStrike" u="none">
                <a:solidFill>
                  <a:srgbClr val="000000"/>
                </a:solidFill>
                <a:effectLst/>
                <a:uFillTx/>
                <a:latin typeface="Trebuchet MS"/>
              </a:rPr>
              <a:t>each time</a:t>
            </a:r>
            <a:r>
              <a:rPr b="0" lang="en-US" sz="1800" strike="noStrike" u="none">
                <a:solidFill>
                  <a:srgbClr val="000000"/>
                </a:solidFill>
                <a:effectLst/>
                <a:uFillTx/>
                <a:latin typeface="Trebuchet MS"/>
              </a:rPr>
              <a:t> you open up the AFNI GUI, regardless of directory!</a:t>
            </a:r>
            <a:endParaRPr b="0" lang="en-US" sz="1800" strike="noStrike" u="none">
              <a:solidFill>
                <a:srgbClr val="000000"/>
              </a:solidFill>
              <a:effectLst/>
              <a:uFillTx/>
              <a:latin typeface="Times New Roman"/>
            </a:endParaRPr>
          </a:p>
          <a:p>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Set the </a:t>
            </a:r>
            <a:r>
              <a:rPr b="1" lang="en-US" sz="1800" strike="noStrike" u="none">
                <a:solidFill>
                  <a:srgbClr val="000000"/>
                </a:solidFill>
                <a:effectLst/>
                <a:uFillTx/>
                <a:latin typeface="Trebuchet MS"/>
              </a:rPr>
              <a:t>AFNI_GLOBAL_SESSION</a:t>
            </a:r>
            <a:r>
              <a:rPr b="0" lang="en-US" sz="1800" strike="noStrike" u="none">
                <a:solidFill>
                  <a:srgbClr val="000000"/>
                </a:solidFill>
                <a:effectLst/>
                <a:uFillTx/>
                <a:latin typeface="Trebuchet MS"/>
              </a:rPr>
              <a:t> variable i</a:t>
            </a:r>
            <a:r>
              <a:rPr b="0" lang="en-US" sz="1800" strike="noStrike" u="none">
                <a:solidFill>
                  <a:srgbClr val="000000"/>
                </a:solidFill>
                <a:effectLst/>
                <a:uFillTx/>
                <a:latin typeface="Trebuchet MS"/>
              </a:rPr>
              <a:t>n your ~/.afnirc file, e.g.,:</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Courier New"/>
              </a:rPr>
              <a:t>     AFNI_GLOBAL_SESSION = /home/nmandela/abin</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All dsets there will appear in your “Underlay” or “Overlay” menu in the AFNI GUI.</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(Use full path of directory, no “~” or “$HOME”.)  </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  </a:t>
            </a:r>
            <a:endParaRPr b="0" lang="en-US" sz="1800" strike="noStrike" u="none">
              <a:solidFill>
                <a:srgbClr val="000000"/>
              </a:solidFill>
              <a:effectLst/>
              <a:uFillTx/>
              <a:latin typeface="Times New Roman"/>
            </a:endParaRPr>
          </a:p>
          <a:p>
            <a:r>
              <a:rPr b="0" i="1" lang="en-US" sz="1800" strike="noStrike" u="none">
                <a:solidFill>
                  <a:srgbClr val="801900"/>
                </a:solidFill>
                <a:effectLst/>
                <a:uFillTx/>
                <a:latin typeface="Trebuchet MS"/>
              </a:rPr>
              <a:t>Ex</a:t>
            </a:r>
            <a:r>
              <a:rPr b="0" lang="en-US" sz="1800" strike="noStrike" u="none">
                <a:solidFill>
                  <a:srgbClr val="801900"/>
                </a:solidFill>
                <a:effectLst/>
                <a:uFillTx/>
                <a:latin typeface="Trebuchet MS"/>
              </a:rPr>
              <a:t>: then open AFNI GUI in some directory, say: </a:t>
            </a:r>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Courier New"/>
              </a:rPr>
              <a:t>~/</a:t>
            </a:r>
            <a:r>
              <a:rPr b="0" lang="en-US" sz="1800" strike="noStrike" u="none">
                <a:solidFill>
                  <a:srgbClr val="801900"/>
                </a:solidFill>
                <a:effectLst/>
                <a:uFillTx/>
                <a:latin typeface="Courier New"/>
              </a:rPr>
              <a:t>AFNI_data6/FT_analysis/FT/</a:t>
            </a:r>
            <a:endParaRPr b="0" lang="en-US" sz="1800" strike="noStrike" u="none">
              <a:solidFill>
                <a:srgbClr val="000000"/>
              </a:solidFill>
              <a:effectLst/>
              <a:uFillTx/>
              <a:latin typeface="Times New Roman"/>
            </a:endParaRPr>
          </a:p>
        </p:txBody>
      </p:sp>
      <p:sp>
        <p:nvSpPr>
          <p:cNvPr id="115" name=""/>
          <p:cNvSpPr/>
          <p:nvPr/>
        </p:nvSpPr>
        <p:spPr>
          <a:xfrm>
            <a:off x="164592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Templates included with AFNI</a:t>
            </a:r>
            <a:endParaRPr b="0" lang="en-US" sz="2400" strike="noStrike" u="none">
              <a:solidFill>
                <a:srgbClr val="000000"/>
              </a:solidFill>
              <a:effectLst/>
              <a:uFillTx/>
              <a:latin typeface="Trebuchet MS"/>
            </a:endParaRPr>
          </a:p>
        </p:txBody>
      </p:sp>
      <p:pic>
        <p:nvPicPr>
          <p:cNvPr id="116" name="" descr=""/>
          <p:cNvPicPr/>
          <p:nvPr/>
        </p:nvPicPr>
        <p:blipFill>
          <a:blip r:embed="rId1"/>
          <a:stretch/>
        </p:blipFill>
        <p:spPr>
          <a:xfrm>
            <a:off x="2073960" y="4830480"/>
            <a:ext cx="1928160" cy="1947600"/>
          </a:xfrm>
          <a:prstGeom prst="rect">
            <a:avLst/>
          </a:prstGeom>
          <a:noFill/>
          <a:ln w="0">
            <a:noFill/>
          </a:ln>
        </p:spPr>
      </p:pic>
      <p:pic>
        <p:nvPicPr>
          <p:cNvPr id="117" name="" descr=""/>
          <p:cNvPicPr/>
          <p:nvPr/>
        </p:nvPicPr>
        <p:blipFill>
          <a:blip r:embed="rId2"/>
          <a:stretch/>
        </p:blipFill>
        <p:spPr>
          <a:xfrm>
            <a:off x="5621760" y="3087000"/>
            <a:ext cx="3180600" cy="3691080"/>
          </a:xfrm>
          <a:prstGeom prst="rect">
            <a:avLst/>
          </a:prstGeom>
          <a:noFill/>
          <a:ln w="0">
            <a:noFill/>
          </a:ln>
        </p:spPr>
      </p:pic>
      <p:sp>
        <p:nvSpPr>
          <p:cNvPr id="118" name=""/>
          <p:cNvSpPr txBox="1"/>
          <p:nvPr/>
        </p:nvSpPr>
        <p:spPr>
          <a:xfrm>
            <a:off x="422640" y="5442120"/>
            <a:ext cx="935640" cy="364680"/>
          </a:xfrm>
          <a:prstGeom prst="rect">
            <a:avLst/>
          </a:prstGeom>
          <a:noFill/>
          <a:ln w="0">
            <a:noFill/>
          </a:ln>
        </p:spPr>
        <p:txBody>
          <a:bodyPr lIns="90000" rIns="90000" tIns="45000" bIns="45000" anchor="t">
            <a:spAutoFit/>
          </a:bodyPr>
          <a:p>
            <a:r>
              <a:rPr b="0" i="1" lang="en-US" sz="1800" strike="noStrike" u="none">
                <a:solidFill>
                  <a:srgbClr val="cc00cc"/>
                </a:solidFill>
                <a:effectLst/>
                <a:uFillTx/>
                <a:latin typeface="Trebuchet MS"/>
              </a:rPr>
              <a:t>before</a:t>
            </a:r>
            <a:endParaRPr b="0" lang="en-US" sz="1800" strike="noStrike" u="none">
              <a:solidFill>
                <a:srgbClr val="000000"/>
              </a:solidFill>
              <a:effectLst/>
              <a:uFillTx/>
              <a:latin typeface="Times New Roman"/>
            </a:endParaRPr>
          </a:p>
        </p:txBody>
      </p:sp>
      <p:sp>
        <p:nvSpPr>
          <p:cNvPr id="119" name=""/>
          <p:cNvSpPr/>
          <p:nvPr/>
        </p:nvSpPr>
        <p:spPr>
          <a:xfrm>
            <a:off x="1322280" y="5633640"/>
            <a:ext cx="675720" cy="0"/>
          </a:xfrm>
          <a:prstGeom prst="line">
            <a:avLst/>
          </a:prstGeom>
          <a:ln w="18360">
            <a:solidFill>
              <a:srgbClr val="ff33ff"/>
            </a:solidFill>
            <a:round/>
            <a:tailEnd len="med" type="triangle" w="med"/>
          </a:ln>
        </p:spPr>
        <p:style>
          <a:lnRef idx="0"/>
          <a:fillRef idx="0"/>
          <a:effectRef idx="0"/>
          <a:fontRef idx="minor"/>
        </p:style>
        <p:txBody>
          <a:bodyPr lIns="99000" rIns="99000" tIns="-54000" bIns="-54000" anchor="ctr">
            <a:noAutofit/>
          </a:bodyPr>
          <a:p>
            <a:endParaRPr b="0" lang="en-US" sz="2400" strike="noStrike" u="none">
              <a:solidFill>
                <a:srgbClr val="000000"/>
              </a:solidFill>
              <a:effectLst/>
              <a:uFillTx/>
              <a:latin typeface="Times New Roman"/>
            </a:endParaRPr>
          </a:p>
        </p:txBody>
      </p:sp>
      <p:sp>
        <p:nvSpPr>
          <p:cNvPr id="120" name=""/>
          <p:cNvSpPr txBox="1"/>
          <p:nvPr/>
        </p:nvSpPr>
        <p:spPr>
          <a:xfrm>
            <a:off x="4147200" y="4318920"/>
            <a:ext cx="935640" cy="364680"/>
          </a:xfrm>
          <a:prstGeom prst="rect">
            <a:avLst/>
          </a:prstGeom>
          <a:noFill/>
          <a:ln w="0">
            <a:noFill/>
          </a:ln>
        </p:spPr>
        <p:txBody>
          <a:bodyPr lIns="90000" rIns="90000" tIns="45000" bIns="45000" anchor="t">
            <a:spAutoFit/>
          </a:bodyPr>
          <a:p>
            <a:r>
              <a:rPr b="0" i="1" lang="en-US" sz="1800" strike="noStrike" u="none">
                <a:solidFill>
                  <a:srgbClr val="0000cc"/>
                </a:solidFill>
                <a:effectLst/>
                <a:uFillTx/>
                <a:latin typeface="Trebuchet MS"/>
              </a:rPr>
              <a:t>after</a:t>
            </a:r>
            <a:endParaRPr b="0" lang="en-US" sz="1800" strike="noStrike" u="none">
              <a:solidFill>
                <a:srgbClr val="000000"/>
              </a:solidFill>
              <a:effectLst/>
              <a:uFillTx/>
              <a:latin typeface="Times New Roman"/>
            </a:endParaRPr>
          </a:p>
        </p:txBody>
      </p:sp>
      <p:sp>
        <p:nvSpPr>
          <p:cNvPr id="121" name=""/>
          <p:cNvSpPr/>
          <p:nvPr/>
        </p:nvSpPr>
        <p:spPr>
          <a:xfrm>
            <a:off x="4866840" y="4510440"/>
            <a:ext cx="675720" cy="0"/>
          </a:xfrm>
          <a:prstGeom prst="line">
            <a:avLst/>
          </a:prstGeom>
          <a:ln w="18360">
            <a:solidFill>
              <a:srgbClr val="0000cc"/>
            </a:solidFill>
            <a:round/>
            <a:tailEnd len="med" type="triangle" w="med"/>
          </a:ln>
        </p:spPr>
        <p:style>
          <a:lnRef idx="0"/>
          <a:fillRef idx="0"/>
          <a:effectRef idx="0"/>
          <a:fontRef idx="minor"/>
        </p:style>
        <p:txBody>
          <a:bodyPr lIns="99000" rIns="99000" tIns="-54000" bIns="-54000" anchor="ctr">
            <a:no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2"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Trading Spaces</a:t>
            </a:r>
            <a:endParaRPr b="0" lang="en-US" sz="2400" strike="noStrike" u="none">
              <a:solidFill>
                <a:srgbClr val="000000"/>
              </a:solidFill>
              <a:effectLst/>
              <a:uFillTx/>
              <a:latin typeface="Trebuchet MS"/>
            </a:endParaRPr>
          </a:p>
        </p:txBody>
      </p:sp>
      <p:sp>
        <p:nvSpPr>
          <p:cNvPr id="123" name=""/>
          <p:cNvSpPr/>
          <p:nvPr/>
        </p:nvSpPr>
        <p:spPr>
          <a:xfrm>
            <a:off x="937800" y="1519920"/>
            <a:ext cx="7710480" cy="133092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sswarper2</a:t>
            </a:r>
            <a:r>
              <a:rPr b="0" lang="en-US" sz="1800" strike="noStrike" u="none">
                <a:solidFill>
                  <a:srgbClr val="000000"/>
                </a:solidFill>
                <a:effectLst/>
                <a:uFillTx/>
                <a:latin typeface="Trebuchet MS"/>
              </a:rPr>
              <a:t> – skullstrip and align data to some select standard spaces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@animal_warper</a:t>
            </a:r>
            <a:r>
              <a:rPr b="0" lang="en-US" sz="1800" strike="noStrike" u="none">
                <a:solidFill>
                  <a:srgbClr val="000000"/>
                </a:solidFill>
                <a:effectLst/>
                <a:uFillTx/>
                <a:latin typeface="Trebuchet MS"/>
              </a:rPr>
              <a:t> - skullstrip, align data to animal template and bring atlas into native space </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auto_warp.py</a:t>
            </a:r>
            <a:r>
              <a:rPr b="0" lang="en-US" sz="1800" strike="noStrike" u="none">
                <a:solidFill>
                  <a:srgbClr val="000000"/>
                </a:solidFill>
                <a:effectLst/>
                <a:uFillTx/>
                <a:latin typeface="Trebuchet MS"/>
              </a:rPr>
              <a:t> -combination affine and nonlinear alignment to a template </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@auto_tlrc</a:t>
            </a:r>
            <a:r>
              <a:rPr b="0" lang="en-US" sz="1800" strike="noStrike" u="none">
                <a:solidFill>
                  <a:srgbClr val="000000"/>
                </a:solidFill>
                <a:effectLst/>
                <a:uFillTx/>
                <a:latin typeface="Trebuchet MS"/>
              </a:rPr>
              <a:t> – affine alignment to a template</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Manual talairach</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rebuchet MS"/>
            </a:endParaRPr>
          </a:p>
        </p:txBody>
      </p:sp>
      <p:sp>
        <p:nvSpPr>
          <p:cNvPr id="124" name=""/>
          <p:cNvSpPr txBox="1"/>
          <p:nvPr/>
        </p:nvSpPr>
        <p:spPr>
          <a:xfrm>
            <a:off x="685800" y="1252800"/>
            <a:ext cx="6702120" cy="38520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How to transform data to a standard template space</a:t>
            </a:r>
            <a:endParaRPr b="0" lang="en-US" sz="1800" strike="noStrike" u="none">
              <a:solidFill>
                <a:srgbClr val="000000"/>
              </a:solidFill>
              <a:effectLst/>
              <a:uFillTx/>
              <a:latin typeface="Times New Roman"/>
            </a:endParaRPr>
          </a:p>
        </p:txBody>
      </p:sp>
      <p:pic>
        <p:nvPicPr>
          <p:cNvPr id="125" name="" descr=""/>
          <p:cNvPicPr/>
          <p:nvPr/>
        </p:nvPicPr>
        <p:blipFill>
          <a:blip r:embed="rId1"/>
          <a:stretch/>
        </p:blipFill>
        <p:spPr>
          <a:xfrm>
            <a:off x="1280160" y="3876480"/>
            <a:ext cx="6757560" cy="1920240"/>
          </a:xfrm>
          <a:prstGeom prst="rect">
            <a:avLst/>
          </a:prstGeom>
          <a:noFill/>
          <a:ln w="0">
            <a:noFill/>
          </a:ln>
        </p:spPr>
      </p:pic>
      <p:sp>
        <p:nvSpPr>
          <p:cNvPr id="126" name=""/>
          <p:cNvSpPr txBox="1"/>
          <p:nvPr/>
        </p:nvSpPr>
        <p:spPr>
          <a:xfrm>
            <a:off x="1321920" y="5846400"/>
            <a:ext cx="1751040" cy="92016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rebuchet MS"/>
              </a:rPr>
              <a:t>sswarper2/@SSw</a:t>
            </a:r>
            <a:endParaRPr b="0" lang="en-US" sz="2200" strike="noStrike" u="none">
              <a:solidFill>
                <a:srgbClr val="000000"/>
              </a:solidFill>
              <a:effectLst/>
              <a:uFillTx/>
              <a:latin typeface="Times New Roman"/>
            </a:endParaRPr>
          </a:p>
        </p:txBody>
      </p:sp>
      <p:sp>
        <p:nvSpPr>
          <p:cNvPr id="127" name=""/>
          <p:cNvSpPr txBox="1"/>
          <p:nvPr/>
        </p:nvSpPr>
        <p:spPr>
          <a:xfrm>
            <a:off x="3488400" y="5838840"/>
            <a:ext cx="731520" cy="425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rebuchet MS"/>
              </a:rPr>
              <a:t>AW</a:t>
            </a:r>
            <a:endParaRPr b="0" lang="en-US" sz="2200" strike="noStrike" u="none">
              <a:solidFill>
                <a:srgbClr val="000000"/>
              </a:solidFill>
              <a:effectLst/>
              <a:uFillTx/>
              <a:latin typeface="Times New Roman"/>
            </a:endParaRPr>
          </a:p>
        </p:txBody>
      </p:sp>
      <p:sp>
        <p:nvSpPr>
          <p:cNvPr id="128" name=""/>
          <p:cNvSpPr txBox="1"/>
          <p:nvPr/>
        </p:nvSpPr>
        <p:spPr>
          <a:xfrm>
            <a:off x="5062320" y="5802840"/>
            <a:ext cx="1280160" cy="425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rebuchet MS"/>
              </a:rPr>
              <a:t>@at</a:t>
            </a:r>
            <a:endParaRPr b="0" lang="en-US" sz="2200" strike="noStrike" u="none">
              <a:solidFill>
                <a:srgbClr val="000000"/>
              </a:solidFill>
              <a:effectLst/>
              <a:uFillTx/>
              <a:latin typeface="Times New Roman"/>
            </a:endParaRPr>
          </a:p>
        </p:txBody>
      </p:sp>
      <p:sp>
        <p:nvSpPr>
          <p:cNvPr id="129" name=""/>
          <p:cNvSpPr txBox="1"/>
          <p:nvPr/>
        </p:nvSpPr>
        <p:spPr>
          <a:xfrm>
            <a:off x="6583680" y="5838840"/>
            <a:ext cx="1371600" cy="425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rebuchet MS"/>
              </a:rPr>
              <a:t>manual</a:t>
            </a:r>
            <a:endParaRPr b="0" lang="en-US" sz="22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Trading Spaces with afni_proc.py</a:t>
            </a:r>
            <a:endParaRPr b="0" lang="en-US" sz="2400" strike="noStrike" u="none">
              <a:solidFill>
                <a:srgbClr val="000000"/>
              </a:solidFill>
              <a:effectLst/>
              <a:uFillTx/>
              <a:latin typeface="Trebuchet MS"/>
            </a:endParaRPr>
          </a:p>
        </p:txBody>
      </p:sp>
      <p:sp>
        <p:nvSpPr>
          <p:cNvPr id="131" name=""/>
          <p:cNvSpPr txBox="1"/>
          <p:nvPr/>
        </p:nvSpPr>
        <p:spPr>
          <a:xfrm>
            <a:off x="909720" y="1422360"/>
            <a:ext cx="7467840" cy="4694400"/>
          </a:xfrm>
          <a:prstGeom prst="rect">
            <a:avLst/>
          </a:prstGeom>
          <a:solidFill>
            <a:srgbClr val="adc5e7"/>
          </a:solidFill>
          <a:ln w="0">
            <a:noFill/>
          </a:ln>
        </p:spPr>
        <p:txBody>
          <a:bodyPr lIns="90000" rIns="90000" tIns="45000" bIns="450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000" strike="noStrike" u="none">
                <a:solidFill>
                  <a:srgbClr val="000000"/>
                </a:solidFill>
                <a:effectLst/>
                <a:uFillTx/>
                <a:latin typeface="Trebuchet MS"/>
              </a:rPr>
              <a:t> </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-blocks ... </a:t>
            </a:r>
            <a:r>
              <a:rPr b="1" lang="en-US" sz="2200" strike="noStrike" u="sng">
                <a:solidFill>
                  <a:srgbClr val="000000"/>
                </a:solidFill>
                <a:effectLst/>
                <a:uFillTx/>
                <a:latin typeface="Courier New"/>
              </a:rPr>
              <a:t>tlrc</a:t>
            </a:r>
            <a:r>
              <a:rPr b="1" lang="en-US" sz="2000" strike="noStrike" u="none">
                <a:solidFill>
                  <a:srgbClr val="000000"/>
                </a:solidFill>
                <a:effectLst/>
                <a:uFillTx/>
                <a:latin typeface="Courier New"/>
              </a:rPr>
              <a:t> volreg</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-volreg_tlrc_warp</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ea typeface="msmincho"/>
              </a:rPr>
              <a:t>-tlrc_base </a:t>
            </a:r>
            <a:r>
              <a:rPr b="0" lang="en-US" sz="2000" strike="noStrike" u="none">
                <a:solidFill>
                  <a:srgbClr val="000000"/>
                </a:solidFill>
                <a:effectLst/>
                <a:uFillTx/>
                <a:latin typeface="Courier New"/>
              </a:rPr>
              <a:t>$tpath/$btemplate</a:t>
            </a:r>
            <a:r>
              <a:rPr b="1" lang="en-US" sz="2000" strike="noStrike" u="none">
                <a:solidFill>
                  <a:srgbClr val="000000"/>
                </a:solidFill>
                <a:effectLst/>
                <a:uFillTx/>
                <a:latin typeface="Trebuchet MS"/>
              </a:rPr>
              <a:t>     </a:t>
            </a:r>
            <a:r>
              <a:rPr b="0" lang="en-US" sz="2000" strike="noStrike" u="none">
                <a:solidFill>
                  <a:srgbClr val="000000"/>
                </a:solidFill>
                <a:effectLst/>
                <a:uFillTx/>
                <a:latin typeface="Trebuchet MS"/>
              </a:rPr>
              <a:t>(runs @auto_tlrc)</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-tlrc_NL_warp</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1" lang="en-US" sz="2000" strike="noStrike" u="none">
                <a:solidFill>
                  <a:srgbClr val="000000"/>
                </a:solidFill>
                <a:effectLst/>
                <a:uFillTx/>
                <a:latin typeface="Trebuchet MS"/>
              </a:rPr>
              <a:t> </a:t>
            </a:r>
            <a:r>
              <a:rPr b="0" lang="en-US" sz="2000" strike="noStrike" u="none">
                <a:solidFill>
                  <a:srgbClr val="000000"/>
                </a:solidFill>
                <a:effectLst/>
                <a:uFillTx/>
                <a:latin typeface="Trebuchet MS"/>
              </a:rPr>
              <a:t>(runs auto_warp.py)</a:t>
            </a:r>
            <a:endParaRPr b="0" lang="en-US" sz="2000" strike="noStrike" u="none">
              <a:solidFill>
                <a:srgbClr val="000000"/>
              </a:solidFill>
              <a:effectLst/>
              <a:uFillTx/>
              <a:latin typeface="Times New Roman"/>
            </a:endParaRPr>
          </a:p>
          <a:p>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Trebuchet MS"/>
              </a:rPr>
              <a:t>For sswarper2 output, add these:</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ea typeface="msmincho"/>
              </a:rPr>
              <a:t>-copy_anat </a:t>
            </a:r>
            <a:r>
              <a:rPr b="0" lang="en-US" sz="2000" strike="noStrike" u="none">
                <a:solidFill>
                  <a:srgbClr val="000000"/>
                </a:solidFill>
                <a:effectLst/>
                <a:uFillTx/>
                <a:latin typeface="Courier New"/>
                <a:ea typeface="msmincho"/>
              </a:rPr>
              <a:t>anatSS.</a:t>
            </a:r>
            <a:r>
              <a:rPr b="0" lang="en-US" sz="2000" strike="noStrike" u="none">
                <a:solidFill>
                  <a:srgbClr val="000000"/>
                </a:solidFill>
                <a:effectLst/>
                <a:uFillTx/>
                <a:latin typeface="Courier New"/>
              </a:rPr>
              <a:t>${subj}.nii      \</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-anat_has_skull no</a:t>
            </a:r>
            <a:r>
              <a:rPr b="0" lang="en-US" sz="2000" strike="noStrike" u="none">
                <a:solidFill>
                  <a:srgbClr val="000000"/>
                </a:solidFill>
                <a:effectLst/>
                <a:uFillTx/>
                <a:latin typeface="Courier New"/>
              </a:rPr>
              <a:t>                 \ </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-tlrc_NL_warp</a:t>
            </a:r>
            <a:r>
              <a:rPr b="0" lang="en-US" sz="2000" strike="noStrike" u="none">
                <a:solidFill>
                  <a:srgbClr val="000000"/>
                </a:solidFill>
                <a:effectLst/>
                <a:uFillTx/>
                <a:latin typeface="Courier New"/>
              </a:rPr>
              <a:t>                      \</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-tlrc_NL_warped_dsets</a:t>
            </a:r>
            <a:r>
              <a:rPr b="0" lang="en-US" sz="2000" strike="noStrike" u="none">
                <a:solidFill>
                  <a:srgbClr val="000000"/>
                </a:solidFill>
                <a:effectLst/>
                <a:uFillTx/>
                <a:latin typeface="Courier New"/>
              </a:rPr>
              <a:t>              \</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Courier New"/>
              </a:rPr>
              <a:t>          anatQQ.${subj}.nii       \</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Courier New"/>
              </a:rPr>
              <a:t>          anatQQ.${subj}.aff12.1D  \</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Courier New"/>
              </a:rPr>
              <a:t>          anatQQ.${subj}_WARP.nii</a:t>
            </a:r>
            <a:endParaRPr b="0" lang="en-US" sz="2000" strike="noStrike" u="none">
              <a:solidFill>
                <a:srgbClr val="000000"/>
              </a:solidFill>
              <a:effectLst/>
              <a:uFillTx/>
              <a:latin typeface="Times New Roman"/>
            </a:endParaRPr>
          </a:p>
          <a:p>
            <a:endParaRPr b="0" lang="en-US" sz="20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 name=""/>
          <p:cNvSpPr/>
          <p:nvPr/>
        </p:nvSpPr>
        <p:spPr>
          <a:xfrm>
            <a:off x="2094120" y="320040"/>
            <a:ext cx="494712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Abbrevs used here</a:t>
            </a:r>
            <a:endParaRPr b="0" lang="en-US" sz="2400" strike="noStrike" u="none">
              <a:solidFill>
                <a:srgbClr val="000000"/>
              </a:solidFill>
              <a:effectLst/>
              <a:uFillTx/>
              <a:latin typeface="Trebuchet MS"/>
            </a:endParaRPr>
          </a:p>
        </p:txBody>
      </p:sp>
      <p:sp>
        <p:nvSpPr>
          <p:cNvPr id="31" name=""/>
          <p:cNvSpPr txBox="1"/>
          <p:nvPr/>
        </p:nvSpPr>
        <p:spPr>
          <a:xfrm>
            <a:off x="907920" y="1172880"/>
            <a:ext cx="7634520" cy="4964760"/>
          </a:xfrm>
          <a:prstGeom prst="rect">
            <a:avLst/>
          </a:prstGeom>
          <a:noFill/>
          <a:ln w="0">
            <a:noFill/>
          </a:ln>
        </p:spPr>
        <p:txBody>
          <a:bodyPr lIns="90000" rIns="90000" tIns="45000" bIns="450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abbrev</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abbreviation</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AKA</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also known as</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anat</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anatomical</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corr</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correlation</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diff</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difference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dset</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dataset</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e.g.</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exempli gratia (= “for example”)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EPI</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echo planar image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Ex</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example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FOV</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field of view</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i.e.</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id est (= “that is”)</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ijk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coordinate indices (integer)</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NB</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nota bene (= “note well”)</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phys</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physics or physical</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ref</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reference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ROI</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region of interest</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subj</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subject</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vol</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volume</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vox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voxel(s)</a:t>
            </a:r>
            <a:endParaRPr b="0" lang="en-US" sz="1600" strike="noStrike" u="none">
              <a:solidFill>
                <a:srgbClr val="000000"/>
              </a:solidFill>
              <a:effectLst/>
              <a:uFillTx/>
              <a:latin typeface="Times New Roman"/>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xyz</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 physical coordinates (units of mm)</a:t>
            </a:r>
            <a:endParaRPr b="0" lang="en-US" sz="16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2" name=""/>
          <p:cNvSpPr/>
          <p:nvPr/>
        </p:nvSpPr>
        <p:spPr>
          <a:xfrm>
            <a:off x="685800" y="1447920"/>
            <a:ext cx="8075520" cy="5103720"/>
          </a:xfrm>
          <a:prstGeom prst="rect">
            <a:avLst/>
          </a:prstGeom>
          <a:noFill/>
          <a:ln w="0">
            <a:noFill/>
          </a:ln>
        </p:spPr>
        <p:style>
          <a:lnRef idx="0"/>
          <a:fillRef idx="0"/>
          <a:effectRef idx="0"/>
          <a:fontRef idx="minor"/>
        </p:style>
        <p:txBody>
          <a:bodyPr lIns="90000" rIns="90000" tIns="46800" bIns="46800" anchor="t">
            <a:noAutofit/>
          </a:bodyPr>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Reasons to use a standard template space:</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Compare across subjects and groups easily for every voxel in the brain</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Standardize coordinates with others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Know where a voxel is automatically from an atlas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Mostly automated and no specific ROI drawing required</a:t>
            </a:r>
            <a:endParaRPr b="0" lang="en-US" sz="1800" strike="noStrike" u="none">
              <a:solidFill>
                <a:srgbClr val="000000"/>
              </a:solidFill>
              <a:effectLst/>
              <a:uFillTx/>
              <a:latin typeface="Trebuchet MS"/>
            </a:endParaRPr>
          </a:p>
          <a:p>
            <a:pPr marL="230040" indent="-22392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000000"/>
                </a:solidFill>
                <a:effectLst/>
                <a:uFillTx/>
                <a:latin typeface="Trebuchet MS"/>
              </a:rPr>
              <a:t>Reasons </a:t>
            </a:r>
            <a:r>
              <a:rPr b="1" lang="en-US" sz="1800" strike="noStrike" u="sng">
                <a:solidFill>
                  <a:srgbClr val="000000"/>
                </a:solidFill>
                <a:effectLst/>
                <a:uFillTx/>
                <a:latin typeface="Trebuchet MS"/>
              </a:rPr>
              <a:t>not</a:t>
            </a:r>
            <a:r>
              <a:rPr b="1" lang="en-US" sz="1800" strike="noStrike" u="none">
                <a:solidFill>
                  <a:srgbClr val="000000"/>
                </a:solidFill>
                <a:effectLst/>
                <a:uFillTx/>
                <a:latin typeface="Trebuchet MS"/>
              </a:rPr>
              <a:t> to use a standard template space:</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Inconsistency among subjects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Inconsistency among groups – elderly versus younger</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Use consistent anatomical ROIs with good anatomical knowledge</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Lower threshold for multiple comparison adjustments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Methods like DTI require much of the processing to be done in subject space</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Surface analysis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Surgical, subject-specific coordinates for TMS, DBS (but can still use template alignment to move atlases to subject space)</a:t>
            </a:r>
            <a:endParaRPr b="0" lang="en-US" sz="1800" strike="noStrike" u="none">
              <a:solidFill>
                <a:srgbClr val="000000"/>
              </a:solidFill>
              <a:effectLst/>
              <a:uFillTx/>
              <a:latin typeface="Trebuchet MS"/>
            </a:endParaRPr>
          </a:p>
          <a:p>
            <a:pPr marL="230040" indent="-22392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rebuchet MS"/>
            </a:endParaRPr>
          </a:p>
        </p:txBody>
      </p:sp>
      <p:sp>
        <p:nvSpPr>
          <p:cNvPr id="133" name=""/>
          <p:cNvSpPr/>
          <p:nvPr/>
        </p:nvSpPr>
        <p:spPr>
          <a:xfrm>
            <a:off x="164592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Standard spaces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4"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Nonlinear alignment to template</a:t>
            </a:r>
            <a:endParaRPr b="0" lang="en-US" sz="2400" strike="noStrike" u="none">
              <a:solidFill>
                <a:srgbClr val="000000"/>
              </a:solidFill>
              <a:effectLst/>
              <a:uFillTx/>
              <a:latin typeface="Trebuchet MS"/>
            </a:endParaRPr>
          </a:p>
        </p:txBody>
      </p:sp>
      <p:pic>
        <p:nvPicPr>
          <p:cNvPr id="135" name="" descr=""/>
          <p:cNvPicPr/>
          <p:nvPr/>
        </p:nvPicPr>
        <p:blipFill>
          <a:blip r:embed="rId1"/>
          <a:stretch/>
        </p:blipFill>
        <p:spPr>
          <a:xfrm>
            <a:off x="345960" y="1488600"/>
            <a:ext cx="7029720" cy="1636560"/>
          </a:xfrm>
          <a:prstGeom prst="rect">
            <a:avLst/>
          </a:prstGeom>
          <a:noFill/>
          <a:ln w="0">
            <a:noFill/>
          </a:ln>
        </p:spPr>
      </p:pic>
      <p:sp>
        <p:nvSpPr>
          <p:cNvPr id="136" name=""/>
          <p:cNvSpPr/>
          <p:nvPr/>
        </p:nvSpPr>
        <p:spPr>
          <a:xfrm>
            <a:off x="244440" y="1404360"/>
            <a:ext cx="8534520" cy="3376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ffffff"/>
                </a:solidFill>
                <a:effectLst/>
                <a:uFillTx/>
                <a:latin typeface="Times New Roman"/>
              </a:rPr>
              <a:t>@auto_tlrc            3dUnifize          qw0                    qw1                     qw2 </a:t>
            </a:r>
            <a:endParaRPr b="0" lang="en-US" sz="1600" strike="noStrike" u="none">
              <a:solidFill>
                <a:srgbClr val="000000"/>
              </a:solidFill>
              <a:effectLst/>
              <a:uFillTx/>
              <a:latin typeface="Times New Roman"/>
            </a:endParaRPr>
          </a:p>
        </p:txBody>
      </p:sp>
      <p:sp>
        <p:nvSpPr>
          <p:cNvPr id="137" name=""/>
          <p:cNvSpPr/>
          <p:nvPr/>
        </p:nvSpPr>
        <p:spPr>
          <a:xfrm>
            <a:off x="345960" y="1028880"/>
            <a:ext cx="714924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3dQwarp, through multiple levels of refinement →</a:t>
            </a:r>
            <a:r>
              <a:rPr b="0" lang="en-US" sz="2400" strike="noStrike" u="none">
                <a:solidFill>
                  <a:srgbClr val="000000"/>
                </a:solidFill>
                <a:effectLst/>
                <a:uFillTx/>
                <a:latin typeface="Trebuchet MS"/>
                <a:ea typeface="Wingdings"/>
              </a:rPr>
              <a:t> </a:t>
            </a:r>
            <a:endParaRPr b="0" lang="en-US" sz="2400" strike="noStrike" u="none">
              <a:solidFill>
                <a:srgbClr val="000000"/>
              </a:solidFill>
              <a:effectLst/>
              <a:uFillTx/>
              <a:latin typeface="Trebuchet MS"/>
            </a:endParaRPr>
          </a:p>
        </p:txBody>
      </p:sp>
      <p:pic>
        <p:nvPicPr>
          <p:cNvPr id="138" name="" descr=""/>
          <p:cNvPicPr/>
          <p:nvPr/>
        </p:nvPicPr>
        <p:blipFill>
          <a:blip r:embed="rId2"/>
          <a:stretch/>
        </p:blipFill>
        <p:spPr>
          <a:xfrm>
            <a:off x="336600" y="3171240"/>
            <a:ext cx="7040520" cy="1627200"/>
          </a:xfrm>
          <a:prstGeom prst="rect">
            <a:avLst/>
          </a:prstGeom>
          <a:noFill/>
          <a:ln w="0">
            <a:noFill/>
          </a:ln>
        </p:spPr>
      </p:pic>
      <p:sp>
        <p:nvSpPr>
          <p:cNvPr id="139" name=""/>
          <p:cNvSpPr/>
          <p:nvPr/>
        </p:nvSpPr>
        <p:spPr>
          <a:xfrm>
            <a:off x="274680" y="3112560"/>
            <a:ext cx="7924680" cy="3376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ffffff"/>
                </a:solidFill>
                <a:effectLst/>
                <a:uFillTx/>
                <a:latin typeface="Times New Roman"/>
              </a:rPr>
              <a:t>qw3                    qw4                     qw5                    qw6                     qw7 </a:t>
            </a:r>
            <a:endParaRPr b="0" lang="en-US" sz="1600" strike="noStrike" u="none">
              <a:solidFill>
                <a:srgbClr val="000000"/>
              </a:solidFill>
              <a:effectLst/>
              <a:uFillTx/>
              <a:latin typeface="Times New Roman"/>
            </a:endParaRPr>
          </a:p>
        </p:txBody>
      </p:sp>
      <p:pic>
        <p:nvPicPr>
          <p:cNvPr id="140" name="" descr=""/>
          <p:cNvPicPr/>
          <p:nvPr/>
        </p:nvPicPr>
        <p:blipFill>
          <a:blip r:embed="rId3"/>
          <a:stretch/>
        </p:blipFill>
        <p:spPr>
          <a:xfrm>
            <a:off x="331920" y="4852440"/>
            <a:ext cx="4209840" cy="1601640"/>
          </a:xfrm>
          <a:prstGeom prst="rect">
            <a:avLst/>
          </a:prstGeom>
          <a:noFill/>
          <a:ln w="0">
            <a:noFill/>
          </a:ln>
        </p:spPr>
      </p:pic>
      <p:sp>
        <p:nvSpPr>
          <p:cNvPr id="141" name=""/>
          <p:cNvSpPr/>
          <p:nvPr/>
        </p:nvSpPr>
        <p:spPr>
          <a:xfrm>
            <a:off x="284040" y="4798440"/>
            <a:ext cx="4419720" cy="3376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ffffff"/>
                </a:solidFill>
                <a:effectLst/>
                <a:uFillTx/>
                <a:latin typeface="Times New Roman"/>
              </a:rPr>
              <a:t>qw8                    qw9                    TT_N27</a:t>
            </a:r>
            <a:endParaRPr b="0" lang="en-US" sz="1600" strike="noStrike" u="none">
              <a:solidFill>
                <a:srgbClr val="000000"/>
              </a:solidFill>
              <a:effectLst/>
              <a:uFillTx/>
              <a:latin typeface="Times New Roman"/>
            </a:endParaRPr>
          </a:p>
        </p:txBody>
      </p:sp>
      <p:pic>
        <p:nvPicPr>
          <p:cNvPr id="142" name="" descr=""/>
          <p:cNvPicPr/>
          <p:nvPr/>
        </p:nvPicPr>
        <p:blipFill>
          <a:blip r:embed="rId4"/>
          <a:stretch/>
        </p:blipFill>
        <p:spPr>
          <a:xfrm>
            <a:off x="6450840" y="4206960"/>
            <a:ext cx="2552760" cy="255276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Nonlinear alignment to template</a:t>
            </a:r>
            <a:endParaRPr b="0" lang="en-US" sz="2400" strike="noStrike" u="none">
              <a:solidFill>
                <a:srgbClr val="000000"/>
              </a:solidFill>
              <a:effectLst/>
              <a:uFillTx/>
              <a:latin typeface="Trebuchet MS"/>
            </a:endParaRPr>
          </a:p>
        </p:txBody>
      </p:sp>
      <p:pic>
        <p:nvPicPr>
          <p:cNvPr id="144" name="" descr=""/>
          <p:cNvPicPr/>
          <p:nvPr/>
        </p:nvPicPr>
        <p:blipFill>
          <a:blip r:embed="rId1"/>
          <a:stretch/>
        </p:blipFill>
        <p:spPr>
          <a:xfrm>
            <a:off x="5351400" y="3254040"/>
            <a:ext cx="3578400" cy="3312000"/>
          </a:xfrm>
          <a:prstGeom prst="rect">
            <a:avLst/>
          </a:prstGeom>
          <a:noFill/>
          <a:ln w="0">
            <a:noFill/>
          </a:ln>
        </p:spPr>
      </p:pic>
      <p:sp>
        <p:nvSpPr>
          <p:cNvPr id="145" name=""/>
          <p:cNvSpPr txBox="1"/>
          <p:nvPr/>
        </p:nvSpPr>
        <p:spPr>
          <a:xfrm>
            <a:off x="621360" y="3465000"/>
            <a:ext cx="4689360" cy="2529720"/>
          </a:xfrm>
          <a:prstGeom prst="rect">
            <a:avLst/>
          </a:prstGeom>
          <a:noFill/>
          <a:ln w="0">
            <a:noFill/>
          </a:ln>
        </p:spPr>
        <p:txBody>
          <a:bodyPr lIns="90000" rIns="90000" tIns="45000" bIns="45000" anchor="t">
            <a:spAutoFit/>
          </a:bodyPr>
          <a:p>
            <a:r>
              <a:rPr b="1" lang="en-US" sz="2000" strike="noStrike" u="none">
                <a:solidFill>
                  <a:srgbClr val="000099"/>
                </a:solidFill>
                <a:effectLst/>
                <a:uFillTx/>
                <a:latin typeface="Trebuchet MS"/>
              </a:rPr>
              <a:t>sswarper2</a:t>
            </a:r>
            <a:r>
              <a:rPr b="1" lang="en-US" sz="2000" strike="noStrike" u="none">
                <a:solidFill>
                  <a:srgbClr val="000000"/>
                </a:solidFill>
                <a:effectLst/>
                <a:uFillTx/>
                <a:latin typeface="Trebuchet MS"/>
              </a:rPr>
              <a:t>:</a:t>
            </a:r>
            <a:r>
              <a:rPr b="0" lang="en-US" sz="2000" strike="noStrike" u="none">
                <a:solidFill>
                  <a:srgbClr val="000000"/>
                </a:solidFill>
                <a:effectLst/>
                <a:uFillTx/>
                <a:latin typeface="Trebuchet MS"/>
              </a:rPr>
              <a:t> skull stripping and alignment in one-- and bonus automatic QC images </a:t>
            </a:r>
            <a:endParaRPr b="0" lang="en-US" sz="2000" strike="noStrike" u="none">
              <a:solidFill>
                <a:srgbClr val="000000"/>
              </a:solidFill>
              <a:effectLst/>
              <a:uFillTx/>
              <a:latin typeface="Times New Roman"/>
            </a:endParaRPr>
          </a:p>
          <a:p>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Trebuchet MS"/>
              </a:rPr>
              <a:t>+ sswarper2 uses a multi-volume base; several exist for standard templates already, and more can be made-- see full description for these online:</a:t>
            </a:r>
            <a:endParaRPr b="0" lang="en-US" sz="2000" strike="noStrike" u="none">
              <a:solidFill>
                <a:srgbClr val="000000"/>
              </a:solidFill>
              <a:effectLst/>
              <a:uFillTx/>
              <a:latin typeface="Times New Roman"/>
            </a:endParaRPr>
          </a:p>
        </p:txBody>
      </p:sp>
      <p:sp>
        <p:nvSpPr>
          <p:cNvPr id="146" name=""/>
          <p:cNvSpPr txBox="1"/>
          <p:nvPr/>
        </p:nvSpPr>
        <p:spPr>
          <a:xfrm>
            <a:off x="702360" y="1351800"/>
            <a:ext cx="8187840" cy="2180880"/>
          </a:xfrm>
          <a:prstGeom prst="rect">
            <a:avLst/>
          </a:prstGeom>
          <a:noFill/>
          <a:ln w="0">
            <a:noFill/>
          </a:ln>
        </p:spPr>
        <p:txBody>
          <a:bodyPr lIns="90000" rIns="90000" tIns="45000" bIns="45000" anchor="t">
            <a:spAutoFit/>
          </a:bodyPr>
          <a:p>
            <a:r>
              <a:rPr b="1" lang="en-US" sz="2000" strike="noStrike" u="none">
                <a:solidFill>
                  <a:srgbClr val="990000"/>
                </a:solidFill>
                <a:effectLst/>
                <a:uFillTx/>
                <a:latin typeface="Trebuchet MS"/>
              </a:rPr>
              <a:t>3dQwarp</a:t>
            </a:r>
            <a:r>
              <a:rPr b="1" lang="en-US" sz="2000" strike="noStrike" u="none">
                <a:solidFill>
                  <a:srgbClr val="000000"/>
                </a:solidFill>
                <a:effectLst/>
                <a:uFillTx/>
                <a:latin typeface="Trebuchet MS"/>
              </a:rPr>
              <a:t>: </a:t>
            </a:r>
            <a:r>
              <a:rPr b="0" lang="en-US" sz="2000" strike="noStrike" u="none">
                <a:solidFill>
                  <a:srgbClr val="000000"/>
                </a:solidFill>
                <a:effectLst/>
                <a:uFillTx/>
                <a:latin typeface="Trebuchet MS"/>
              </a:rPr>
              <a:t>the standard nonlinear workhorse</a:t>
            </a:r>
            <a:endParaRPr b="0" lang="en-US" sz="2000" strike="noStrike" u="none">
              <a:solidFill>
                <a:srgbClr val="000000"/>
              </a:solidFill>
              <a:effectLst/>
              <a:uFillTx/>
              <a:latin typeface="Times New Roman"/>
            </a:endParaRPr>
          </a:p>
          <a:p>
            <a:endParaRPr b="0" lang="en-US" sz="2000" strike="noStrike" u="none">
              <a:solidFill>
                <a:srgbClr val="000000"/>
              </a:solidFill>
              <a:effectLst/>
              <a:uFillTx/>
              <a:latin typeface="Times New Roman"/>
            </a:endParaRPr>
          </a:p>
          <a:p>
            <a:r>
              <a:rPr b="1" lang="en-US" sz="2000" strike="noStrike" u="none">
                <a:solidFill>
                  <a:srgbClr val="006600"/>
                </a:solidFill>
                <a:effectLst/>
                <a:uFillTx/>
                <a:latin typeface="Trebuchet MS"/>
              </a:rPr>
              <a:t>auto_warp.py</a:t>
            </a:r>
            <a:r>
              <a:rPr b="1" lang="en-US" sz="2000" strike="noStrike" u="none">
                <a:solidFill>
                  <a:srgbClr val="000000"/>
                </a:solidFill>
                <a:effectLst/>
                <a:uFillTx/>
                <a:latin typeface="Trebuchet MS"/>
              </a:rPr>
              <a:t>:</a:t>
            </a:r>
            <a:r>
              <a:rPr b="0" lang="en-US" sz="2000" strike="noStrike" u="none">
                <a:solidFill>
                  <a:srgbClr val="000000"/>
                </a:solidFill>
                <a:effectLst/>
                <a:uFillTx/>
                <a:latin typeface="Trebuchet MS"/>
              </a:rPr>
              <a:t>  wrapper for alignment functionality, ~simpler syntax</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Trebuchet MS"/>
              </a:rPr>
              <a:t>	</a:t>
            </a:r>
            <a:r>
              <a:rPr b="0" lang="en-US" sz="2000" strike="noStrike" u="none">
                <a:solidFill>
                  <a:srgbClr val="000000"/>
                </a:solidFill>
                <a:effectLst/>
                <a:uFillTx/>
                <a:latin typeface="Trebuchet MS"/>
              </a:rPr>
              <a:t>(@auto_tlrc + 3dQwarp together)</a:t>
            </a:r>
            <a:endParaRPr b="0" lang="en-US" sz="2000" strike="noStrike" u="none">
              <a:solidFill>
                <a:srgbClr val="000000"/>
              </a:solidFill>
              <a:effectLst/>
              <a:uFillTx/>
              <a:latin typeface="Times New Roman"/>
            </a:endParaRPr>
          </a:p>
          <a:p>
            <a:r>
              <a:rPr b="0" i="1" lang="en-US" sz="2000" strike="noStrike" u="none">
                <a:solidFill>
                  <a:srgbClr val="000000"/>
                </a:solidFill>
                <a:effectLst/>
                <a:uFillTx/>
                <a:latin typeface="Trebuchet MS"/>
              </a:rPr>
              <a:t>Ex:  </a:t>
            </a:r>
            <a:r>
              <a:rPr b="1" lang="en-US" sz="2000" strike="noStrike" u="none">
                <a:solidFill>
                  <a:srgbClr val="000000"/>
                </a:solidFill>
                <a:effectLst/>
                <a:uFillTx/>
                <a:latin typeface="Courier New"/>
              </a:rPr>
              <a:t>auto_warp.py -base MNI152_T1_2009c+tlrc. \</a:t>
            </a:r>
            <a:endParaRPr b="0" lang="en-US" sz="2000" strike="noStrike" u="none">
              <a:solidFill>
                <a:srgbClr val="000000"/>
              </a:solidFill>
              <a:effectLst/>
              <a:uFillTx/>
              <a:latin typeface="Times New Roman"/>
            </a:endParaRPr>
          </a:p>
          <a:p>
            <a:r>
              <a:rPr b="1" lang="en-US" sz="2000" strike="noStrike" u="none">
                <a:solidFill>
                  <a:srgbClr val="000000"/>
                </a:solidFill>
                <a:effectLst/>
                <a:uFillTx/>
                <a:latin typeface="Courier New"/>
              </a:rPr>
              <a:t>        -suffix _awarp -input strip+orig.</a:t>
            </a:r>
            <a:endParaRPr b="0" lang="en-US" sz="2000" strike="noStrike" u="none">
              <a:solidFill>
                <a:srgbClr val="000000"/>
              </a:solidFill>
              <a:effectLst/>
              <a:uFillTx/>
              <a:latin typeface="Times New Roman"/>
            </a:endParaRPr>
          </a:p>
        </p:txBody>
      </p:sp>
      <p:sp>
        <p:nvSpPr>
          <p:cNvPr id="147" name=""/>
          <p:cNvSpPr txBox="1"/>
          <p:nvPr/>
        </p:nvSpPr>
        <p:spPr>
          <a:xfrm>
            <a:off x="702360" y="1012320"/>
            <a:ext cx="6467040" cy="456480"/>
          </a:xfrm>
          <a:prstGeom prst="rect">
            <a:avLst/>
          </a:prstGeom>
          <a:noFill/>
          <a:ln w="0">
            <a:noFill/>
          </a:ln>
        </p:spPr>
        <p:txBody>
          <a:bodyPr lIns="90000" rIns="90000" tIns="45000" bIns="45000" anchor="t">
            <a:spAutoFit/>
          </a:bodyPr>
          <a:p>
            <a:r>
              <a:rPr b="1" lang="en-US" sz="2000" strike="noStrike" u="sng">
                <a:solidFill>
                  <a:srgbClr val="000000"/>
                </a:solidFill>
                <a:effectLst/>
                <a:uFillTx/>
                <a:latin typeface="FreeSans"/>
              </a:rPr>
              <a:t>Multiple nonlinear alignment tools in AFNI</a:t>
            </a:r>
            <a:endParaRPr b="0" lang="en-US" sz="2000" strike="noStrike" u="none">
              <a:solidFill>
                <a:srgbClr val="000000"/>
              </a:solidFill>
              <a:effectLst/>
              <a:uFillTx/>
              <a:latin typeface="Times New Roman"/>
            </a:endParaRPr>
          </a:p>
        </p:txBody>
      </p:sp>
      <p:sp>
        <p:nvSpPr>
          <p:cNvPr id="148" name=""/>
          <p:cNvSpPr/>
          <p:nvPr/>
        </p:nvSpPr>
        <p:spPr>
          <a:xfrm>
            <a:off x="3267360" y="4347360"/>
            <a:ext cx="185364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149" name=""/>
          <p:cNvSpPr txBox="1"/>
          <p:nvPr/>
        </p:nvSpPr>
        <p:spPr>
          <a:xfrm>
            <a:off x="654480" y="5998320"/>
            <a:ext cx="4251600" cy="517320"/>
          </a:xfrm>
          <a:prstGeom prst="rect">
            <a:avLst/>
          </a:prstGeom>
          <a:noFill/>
          <a:ln w="0">
            <a:noFill/>
          </a:ln>
        </p:spPr>
        <p:txBody>
          <a:bodyPr lIns="90000" rIns="90000" tIns="45000" bIns="45000" anchor="t">
            <a:spAutoFit/>
          </a:bodyPr>
          <a:p>
            <a:r>
              <a:rPr b="1" lang="en-US" sz="1400" strike="noStrike" u="none">
                <a:solidFill>
                  <a:srgbClr val="006699"/>
                </a:solidFill>
                <a:effectLst/>
                <a:uFillTx/>
                <a:latin typeface="Trebuchet MS"/>
              </a:rPr>
              <a:t>https://afni.nimh.nih.gov/pub/dist/doc/htmldoc/template_atlas/sswarper_base.html</a:t>
            </a:r>
            <a:endParaRPr b="0" lang="en-US" sz="1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Measuring quality of alignment</a:t>
            </a:r>
            <a:endParaRPr b="0" lang="en-US" sz="2400" strike="noStrike" u="none">
              <a:solidFill>
                <a:srgbClr val="000000"/>
              </a:solidFill>
              <a:effectLst/>
              <a:uFillTx/>
              <a:latin typeface="Trebuchet MS"/>
            </a:endParaRPr>
          </a:p>
        </p:txBody>
      </p:sp>
      <p:sp>
        <p:nvSpPr>
          <p:cNvPr id="151" name=""/>
          <p:cNvSpPr txBox="1"/>
          <p:nvPr/>
        </p:nvSpPr>
        <p:spPr>
          <a:xfrm>
            <a:off x="6713280" y="6524280"/>
            <a:ext cx="2502720" cy="333720"/>
          </a:xfrm>
          <a:prstGeom prst="rect">
            <a:avLst/>
          </a:prstGeom>
          <a:noFill/>
          <a:ln w="0">
            <a:noFill/>
          </a:ln>
        </p:spPr>
        <p:txBody>
          <a:bodyPr lIns="90000" rIns="90000" tIns="45000" bIns="45000" anchor="t">
            <a:spAutoFit/>
          </a:bodyPr>
          <a:p>
            <a:r>
              <a:rPr b="0" i="1" lang="en-US" sz="1500" strike="noStrike" u="none">
                <a:solidFill>
                  <a:srgbClr val="000000"/>
                </a:solidFill>
                <a:effectLst/>
                <a:uFillTx/>
                <a:latin typeface="Trebuchet MS"/>
              </a:rPr>
              <a:t>(Cox &amp; Glen, 2013, OHBM)</a:t>
            </a:r>
            <a:endParaRPr b="0" lang="en-US" sz="1500" strike="noStrike" u="none">
              <a:solidFill>
                <a:srgbClr val="000000"/>
              </a:solidFill>
              <a:effectLst/>
              <a:uFillTx/>
              <a:latin typeface="Times New Roman"/>
            </a:endParaRPr>
          </a:p>
        </p:txBody>
      </p:sp>
      <p:sp>
        <p:nvSpPr>
          <p:cNvPr id="152" name=""/>
          <p:cNvSpPr txBox="1"/>
          <p:nvPr/>
        </p:nvSpPr>
        <p:spPr>
          <a:xfrm>
            <a:off x="51480" y="964440"/>
            <a:ext cx="9145800" cy="1187640"/>
          </a:xfrm>
          <a:prstGeom prst="rect">
            <a:avLst/>
          </a:prstGeom>
          <a:noFill/>
          <a:ln w="0">
            <a:noFill/>
          </a:ln>
        </p:spPr>
        <p:txBody>
          <a:bodyPr lIns="90000" rIns="90000" tIns="45000" bIns="45000" anchor="t">
            <a:spAutoFit/>
          </a:bodyPr>
          <a:p>
            <a:r>
              <a:rPr b="1" lang="en-US" sz="1800" strike="noStrike" u="sng">
                <a:solidFill>
                  <a:srgbClr val="000000"/>
                </a:solidFill>
                <a:effectLst/>
                <a:uFillTx/>
                <a:latin typeface="Trebuchet MS"/>
              </a:rPr>
              <a:t>Can compare 3dQwarp with other available nonlinear alignment tools</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 For a group of subjects, estimate warp from anat to template </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 Apply warp to labeled ROIs, and measure % overlap in results. (Yellow: &gt;90% overlap)</a:t>
            </a:r>
            <a:endParaRPr b="0" lang="en-US" sz="1800" strike="noStrike" u="none">
              <a:solidFill>
                <a:srgbClr val="000000"/>
              </a:solidFill>
              <a:effectLst/>
              <a:uFillTx/>
              <a:latin typeface="Times New Roman"/>
            </a:endParaRPr>
          </a:p>
        </p:txBody>
      </p:sp>
      <p:pic>
        <p:nvPicPr>
          <p:cNvPr id="153" name="" descr=""/>
          <p:cNvPicPr/>
          <p:nvPr/>
        </p:nvPicPr>
        <p:blipFill>
          <a:blip r:embed="rId1"/>
          <a:stretch/>
        </p:blipFill>
        <p:spPr>
          <a:xfrm>
            <a:off x="360" y="1896480"/>
            <a:ext cx="9143640" cy="4559760"/>
          </a:xfrm>
          <a:prstGeom prst="rect">
            <a:avLst/>
          </a:prstGeom>
          <a:noFill/>
          <a:ln w="0">
            <a:noFill/>
          </a:ln>
        </p:spPr>
      </p:pic>
      <p:sp>
        <p:nvSpPr>
          <p:cNvPr id="154" name=""/>
          <p:cNvSpPr txBox="1"/>
          <p:nvPr/>
        </p:nvSpPr>
        <p:spPr>
          <a:xfrm>
            <a:off x="0" y="6524280"/>
            <a:ext cx="4594320" cy="333720"/>
          </a:xfrm>
          <a:prstGeom prst="rect">
            <a:avLst/>
          </a:prstGeom>
          <a:noFill/>
          <a:ln w="0">
            <a:noFill/>
          </a:ln>
        </p:spPr>
        <p:txBody>
          <a:bodyPr lIns="90000" rIns="90000" tIns="45000" bIns="45000" anchor="t">
            <a:spAutoFit/>
          </a:bodyPr>
          <a:p>
            <a:r>
              <a:rPr b="0" lang="en-US" sz="1500" strike="noStrike" u="none">
                <a:solidFill>
                  <a:srgbClr val="0066cc"/>
                </a:solidFill>
                <a:effectLst/>
                <a:uFillTx/>
                <a:latin typeface="Trebuchet MS"/>
              </a:rPr>
              <a:t>ANTS, DARTEL and FNIRT run with default settings</a:t>
            </a:r>
            <a:endParaRPr b="0" lang="en-US" sz="1500" strike="noStrike" u="none">
              <a:solidFill>
                <a:srgbClr val="000000"/>
              </a:solidFill>
              <a:effectLst/>
              <a:uFillTx/>
              <a:latin typeface="Times New Roman"/>
            </a:endParaRPr>
          </a:p>
        </p:txBody>
      </p:sp>
      <p:sp>
        <p:nvSpPr>
          <p:cNvPr id="155" name=""/>
          <p:cNvSpPr/>
          <p:nvPr/>
        </p:nvSpPr>
        <p:spPr>
          <a:xfrm flipH="1">
            <a:off x="8477640" y="2621520"/>
            <a:ext cx="337680" cy="54180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56" name=""/>
          <p:cNvSpPr/>
          <p:nvPr/>
        </p:nvSpPr>
        <p:spPr>
          <a:xfrm flipH="1">
            <a:off x="6219000" y="2612520"/>
            <a:ext cx="337680" cy="54180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57" name=""/>
          <p:cNvSpPr/>
          <p:nvPr/>
        </p:nvSpPr>
        <p:spPr>
          <a:xfrm flipH="1">
            <a:off x="3915000" y="2612520"/>
            <a:ext cx="337680" cy="54180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58" name=""/>
          <p:cNvSpPr/>
          <p:nvPr/>
        </p:nvSpPr>
        <p:spPr>
          <a:xfrm flipH="1">
            <a:off x="1692360" y="2603520"/>
            <a:ext cx="337680" cy="54180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59" name=""/>
          <p:cNvSpPr/>
          <p:nvPr/>
        </p:nvSpPr>
        <p:spPr>
          <a:xfrm flipV="1">
            <a:off x="249120" y="2896200"/>
            <a:ext cx="448560" cy="360"/>
          </a:xfrm>
          <a:prstGeom prst="line">
            <a:avLst/>
          </a:prstGeom>
          <a:ln w="36720">
            <a:solidFill>
              <a:srgbClr val="ff00cc"/>
            </a:solidFill>
            <a:round/>
            <a:tailEnd len="med" type="triangle" w="med"/>
          </a:ln>
        </p:spPr>
        <p:style>
          <a:lnRef idx="0"/>
          <a:fillRef idx="0"/>
          <a:effectRef idx="0"/>
          <a:fontRef idx="minor"/>
        </p:style>
        <p:txBody>
          <a:bodyPr lIns="108360" rIns="108360" tIns="-63000" bIns="-63000" anchor="ctr">
            <a:noAutofit/>
          </a:bodyPr>
          <a:p>
            <a:endParaRPr b="0" lang="en-US" sz="2400" strike="noStrike" u="none">
              <a:solidFill>
                <a:srgbClr val="000000"/>
              </a:solidFill>
              <a:effectLst/>
              <a:uFillTx/>
              <a:latin typeface="Times New Roman"/>
            </a:endParaRPr>
          </a:p>
        </p:txBody>
      </p:sp>
      <p:sp>
        <p:nvSpPr>
          <p:cNvPr id="160" name=""/>
          <p:cNvSpPr/>
          <p:nvPr/>
        </p:nvSpPr>
        <p:spPr>
          <a:xfrm flipV="1">
            <a:off x="2616120" y="2896560"/>
            <a:ext cx="448560" cy="360"/>
          </a:xfrm>
          <a:prstGeom prst="line">
            <a:avLst/>
          </a:prstGeom>
          <a:ln w="36720">
            <a:solidFill>
              <a:srgbClr val="ff00cc"/>
            </a:solidFill>
            <a:round/>
            <a:tailEnd len="med" type="triangle" w="med"/>
          </a:ln>
        </p:spPr>
        <p:style>
          <a:lnRef idx="0"/>
          <a:fillRef idx="0"/>
          <a:effectRef idx="0"/>
          <a:fontRef idx="minor"/>
        </p:style>
        <p:txBody>
          <a:bodyPr lIns="108360" rIns="108360" tIns="-63000" bIns="-63000" anchor="ctr">
            <a:noAutofit/>
          </a:bodyPr>
          <a:p>
            <a:endParaRPr b="0" lang="en-US" sz="2400" strike="noStrike" u="none">
              <a:solidFill>
                <a:srgbClr val="000000"/>
              </a:solidFill>
              <a:effectLst/>
              <a:uFillTx/>
              <a:latin typeface="Times New Roman"/>
            </a:endParaRPr>
          </a:p>
        </p:txBody>
      </p:sp>
      <p:sp>
        <p:nvSpPr>
          <p:cNvPr id="161" name=""/>
          <p:cNvSpPr/>
          <p:nvPr/>
        </p:nvSpPr>
        <p:spPr>
          <a:xfrm flipV="1">
            <a:off x="4875120" y="2896920"/>
            <a:ext cx="448560" cy="360"/>
          </a:xfrm>
          <a:prstGeom prst="line">
            <a:avLst/>
          </a:prstGeom>
          <a:ln w="36720">
            <a:solidFill>
              <a:srgbClr val="ff00cc"/>
            </a:solidFill>
            <a:round/>
            <a:tailEnd len="med" type="triangle" w="med"/>
          </a:ln>
        </p:spPr>
        <p:style>
          <a:lnRef idx="0"/>
          <a:fillRef idx="0"/>
          <a:effectRef idx="0"/>
          <a:fontRef idx="minor"/>
        </p:style>
        <p:txBody>
          <a:bodyPr lIns="108360" rIns="108360" tIns="-63000" bIns="-63000" anchor="ctr">
            <a:noAutofit/>
          </a:bodyPr>
          <a:p>
            <a:endParaRPr b="0" lang="en-US" sz="2400" strike="noStrike" u="none">
              <a:solidFill>
                <a:srgbClr val="000000"/>
              </a:solidFill>
              <a:effectLst/>
              <a:uFillTx/>
              <a:latin typeface="Times New Roman"/>
            </a:endParaRPr>
          </a:p>
        </p:txBody>
      </p:sp>
      <p:sp>
        <p:nvSpPr>
          <p:cNvPr id="162" name=""/>
          <p:cNvSpPr/>
          <p:nvPr/>
        </p:nvSpPr>
        <p:spPr>
          <a:xfrm flipV="1">
            <a:off x="7134120" y="2897280"/>
            <a:ext cx="448560" cy="360"/>
          </a:xfrm>
          <a:prstGeom prst="line">
            <a:avLst/>
          </a:prstGeom>
          <a:ln w="36720">
            <a:solidFill>
              <a:srgbClr val="ff00cc"/>
            </a:solidFill>
            <a:round/>
            <a:tailEnd len="med" type="triangle" w="med"/>
          </a:ln>
        </p:spPr>
        <p:style>
          <a:lnRef idx="0"/>
          <a:fillRef idx="0"/>
          <a:effectRef idx="0"/>
          <a:fontRef idx="minor"/>
        </p:style>
        <p:txBody>
          <a:bodyPr lIns="108360" rIns="108360" tIns="-63000" bIns="-63000" anchor="ctr">
            <a:noAutofit/>
          </a:bodyPr>
          <a:p>
            <a:endParaRPr b="0" lang="en-US" sz="2400" strike="noStrike" u="none">
              <a:solidFill>
                <a:srgbClr val="000000"/>
              </a:solidFill>
              <a:effectLst/>
              <a:uFillTx/>
              <a:latin typeface="Times New Roman"/>
            </a:endParaRPr>
          </a:p>
        </p:txBody>
      </p:sp>
      <p:sp>
        <p:nvSpPr>
          <p:cNvPr id="163" name=""/>
          <p:cNvSpPr/>
          <p:nvPr/>
        </p:nvSpPr>
        <p:spPr>
          <a:xfrm flipH="1" flipV="1">
            <a:off x="8531280" y="5971680"/>
            <a:ext cx="390600" cy="29304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64" name=""/>
          <p:cNvSpPr/>
          <p:nvPr/>
        </p:nvSpPr>
        <p:spPr>
          <a:xfrm flipH="1" flipV="1">
            <a:off x="6301440" y="5945400"/>
            <a:ext cx="390600" cy="29304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65" name=""/>
          <p:cNvSpPr/>
          <p:nvPr/>
        </p:nvSpPr>
        <p:spPr>
          <a:xfrm flipH="1" flipV="1">
            <a:off x="4042800" y="5954760"/>
            <a:ext cx="390600" cy="29304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
        <p:nvSpPr>
          <p:cNvPr id="166" name=""/>
          <p:cNvSpPr/>
          <p:nvPr/>
        </p:nvSpPr>
        <p:spPr>
          <a:xfrm flipH="1" flipV="1">
            <a:off x="1784160" y="5964120"/>
            <a:ext cx="390600" cy="293040"/>
          </a:xfrm>
          <a:prstGeom prst="line">
            <a:avLst/>
          </a:prstGeom>
          <a:ln w="36720">
            <a:solidFill>
              <a:srgbClr val="ff00cc"/>
            </a:solidFill>
            <a:round/>
            <a:tailEnd len="med" type="triangle" w="med"/>
          </a:ln>
        </p:spPr>
        <p:style>
          <a:lnRef idx="0"/>
          <a:fillRef idx="0"/>
          <a:effectRef idx="0"/>
          <a:fontRef idx="minor"/>
        </p:style>
        <p:txBody>
          <a:bodyPr lIns="108360" rIns="108360" tIns="63360" bIns="63360" anchor="ctr">
            <a:no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
          <p:cNvSpPr/>
          <p:nvPr/>
        </p:nvSpPr>
        <p:spPr>
          <a:xfrm>
            <a:off x="1413360" y="212040"/>
            <a:ext cx="6450480" cy="7772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2023 Atlas Overhaul</a:t>
            </a:r>
            <a:endParaRPr b="0" lang="en-US" sz="2400" strike="noStrike" u="none">
              <a:solidFill>
                <a:srgbClr val="000000"/>
              </a:solidFill>
              <a:effectLst/>
              <a:uFillTx/>
              <a:latin typeface="Trebuchet MS"/>
            </a:endParaRPr>
          </a:p>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 new dawn, a new day</a:t>
            </a:r>
            <a:endParaRPr b="0" lang="en-US" sz="2400" strike="noStrike" u="none">
              <a:solidFill>
                <a:srgbClr val="000000"/>
              </a:solidFill>
              <a:effectLst/>
              <a:uFillTx/>
              <a:latin typeface="Trebuchet MS"/>
            </a:endParaRPr>
          </a:p>
        </p:txBody>
      </p:sp>
      <p:sp>
        <p:nvSpPr>
          <p:cNvPr id="168" name=""/>
          <p:cNvSpPr txBox="1"/>
          <p:nvPr/>
        </p:nvSpPr>
        <p:spPr>
          <a:xfrm>
            <a:off x="4127400" y="4949280"/>
            <a:ext cx="180720" cy="456120"/>
          </a:xfrm>
          <a:prstGeom prst="rect">
            <a:avLst/>
          </a:prstGeom>
          <a:noFill/>
          <a:ln w="0">
            <a:noFill/>
          </a:ln>
        </p:spPr>
        <p:txBody>
          <a:bodyPr wrap="none" lIns="90000" rIns="90000" tIns="45000" bIns="45000" anchor="t">
            <a:spAutoFit/>
          </a:bodyPr>
          <a:p>
            <a:endParaRPr b="0" lang="en-US" sz="2400" strike="noStrike" u="none">
              <a:solidFill>
                <a:srgbClr val="000000"/>
              </a:solidFill>
              <a:effectLst/>
              <a:uFillTx/>
              <a:latin typeface="Times New Roman"/>
            </a:endParaRPr>
          </a:p>
        </p:txBody>
      </p:sp>
      <p:sp>
        <p:nvSpPr>
          <p:cNvPr id="169" name=""/>
          <p:cNvSpPr/>
          <p:nvPr/>
        </p:nvSpPr>
        <p:spPr>
          <a:xfrm>
            <a:off x="457200" y="1021680"/>
            <a:ext cx="8321040" cy="4830480"/>
          </a:xfrm>
          <a:prstGeom prst="rect">
            <a:avLst/>
          </a:prstGeom>
          <a:noFill/>
          <a:ln w="0">
            <a:noFill/>
          </a:ln>
        </p:spPr>
        <p:style>
          <a:lnRef idx="0"/>
          <a:fillRef idx="0"/>
          <a:effectRef idx="0"/>
          <a:fontRef idx="minor"/>
        </p:style>
        <p:txBody>
          <a:bodyPr lIns="90000" rIns="90000" tIns="46800" bIns="46800" anchor="t">
            <a:noAutofit/>
          </a:bodyPr>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700" strike="noStrike" u="none">
                <a:solidFill>
                  <a:srgbClr val="000000"/>
                </a:solidFill>
                <a:effectLst/>
                <a:uFillTx/>
                <a:latin typeface="Trebuchet MS"/>
              </a:rPr>
              <a:t>Cleaning Up:</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Removal of TTatlas+tlrc - Talairach daemon</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Removal of other older SPM Anatomy Toolbox atlases, no MNI_ANAT atlases</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700" strike="noStrike" u="none">
                <a:solidFill>
                  <a:srgbClr val="000000"/>
                </a:solidFill>
                <a:effectLst/>
                <a:uFillTx/>
                <a:latin typeface="Trebuchet MS"/>
              </a:rPr>
              <a:t>Adding On:</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Addition of Brodmann-Pijnenburg atlases MNI_N27 and MNI_2009d</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Addition of JulichBrain atlases for MNI_N27  and MNI_2009c</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Addition of FreeSurfer atlases for TT_N27 and MNI_2009c</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700" strike="noStrike" u="none">
                <a:solidFill>
                  <a:srgbClr val="000000"/>
                </a:solidFill>
                <a:effectLst/>
                <a:uFillTx/>
                <a:latin typeface="Trebuchet MS"/>
              </a:rPr>
              <a:t>Making Changes:</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Default Atlas for “Show atlas colors”, “Go to atlas location” is Brodmann_Pijn_AFNI (MNI_2009c)</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Atlases identified with specific template spaces for MNI - MNI_N27, MNI_2009c.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Atlas versions and description in AFNI header and in NIFTI header</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Default atlas search updated</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Default template space list for coordinates shown is TLRC, MNI (no MNI_ANAT)</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Going where the atlases live</a:t>
            </a:r>
            <a:endParaRPr b="0" lang="en-US" sz="2400" strike="noStrike" u="none">
              <a:solidFill>
                <a:srgbClr val="000000"/>
              </a:solidFill>
              <a:effectLst/>
              <a:uFillTx/>
              <a:latin typeface="Trebuchet MS"/>
            </a:endParaRPr>
          </a:p>
        </p:txBody>
      </p:sp>
      <p:sp>
        <p:nvSpPr>
          <p:cNvPr id="171" name=""/>
          <p:cNvSpPr/>
          <p:nvPr/>
        </p:nvSpPr>
        <p:spPr>
          <a:xfrm>
            <a:off x="133920" y="1156680"/>
            <a:ext cx="6365160" cy="1812960"/>
          </a:xfrm>
          <a:prstGeom prst="rect">
            <a:avLst/>
          </a:prstGeom>
          <a:noFill/>
          <a:ln w="0">
            <a:noFill/>
          </a:ln>
        </p:spPr>
        <p:style>
          <a:lnRef idx="0"/>
          <a:fillRef idx="0"/>
          <a:effectRef idx="0"/>
          <a:fontRef idx="minor"/>
        </p:style>
        <p:txBody>
          <a:bodyPr lIns="90000" rIns="90000" tIns="46800" bIns="46800" anchor="t">
            <a:noAutofit/>
          </a:bodyPr>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AFNI binary directory for datasets and configuration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AFNI_atlas_spaces.niml describe the distributed atlases</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CustomAtlases.niml and SessionAtlases.niml allow for more atlases and templates</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endParaRPr b="0" lang="en-US" sz="1700" strike="noStrike" u="none">
              <a:solidFill>
                <a:srgbClr val="000000"/>
              </a:solidFill>
              <a:effectLst/>
              <a:uFillTx/>
              <a:latin typeface="Trebuchet MS"/>
            </a:endParaRPr>
          </a:p>
        </p:txBody>
      </p:sp>
      <p:sp>
        <p:nvSpPr>
          <p:cNvPr id="172" name=""/>
          <p:cNvSpPr txBox="1"/>
          <p:nvPr/>
        </p:nvSpPr>
        <p:spPr>
          <a:xfrm>
            <a:off x="840240" y="2946960"/>
            <a:ext cx="5743440" cy="619200"/>
          </a:xfrm>
          <a:prstGeom prst="rect">
            <a:avLst/>
          </a:prstGeom>
          <a:solidFill>
            <a:srgbClr val="dddddd"/>
          </a:solidFill>
          <a:ln w="0">
            <a:noFill/>
          </a:ln>
        </p:spPr>
        <p:txBody>
          <a:bodyPr lIns="90000" rIns="90000" tIns="45000" bIns="450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ea typeface="msmincho"/>
              </a:rPr>
              <a:t>Savin</a:t>
            </a:r>
            <a:r>
              <a:rPr b="0" lang="en-US" sz="2400" strike="noStrike" u="none">
                <a:solidFill>
                  <a:srgbClr val="000000"/>
                </a:solidFill>
                <a:effectLst/>
                <a:uFillTx/>
                <a:latin typeface="Trebuchet MS"/>
              </a:rPr>
              <a:t>g the Environment (in .afnirc)</a:t>
            </a:r>
            <a:endParaRPr b="0" lang="en-US" sz="2400" strike="noStrike" u="none">
              <a:solidFill>
                <a:srgbClr val="000000"/>
              </a:solidFill>
              <a:effectLst/>
              <a:uFillTx/>
              <a:latin typeface="Times New Roman"/>
            </a:endParaRPr>
          </a:p>
        </p:txBody>
      </p:sp>
      <p:sp>
        <p:nvSpPr>
          <p:cNvPr id="173" name=""/>
          <p:cNvSpPr txBox="1"/>
          <p:nvPr/>
        </p:nvSpPr>
        <p:spPr>
          <a:xfrm>
            <a:off x="205200" y="3654000"/>
            <a:ext cx="8591400" cy="26506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AFNI_ATLAS_LIST  "CA_ML_18_MNI,DKD_Desai_MPM"</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     "ALL"</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AFNI_TEMPLATE_SPACE_LIST  “MNI,TLRC”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AFNI_ATLAS_COLORS  CA_ML_18_MNI</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AFNI_SUPP_ATLAS_DIR ~/MyAtlases</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AFNI_WHEREAMI_DEC_PLACES 2</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AFNI_WHEREAMI_MAX_SEARCH_RAD 3</a:t>
            </a:r>
            <a:endParaRPr b="0" lang="en-US" sz="2400" strike="noStrike" u="none">
              <a:solidFill>
                <a:srgbClr val="000000"/>
              </a:solidFill>
              <a:effectLst/>
              <a:uFillTx/>
              <a:latin typeface="Times New Roman"/>
            </a:endParaRPr>
          </a:p>
        </p:txBody>
      </p:sp>
      <p:sp>
        <p:nvSpPr>
          <p:cNvPr id="174" name=""/>
          <p:cNvSpPr txBox="1"/>
          <p:nvPr/>
        </p:nvSpPr>
        <p:spPr>
          <a:xfrm>
            <a:off x="4127400" y="4949280"/>
            <a:ext cx="180720" cy="456120"/>
          </a:xfrm>
          <a:prstGeom prst="rect">
            <a:avLst/>
          </a:prstGeom>
          <a:noFill/>
          <a:ln w="0">
            <a:noFill/>
          </a:ln>
        </p:spPr>
        <p:txBody>
          <a:bodyPr wrap="none" lIns="90000" rIns="90000" tIns="45000" bIns="45000" anchor="t">
            <a:sp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5" name="" descr=""/>
          <p:cNvPicPr/>
          <p:nvPr/>
        </p:nvPicPr>
        <p:blipFill>
          <a:blip r:embed="rId1"/>
          <a:stretch/>
        </p:blipFill>
        <p:spPr>
          <a:xfrm>
            <a:off x="5915520" y="1615320"/>
            <a:ext cx="2405520" cy="2956680"/>
          </a:xfrm>
          <a:prstGeom prst="rect">
            <a:avLst/>
          </a:prstGeom>
          <a:noFill/>
          <a:ln w="0">
            <a:noFill/>
          </a:ln>
        </p:spPr>
      </p:pic>
      <p:sp>
        <p:nvSpPr>
          <p:cNvPr id="176"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Early Atlases -Talairach Daemon</a:t>
            </a:r>
            <a:endParaRPr b="0" lang="en-US" sz="2400" strike="noStrike" u="none">
              <a:solidFill>
                <a:srgbClr val="000000"/>
              </a:solidFill>
              <a:effectLst/>
              <a:uFillTx/>
              <a:latin typeface="Trebuchet MS"/>
            </a:endParaRPr>
          </a:p>
        </p:txBody>
      </p:sp>
      <p:pic>
        <p:nvPicPr>
          <p:cNvPr id="177" name="" descr=""/>
          <p:cNvPicPr/>
          <p:nvPr/>
        </p:nvPicPr>
        <p:blipFill>
          <a:blip r:embed="rId2"/>
          <a:stretch/>
        </p:blipFill>
        <p:spPr>
          <a:xfrm>
            <a:off x="367560" y="1645920"/>
            <a:ext cx="2506680" cy="1749240"/>
          </a:xfrm>
          <a:prstGeom prst="rect">
            <a:avLst/>
          </a:prstGeom>
          <a:noFill/>
          <a:ln w="0">
            <a:noFill/>
          </a:ln>
        </p:spPr>
      </p:pic>
      <p:pic>
        <p:nvPicPr>
          <p:cNvPr id="178" name="" descr=""/>
          <p:cNvPicPr/>
          <p:nvPr/>
        </p:nvPicPr>
        <p:blipFill>
          <a:blip r:embed="rId3"/>
          <a:srcRect l="0" t="0" r="69070" b="0"/>
          <a:stretch/>
        </p:blipFill>
        <p:spPr>
          <a:xfrm>
            <a:off x="3383280" y="1542960"/>
            <a:ext cx="1737360" cy="2023200"/>
          </a:xfrm>
          <a:prstGeom prst="rect">
            <a:avLst/>
          </a:prstGeom>
          <a:noFill/>
          <a:ln w="0">
            <a:noFill/>
          </a:ln>
        </p:spPr>
      </p:pic>
      <p:pic>
        <p:nvPicPr>
          <p:cNvPr id="179" name="" descr=""/>
          <p:cNvPicPr/>
          <p:nvPr/>
        </p:nvPicPr>
        <p:blipFill>
          <a:blip r:embed="rId4"/>
          <a:stretch/>
        </p:blipFill>
        <p:spPr>
          <a:xfrm>
            <a:off x="1851120" y="4782960"/>
            <a:ext cx="3086640" cy="1709280"/>
          </a:xfrm>
          <a:prstGeom prst="rect">
            <a:avLst/>
          </a:prstGeom>
          <a:noFill/>
          <a:ln w="0">
            <a:noFill/>
          </a:ln>
        </p:spPr>
      </p:pic>
      <p:sp>
        <p:nvSpPr>
          <p:cNvPr id="180" name=""/>
          <p:cNvSpPr txBox="1"/>
          <p:nvPr/>
        </p:nvSpPr>
        <p:spPr>
          <a:xfrm>
            <a:off x="365760" y="3475800"/>
            <a:ext cx="2286000" cy="54756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Brodmann, 1909</a:t>
            </a:r>
            <a:endParaRPr b="0" lang="en-US" sz="2400" strike="noStrike" u="none">
              <a:solidFill>
                <a:srgbClr val="000000"/>
              </a:solidFill>
              <a:effectLst/>
              <a:uFillTx/>
              <a:latin typeface="Times New Roman"/>
            </a:endParaRPr>
          </a:p>
        </p:txBody>
      </p:sp>
      <p:sp>
        <p:nvSpPr>
          <p:cNvPr id="181" name=""/>
          <p:cNvSpPr txBox="1"/>
          <p:nvPr/>
        </p:nvSpPr>
        <p:spPr>
          <a:xfrm>
            <a:off x="3291840" y="3567240"/>
            <a:ext cx="2286000" cy="54756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Talairach, 1988</a:t>
            </a:r>
            <a:endParaRPr b="0" lang="en-US" sz="2400" strike="noStrike" u="none">
              <a:solidFill>
                <a:srgbClr val="000000"/>
              </a:solidFill>
              <a:effectLst/>
              <a:uFillTx/>
              <a:latin typeface="Times New Roman"/>
            </a:endParaRPr>
          </a:p>
        </p:txBody>
      </p:sp>
      <p:sp>
        <p:nvSpPr>
          <p:cNvPr id="182" name=""/>
          <p:cNvSpPr txBox="1"/>
          <p:nvPr/>
        </p:nvSpPr>
        <p:spPr>
          <a:xfrm>
            <a:off x="5943600" y="4572000"/>
            <a:ext cx="2286000" cy="54756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Lancaster, 2000</a:t>
            </a:r>
            <a:endParaRPr b="0" lang="en-US" sz="2400" strike="noStrike" u="none">
              <a:solidFill>
                <a:srgbClr val="000000"/>
              </a:solidFill>
              <a:effectLst/>
              <a:uFillTx/>
              <a:latin typeface="Times New Roman"/>
            </a:endParaRPr>
          </a:p>
        </p:txBody>
      </p:sp>
      <p:sp>
        <p:nvSpPr>
          <p:cNvPr id="183" name=""/>
          <p:cNvSpPr txBox="1"/>
          <p:nvPr/>
        </p:nvSpPr>
        <p:spPr>
          <a:xfrm>
            <a:off x="5669280" y="5304600"/>
            <a:ext cx="2286000" cy="8218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Removed from AFNI, 2023?</a:t>
            </a:r>
            <a:endParaRPr b="0" lang="en-US" sz="2400" strike="noStrike" u="none">
              <a:solidFill>
                <a:srgbClr val="000000"/>
              </a:solidFill>
              <a:effectLst/>
              <a:uFillTx/>
              <a:latin typeface="Times New Roman"/>
            </a:endParaRPr>
          </a:p>
        </p:txBody>
      </p:sp>
      <p:sp>
        <p:nvSpPr>
          <p:cNvPr id="184" name=""/>
          <p:cNvSpPr/>
          <p:nvPr/>
        </p:nvSpPr>
        <p:spPr>
          <a:xfrm>
            <a:off x="3017520" y="2560320"/>
            <a:ext cx="27432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185" name=""/>
          <p:cNvSpPr/>
          <p:nvPr/>
        </p:nvSpPr>
        <p:spPr>
          <a:xfrm>
            <a:off x="5394960" y="2560320"/>
            <a:ext cx="27432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186" name=""/>
          <p:cNvSpPr txBox="1"/>
          <p:nvPr/>
        </p:nvSpPr>
        <p:spPr>
          <a:xfrm>
            <a:off x="2926080" y="3931920"/>
            <a:ext cx="2834640" cy="821880"/>
          </a:xfrm>
          <a:prstGeom prst="rect">
            <a:avLst/>
          </a:prstGeom>
          <a:noFill/>
          <a:ln w="0">
            <a:noFill/>
          </a:ln>
        </p:spPr>
        <p:txBody>
          <a:bodyPr lIns="90000" rIns="90000" tIns="45000" bIns="450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200" strike="noStrike" u="none">
                <a:solidFill>
                  <a:srgbClr val="000000"/>
                </a:solidFill>
                <a:effectLst/>
                <a:uFillTx/>
                <a:latin typeface="Times New Roman"/>
              </a:rPr>
              <a:t>Half brain- 5mm slices</a:t>
            </a:r>
            <a:endParaRPr b="0" lang="en-US" sz="2200" strike="noStrike" u="none">
              <a:solidFill>
                <a:srgbClr val="000000"/>
              </a:solidFill>
              <a:effectLst/>
              <a:uFillTx/>
              <a:latin typeface="Times New Roman"/>
            </a:endParaRPr>
          </a:p>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200" strike="noStrike" u="none">
                <a:solidFill>
                  <a:srgbClr val="000000"/>
                </a:solidFill>
                <a:effectLst/>
                <a:uFillTx/>
                <a:latin typeface="Times New Roman"/>
              </a:rPr>
              <a:t>No MRI volume</a:t>
            </a:r>
            <a:endParaRPr b="0" lang="en-US" sz="22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 descr=""/>
          <p:cNvPicPr/>
          <p:nvPr/>
        </p:nvPicPr>
        <p:blipFill>
          <a:blip r:embed="rId1"/>
          <a:stretch/>
        </p:blipFill>
        <p:spPr>
          <a:xfrm>
            <a:off x="1463040" y="3863520"/>
            <a:ext cx="2159640" cy="2591640"/>
          </a:xfrm>
          <a:prstGeom prst="rect">
            <a:avLst/>
          </a:prstGeom>
          <a:noFill/>
          <a:ln w="0">
            <a:noFill/>
          </a:ln>
        </p:spPr>
      </p:pic>
      <p:sp>
        <p:nvSpPr>
          <p:cNvPr id="188" name=""/>
          <p:cNvSpPr txBox="1"/>
          <p:nvPr/>
        </p:nvSpPr>
        <p:spPr>
          <a:xfrm>
            <a:off x="4114800" y="404640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Brodmann-Pijnenburg</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“Classical atlases” - Heuvel group</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MNI_N27</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MNI_2009c (AFNI reprojection)</a:t>
            </a:r>
            <a:endParaRPr b="0" lang="en-US" sz="2400" strike="noStrike" u="none">
              <a:solidFill>
                <a:srgbClr val="000000"/>
              </a:solidFill>
              <a:effectLst/>
              <a:uFillTx/>
              <a:latin typeface="Times New Roman"/>
            </a:endParaRPr>
          </a:p>
        </p:txBody>
      </p:sp>
      <p:sp>
        <p:nvSpPr>
          <p:cNvPr id="189" name=""/>
          <p:cNvSpPr txBox="1"/>
          <p:nvPr/>
        </p:nvSpPr>
        <p:spPr>
          <a:xfrm>
            <a:off x="4059720" y="165960"/>
            <a:ext cx="4663440" cy="37479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JulichBrain 3.1 </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(replacing Eickhoff-Zilles, 3.0 atlases)</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Cytoarchitectonic, 10 subjects for</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414 region MPM (probabilistic available from EBRAINS), cortical and subcortical</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MNI_N27, MNI_2009c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 working with EBRAINS and Julich groups for updates)</a:t>
            </a:r>
            <a:endParaRPr b="0" lang="en-US" sz="2400" strike="noStrike" u="none">
              <a:solidFill>
                <a:srgbClr val="000000"/>
              </a:solidFill>
              <a:effectLst/>
              <a:uFillTx/>
              <a:latin typeface="Times New Roman"/>
            </a:endParaRPr>
          </a:p>
        </p:txBody>
      </p:sp>
      <p:pic>
        <p:nvPicPr>
          <p:cNvPr id="190" name="" descr=""/>
          <p:cNvPicPr/>
          <p:nvPr/>
        </p:nvPicPr>
        <p:blipFill>
          <a:blip r:embed="rId2"/>
          <a:stretch/>
        </p:blipFill>
        <p:spPr>
          <a:xfrm>
            <a:off x="1438920" y="570600"/>
            <a:ext cx="2187360" cy="2549520"/>
          </a:xfrm>
          <a:prstGeom prst="rect">
            <a:avLst/>
          </a:prstGeom>
          <a:noFill/>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
          <p:cNvSpPr txBox="1"/>
          <p:nvPr/>
        </p:nvSpPr>
        <p:spPr>
          <a:xfrm>
            <a:off x="4023360" y="100584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Eickhoff-Zilles Macrolabel (AAL)</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MNI_N27 (shifted)</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TT_N27 (transformed)</a:t>
            </a:r>
            <a:endParaRPr b="0" lang="en-US" sz="2400" strike="noStrike" u="none">
              <a:solidFill>
                <a:srgbClr val="000000"/>
              </a:solidFill>
              <a:effectLst/>
              <a:uFillTx/>
              <a:latin typeface="Times New Roman"/>
            </a:endParaRPr>
          </a:p>
        </p:txBody>
      </p:sp>
      <p:sp>
        <p:nvSpPr>
          <p:cNvPr id="192" name=""/>
          <p:cNvSpPr txBox="1"/>
          <p:nvPr/>
        </p:nvSpPr>
        <p:spPr>
          <a:xfrm>
            <a:off x="4023360" y="393192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Eickhoff-Zilles MPM 2.2</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MNI_N27 (shifted)</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TT_N27 (transformed)</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10 subject probabilistic atlases also available</a:t>
            </a:r>
            <a:endParaRPr b="0" lang="en-US" sz="2400" strike="noStrike" u="none">
              <a:solidFill>
                <a:srgbClr val="000000"/>
              </a:solidFill>
              <a:effectLst/>
              <a:uFillTx/>
              <a:latin typeface="Times New Roman"/>
            </a:endParaRPr>
          </a:p>
        </p:txBody>
      </p:sp>
      <p:pic>
        <p:nvPicPr>
          <p:cNvPr id="193" name="" descr=""/>
          <p:cNvPicPr/>
          <p:nvPr/>
        </p:nvPicPr>
        <p:blipFill>
          <a:blip r:embed="rId1"/>
          <a:stretch/>
        </p:blipFill>
        <p:spPr>
          <a:xfrm>
            <a:off x="1547640" y="947160"/>
            <a:ext cx="1835640" cy="2253240"/>
          </a:xfrm>
          <a:prstGeom prst="rect">
            <a:avLst/>
          </a:prstGeom>
          <a:noFill/>
          <a:ln w="0">
            <a:noFill/>
          </a:ln>
        </p:spPr>
      </p:pic>
      <p:pic>
        <p:nvPicPr>
          <p:cNvPr id="194" name="" descr=""/>
          <p:cNvPicPr/>
          <p:nvPr/>
        </p:nvPicPr>
        <p:blipFill>
          <a:blip r:embed="rId2"/>
          <a:stretch/>
        </p:blipFill>
        <p:spPr>
          <a:xfrm>
            <a:off x="1554480" y="3935880"/>
            <a:ext cx="1835640" cy="2282040"/>
          </a:xfrm>
          <a:prstGeom prst="rect">
            <a:avLst/>
          </a:prstGeom>
          <a:noFill/>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
          <p:cNvSpPr txBox="1"/>
          <p:nvPr/>
        </p:nvSpPr>
        <p:spPr>
          <a:xfrm>
            <a:off x="4114800" y="91440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Freesurfer recon-all</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Destrieux Gray matter regions</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TT_N27</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MNI_2009c</a:t>
            </a:r>
            <a:endParaRPr b="0" lang="en-US" sz="2400" strike="noStrike" u="none">
              <a:solidFill>
                <a:srgbClr val="000000"/>
              </a:solidFill>
              <a:effectLst/>
              <a:uFillTx/>
              <a:latin typeface="Times New Roman"/>
            </a:endParaRPr>
          </a:p>
        </p:txBody>
      </p:sp>
      <p:sp>
        <p:nvSpPr>
          <p:cNvPr id="196" name=""/>
          <p:cNvSpPr txBox="1"/>
          <p:nvPr/>
        </p:nvSpPr>
        <p:spPr>
          <a:xfrm>
            <a:off x="4114800" y="402336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HCP Glasser</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360 region - FMRI task-based</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MNI_2009c - AFNI projection with Megan Robinson, Michael Beauchamp (formerly Baylor)</a:t>
            </a:r>
            <a:endParaRPr b="0" lang="en-US" sz="2400" strike="noStrike" u="none">
              <a:solidFill>
                <a:srgbClr val="000000"/>
              </a:solidFill>
              <a:effectLst/>
              <a:uFillTx/>
              <a:latin typeface="Times New Roman"/>
            </a:endParaRPr>
          </a:p>
        </p:txBody>
      </p:sp>
      <p:pic>
        <p:nvPicPr>
          <p:cNvPr id="197" name="" descr=""/>
          <p:cNvPicPr/>
          <p:nvPr/>
        </p:nvPicPr>
        <p:blipFill>
          <a:blip r:embed="rId1"/>
          <a:stretch/>
        </p:blipFill>
        <p:spPr>
          <a:xfrm>
            <a:off x="1371600" y="585000"/>
            <a:ext cx="2296440" cy="2706840"/>
          </a:xfrm>
          <a:prstGeom prst="rect">
            <a:avLst/>
          </a:prstGeom>
          <a:noFill/>
          <a:ln w="0">
            <a:noFill/>
          </a:ln>
        </p:spPr>
      </p:pic>
      <p:pic>
        <p:nvPicPr>
          <p:cNvPr id="198" name="" descr=""/>
          <p:cNvPicPr/>
          <p:nvPr/>
        </p:nvPicPr>
        <p:blipFill>
          <a:blip r:embed="rId2"/>
          <a:stretch/>
        </p:blipFill>
        <p:spPr>
          <a:xfrm>
            <a:off x="1368360" y="3749040"/>
            <a:ext cx="2289240" cy="272124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 name=""/>
          <p:cNvSpPr/>
          <p:nvPr/>
        </p:nvSpPr>
        <p:spPr>
          <a:xfrm>
            <a:off x="457200" y="1011600"/>
            <a:ext cx="8202960" cy="1212840"/>
          </a:xfrm>
          <a:prstGeom prst="rect">
            <a:avLst/>
          </a:prstGeom>
          <a:noFill/>
          <a:ln w="0">
            <a:noFill/>
          </a:ln>
        </p:spPr>
        <p:style>
          <a:lnRef idx="0"/>
          <a:fillRef idx="0"/>
          <a:effectRef idx="0"/>
          <a:fontRef idx="minor"/>
        </p:style>
        <p:txBody>
          <a:bodyPr lIns="90000" rIns="90000" tIns="46800" bIns="46800" anchor="t">
            <a:no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Trebuchet MS"/>
              </a:rPr>
              <a:t>Template</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a:t>
            </a:r>
            <a:r>
              <a:rPr b="0" lang="en-US" sz="2400" strike="noStrike" u="none">
                <a:solidFill>
                  <a:srgbClr val="000000"/>
                </a:solidFill>
                <a:effectLst/>
                <a:uFillTx/>
                <a:latin typeface="Trebuchet MS"/>
              </a:rPr>
              <a:t> reference dataset (typically whole brain) used for matching shapes, reporting coordinates of results, etc.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2400" strike="noStrike" u="none">
                <a:solidFill>
                  <a:srgbClr val="000000"/>
                </a:solidFill>
                <a:effectLst/>
                <a:uFillTx/>
                <a:latin typeface="Trebuchet MS"/>
              </a:rPr>
              <a:t>Ex</a:t>
            </a:r>
            <a:r>
              <a:rPr b="0" lang="en-US" sz="2400" strike="noStrike" u="none">
                <a:solidFill>
                  <a:srgbClr val="000000"/>
                </a:solidFill>
                <a:effectLst/>
                <a:uFillTx/>
                <a:latin typeface="Trebuchet MS"/>
              </a:rPr>
              <a:t>: TT_N27+tlrc, MNI_EPI+tlrc, TT_ICBM452+tlrc.</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rebuchet MS"/>
            </a:endParaRPr>
          </a:p>
        </p:txBody>
      </p:sp>
      <p:pic>
        <p:nvPicPr>
          <p:cNvPr id="33" name="" descr=""/>
          <p:cNvPicPr/>
          <p:nvPr/>
        </p:nvPicPr>
        <p:blipFill>
          <a:blip r:embed="rId1"/>
          <a:stretch/>
        </p:blipFill>
        <p:spPr>
          <a:xfrm>
            <a:off x="3289320" y="2954160"/>
            <a:ext cx="2565360" cy="3111480"/>
          </a:xfrm>
          <a:prstGeom prst="rect">
            <a:avLst/>
          </a:prstGeom>
          <a:noFill/>
          <a:ln w="0">
            <a:noFill/>
          </a:ln>
        </p:spPr>
      </p:pic>
      <p:sp>
        <p:nvSpPr>
          <p:cNvPr id="34" name=""/>
          <p:cNvSpPr/>
          <p:nvPr/>
        </p:nvSpPr>
        <p:spPr>
          <a:xfrm>
            <a:off x="5985000" y="4280040"/>
            <a:ext cx="187668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TT_N27+tlrc</a:t>
            </a:r>
            <a:endParaRPr b="0" lang="en-US" sz="2400" strike="noStrike" u="none">
              <a:solidFill>
                <a:srgbClr val="000000"/>
              </a:solidFill>
              <a:effectLst/>
              <a:uFillTx/>
              <a:latin typeface="Trebuchet MS"/>
            </a:endParaRPr>
          </a:p>
        </p:txBody>
      </p:sp>
      <p:sp>
        <p:nvSpPr>
          <p:cNvPr id="35" name=""/>
          <p:cNvSpPr/>
          <p:nvPr/>
        </p:nvSpPr>
        <p:spPr>
          <a:xfrm>
            <a:off x="164592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Definitions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
          <p:cNvSpPr txBox="1"/>
          <p:nvPr/>
        </p:nvSpPr>
        <p:spPr>
          <a:xfrm>
            <a:off x="4023360" y="100584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Brainnetome</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DTI-based, L. Fan, T. Jiang</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HCP-40 (~MNI_2009c)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246 regions</a:t>
            </a:r>
            <a:endParaRPr b="0" lang="en-US" sz="2400" strike="noStrike" u="none">
              <a:solidFill>
                <a:srgbClr val="000000"/>
              </a:solidFill>
              <a:effectLst/>
              <a:uFillTx/>
              <a:latin typeface="Times New Roman"/>
            </a:endParaRPr>
          </a:p>
        </p:txBody>
      </p:sp>
      <p:sp>
        <p:nvSpPr>
          <p:cNvPr id="200" name=""/>
          <p:cNvSpPr txBox="1"/>
          <p:nvPr/>
        </p:nvSpPr>
        <p:spPr>
          <a:xfrm>
            <a:off x="4023360" y="3715920"/>
            <a:ext cx="4663440" cy="1919160"/>
          </a:xfrm>
          <a:prstGeom prst="rect">
            <a:avLst/>
          </a:prstGeom>
          <a:noFill/>
          <a:ln w="0">
            <a:noFill/>
          </a:ln>
        </p:spPr>
        <p:txBody>
          <a:bodyPr lIns="90000" rIns="90000" tIns="45000" bIns="45000" anchor="t">
            <a:spAutoFit/>
          </a:bodyPr>
          <a:p>
            <a:r>
              <a:rPr b="1" lang="en-US" sz="2400" strike="noStrike" u="none">
                <a:solidFill>
                  <a:srgbClr val="000000"/>
                </a:solidFill>
                <a:effectLst/>
                <a:uFillTx/>
                <a:latin typeface="Times New Roman"/>
              </a:rPr>
              <a:t>Haskins Pediatric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MNI_2009c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75-subject 10 year old median age (6-13 years)</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AFNI-Haskins, P. Molfese</a:t>
            </a:r>
            <a:endParaRPr b="0" lang="en-US" sz="2400" strike="noStrike" u="none">
              <a:solidFill>
                <a:srgbClr val="000000"/>
              </a:solidFill>
              <a:effectLst/>
              <a:uFillTx/>
              <a:latin typeface="Times New Roman"/>
            </a:endParaRPr>
          </a:p>
        </p:txBody>
      </p:sp>
      <p:pic>
        <p:nvPicPr>
          <p:cNvPr id="201" name="" descr=""/>
          <p:cNvPicPr/>
          <p:nvPr/>
        </p:nvPicPr>
        <p:blipFill>
          <a:blip r:embed="rId1"/>
          <a:stretch/>
        </p:blipFill>
        <p:spPr>
          <a:xfrm>
            <a:off x="1322280" y="3566160"/>
            <a:ext cx="2152440" cy="2591640"/>
          </a:xfrm>
          <a:prstGeom prst="rect">
            <a:avLst/>
          </a:prstGeom>
          <a:noFill/>
          <a:ln w="0">
            <a:noFill/>
          </a:ln>
        </p:spPr>
      </p:pic>
      <p:pic>
        <p:nvPicPr>
          <p:cNvPr id="202" name="" descr=""/>
          <p:cNvPicPr/>
          <p:nvPr/>
        </p:nvPicPr>
        <p:blipFill>
          <a:blip r:embed="rId2"/>
          <a:stretch/>
        </p:blipFill>
        <p:spPr>
          <a:xfrm>
            <a:off x="1322280" y="683280"/>
            <a:ext cx="2152440" cy="2525040"/>
          </a:xfrm>
          <a:prstGeom prst="rect">
            <a:avLst/>
          </a:prstGeom>
          <a:noFill/>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3" name="" descr=""/>
          <p:cNvPicPr/>
          <p:nvPr/>
        </p:nvPicPr>
        <p:blipFill>
          <a:blip r:embed="rId1"/>
          <a:srcRect l="0" t="1674" r="194" b="0"/>
          <a:stretch/>
        </p:blipFill>
        <p:spPr>
          <a:xfrm>
            <a:off x="836640" y="2934000"/>
            <a:ext cx="4883040" cy="3867480"/>
          </a:xfrm>
          <a:prstGeom prst="rect">
            <a:avLst/>
          </a:prstGeom>
          <a:noFill/>
          <a:ln w="0">
            <a:noFill/>
          </a:ln>
        </p:spPr>
      </p:pic>
      <p:pic>
        <p:nvPicPr>
          <p:cNvPr id="204" name="" descr=""/>
          <p:cNvPicPr/>
          <p:nvPr/>
        </p:nvPicPr>
        <p:blipFill>
          <a:blip r:embed="rId2"/>
          <a:stretch/>
        </p:blipFill>
        <p:spPr>
          <a:xfrm>
            <a:off x="1125360" y="939240"/>
            <a:ext cx="3313800" cy="1958760"/>
          </a:xfrm>
          <a:prstGeom prst="rect">
            <a:avLst/>
          </a:prstGeom>
          <a:noFill/>
          <a:ln w="0">
            <a:noFill/>
          </a:ln>
        </p:spPr>
      </p:pic>
      <p:sp>
        <p:nvSpPr>
          <p:cNvPr id="205" name=""/>
          <p:cNvSpPr txBox="1"/>
          <p:nvPr/>
        </p:nvSpPr>
        <p:spPr>
          <a:xfrm>
            <a:off x="1920240" y="457200"/>
            <a:ext cx="6400800" cy="8218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Schaefer-Yeo atlases -available on AFNI website</a:t>
            </a:r>
            <a:endParaRPr b="0" lang="en-US" sz="2400" strike="noStrike" u="none">
              <a:solidFill>
                <a:srgbClr val="000000"/>
              </a:solidFill>
              <a:effectLst/>
              <a:uFillTx/>
              <a:latin typeface="Times New Roman"/>
            </a:endParaRPr>
          </a:p>
        </p:txBody>
      </p:sp>
      <p:sp>
        <p:nvSpPr>
          <p:cNvPr id="206" name=""/>
          <p:cNvSpPr txBox="1"/>
          <p:nvPr/>
        </p:nvSpPr>
        <p:spPr>
          <a:xfrm>
            <a:off x="5577840" y="1097280"/>
            <a:ext cx="3291840" cy="5483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imes New Roman"/>
              </a:rPr>
              <a:t>Resting state based regions of similar sizes  labeled by overlap with 7 or 17 resting state networks and anatomical regions.</a:t>
            </a:r>
            <a:endParaRPr b="0" lang="en-US" sz="22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200" strike="noStrike" u="none">
                <a:solidFill>
                  <a:srgbClr val="000000"/>
                </a:solidFill>
                <a:effectLst/>
                <a:uFillTx/>
                <a:latin typeface="Times New Roman"/>
              </a:rPr>
              <a:t>100 - 1000 regions  per atlas</a:t>
            </a:r>
            <a:endParaRPr b="0" lang="en-US" sz="2200" strike="noStrike" u="none">
              <a:solidFill>
                <a:srgbClr val="000000"/>
              </a:solidFill>
              <a:effectLst/>
              <a:uFillTx/>
              <a:latin typeface="Times New Roman"/>
            </a:endParaRPr>
          </a:p>
          <a:p>
            <a:endParaRPr b="0" lang="en-US" sz="2200" strike="noStrike" u="none">
              <a:solidFill>
                <a:srgbClr val="000000"/>
              </a:solidFill>
              <a:effectLst/>
              <a:uFillTx/>
              <a:latin typeface="Times New Roman"/>
            </a:endParaRPr>
          </a:p>
          <a:p>
            <a:r>
              <a:rPr b="0" lang="en-US" sz="2200" strike="noStrike" u="none">
                <a:solidFill>
                  <a:srgbClr val="000000"/>
                </a:solidFill>
                <a:effectLst/>
                <a:uFillTx/>
                <a:latin typeface="Times New Roman"/>
              </a:rPr>
              <a:t>AFNI version</a:t>
            </a:r>
            <a:endParaRPr b="0" lang="en-US" sz="2200" strike="noStrike" u="none">
              <a:solidFill>
                <a:srgbClr val="000000"/>
              </a:solidFill>
              <a:effectLst/>
              <a:uFillTx/>
              <a:latin typeface="Times New Roman"/>
            </a:endParaRPr>
          </a:p>
          <a:p>
            <a:r>
              <a:rPr b="0" lang="en-US" sz="2200" strike="noStrike" u="none">
                <a:solidFill>
                  <a:srgbClr val="000000"/>
                </a:solidFill>
                <a:effectLst/>
                <a:uFillTx/>
                <a:latin typeface="Times New Roman"/>
              </a:rPr>
              <a:t>Modally smoothed on surface and projected into  MNI_2009c volume</a:t>
            </a:r>
            <a:endParaRPr b="0" lang="en-US" sz="2200" strike="noStrike" u="none">
              <a:solidFill>
                <a:srgbClr val="000000"/>
              </a:solidFill>
              <a:effectLst/>
              <a:uFillTx/>
              <a:latin typeface="Times New Roman"/>
            </a:endParaRPr>
          </a:p>
          <a:p>
            <a:endParaRPr b="0" lang="en-US" sz="2200" strike="noStrike" u="none">
              <a:solidFill>
                <a:srgbClr val="000000"/>
              </a:solidFill>
              <a:effectLst/>
              <a:uFillTx/>
              <a:latin typeface="Times New Roman"/>
            </a:endParaRPr>
          </a:p>
          <a:p>
            <a:r>
              <a:rPr b="0" lang="en-US" sz="2200" strike="noStrike" u="none">
                <a:solidFill>
                  <a:srgbClr val="000000"/>
                </a:solidFill>
                <a:effectLst/>
                <a:uFillTx/>
                <a:latin typeface="Times New Roman"/>
              </a:rPr>
              <a:t>400 region 17-network atlas shown here</a:t>
            </a:r>
            <a:endParaRPr b="0" lang="en-US" sz="22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
          <p:cNvSpPr txBox="1"/>
          <p:nvPr/>
        </p:nvSpPr>
        <p:spPr>
          <a:xfrm>
            <a:off x="4206240" y="822960"/>
            <a:ext cx="3474720" cy="64116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Pauli subcortical atlas</a:t>
            </a:r>
            <a:endParaRPr b="0" lang="en-US" sz="2400" strike="noStrike" u="none">
              <a:solidFill>
                <a:srgbClr val="000000"/>
              </a:solidFill>
              <a:effectLst/>
              <a:uFillTx/>
              <a:latin typeface="Times New Roman"/>
            </a:endParaRPr>
          </a:p>
        </p:txBody>
      </p:sp>
      <p:sp>
        <p:nvSpPr>
          <p:cNvPr id="208" name=""/>
          <p:cNvSpPr txBox="1"/>
          <p:nvPr/>
        </p:nvSpPr>
        <p:spPr>
          <a:xfrm>
            <a:off x="4297680" y="1372680"/>
            <a:ext cx="4206240" cy="1370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imes New Roman"/>
              </a:rPr>
              <a:t>MPM  atlas</a:t>
            </a:r>
            <a:endParaRPr b="0" lang="en-US" sz="2200" strike="noStrike" u="none">
              <a:solidFill>
                <a:srgbClr val="000000"/>
              </a:solidFill>
              <a:effectLst/>
              <a:uFillTx/>
              <a:latin typeface="Times New Roman"/>
            </a:endParaRPr>
          </a:p>
          <a:p>
            <a:r>
              <a:rPr b="0" lang="en-US" sz="2200" strike="noStrike" u="none">
                <a:solidFill>
                  <a:srgbClr val="000000"/>
                </a:solidFill>
                <a:effectLst/>
                <a:uFillTx/>
                <a:latin typeface="Times New Roman"/>
              </a:rPr>
              <a:t>AFNI version MNI_2009c space</a:t>
            </a:r>
            <a:endParaRPr b="0" lang="en-US" sz="2200" strike="noStrike" u="none">
              <a:solidFill>
                <a:srgbClr val="000000"/>
              </a:solidFill>
              <a:effectLst/>
              <a:uFillTx/>
              <a:latin typeface="Times New Roman"/>
            </a:endParaRPr>
          </a:p>
        </p:txBody>
      </p:sp>
      <p:pic>
        <p:nvPicPr>
          <p:cNvPr id="209" name="" descr=""/>
          <p:cNvPicPr/>
          <p:nvPr/>
        </p:nvPicPr>
        <p:blipFill>
          <a:blip r:embed="rId1"/>
          <a:stretch/>
        </p:blipFill>
        <p:spPr>
          <a:xfrm>
            <a:off x="1569240" y="1005840"/>
            <a:ext cx="1814040" cy="2123640"/>
          </a:xfrm>
          <a:prstGeom prst="rect">
            <a:avLst/>
          </a:prstGeom>
          <a:noFill/>
          <a:ln w="0">
            <a:noFill/>
          </a:ln>
        </p:spPr>
      </p:pic>
      <p:pic>
        <p:nvPicPr>
          <p:cNvPr id="210" name="" descr=""/>
          <p:cNvPicPr/>
          <p:nvPr/>
        </p:nvPicPr>
        <p:blipFill>
          <a:blip r:embed="rId2"/>
          <a:stretch/>
        </p:blipFill>
        <p:spPr>
          <a:xfrm>
            <a:off x="1188000" y="4114800"/>
            <a:ext cx="2835360" cy="1387440"/>
          </a:xfrm>
          <a:prstGeom prst="rect">
            <a:avLst/>
          </a:prstGeom>
          <a:noFill/>
          <a:ln w="0">
            <a:noFill/>
          </a:ln>
        </p:spPr>
      </p:pic>
      <p:sp>
        <p:nvSpPr>
          <p:cNvPr id="211" name=""/>
          <p:cNvSpPr txBox="1"/>
          <p:nvPr/>
        </p:nvSpPr>
        <p:spPr>
          <a:xfrm>
            <a:off x="4297680" y="3856320"/>
            <a:ext cx="5562000" cy="1386360"/>
          </a:xfrm>
          <a:prstGeom prst="rect">
            <a:avLst/>
          </a:prstGeom>
          <a:noFill/>
          <a:ln w="0">
            <a:noFill/>
          </a:ln>
        </p:spPr>
        <p:txBody>
          <a:bodyPr lIns="90000" rIns="90000" tIns="45000" bIns="45000" anchor="t">
            <a:spAutoFit/>
          </a:bodyPr>
          <a:p>
            <a:r>
              <a:rPr b="0" lang="en-US" sz="1700" strike="noStrike" u="none">
                <a:solidFill>
                  <a:srgbClr val="0000ff"/>
                </a:solidFill>
                <a:effectLst/>
                <a:uFillTx/>
                <a:latin typeface="Arial"/>
              </a:rPr>
              <a:t>Ventromedial Prefrontral Cortex </a:t>
            </a:r>
            <a:endParaRPr b="0" lang="en-US" sz="1700" strike="noStrike" u="none">
              <a:solidFill>
                <a:srgbClr val="000000"/>
              </a:solidFill>
              <a:effectLst/>
              <a:uFillTx/>
              <a:latin typeface="Times New Roman"/>
            </a:endParaRPr>
          </a:p>
          <a:p>
            <a:r>
              <a:rPr b="0" lang="en-US" sz="1700" strike="noStrike" u="none">
                <a:solidFill>
                  <a:srgbClr val="0000ff"/>
                </a:solidFill>
                <a:effectLst/>
                <a:uFillTx/>
                <a:latin typeface="Arial"/>
              </a:rPr>
              <a:t>(vmPFC, Scott Mackey)</a:t>
            </a:r>
            <a:endParaRPr b="0" lang="en-US" sz="1700" strike="noStrike" u="none">
              <a:solidFill>
                <a:srgbClr val="000000"/>
              </a:solidFill>
              <a:effectLst/>
              <a:uFillTx/>
              <a:latin typeface="Times New Roman"/>
            </a:endParaRPr>
          </a:p>
          <a:p>
            <a:endParaRPr b="0" lang="en-US" sz="1700" strike="noStrike" u="none">
              <a:solidFill>
                <a:srgbClr val="000000"/>
              </a:solidFill>
              <a:effectLst/>
              <a:uFillTx/>
              <a:latin typeface="Times New Roman"/>
            </a:endParaRPr>
          </a:p>
          <a:p>
            <a:r>
              <a:rPr b="0" lang="en-US" sz="1700" strike="noStrike" u="none">
                <a:solidFill>
                  <a:srgbClr val="0000ff"/>
                </a:solidFill>
                <a:effectLst/>
                <a:uFillTx/>
                <a:latin typeface="Arial"/>
              </a:rPr>
              <a:t>MPM atlas</a:t>
            </a:r>
            <a:endParaRPr b="0" lang="en-US" sz="1700" strike="noStrike" u="none">
              <a:solidFill>
                <a:srgbClr val="000000"/>
              </a:solidFill>
              <a:effectLst/>
              <a:uFillTx/>
              <a:latin typeface="Times New Roman"/>
            </a:endParaRPr>
          </a:p>
          <a:p>
            <a:r>
              <a:rPr b="0" lang="en-US" sz="1700" strike="noStrike" u="none">
                <a:solidFill>
                  <a:srgbClr val="0000ff"/>
                </a:solidFill>
                <a:effectLst/>
                <a:uFillTx/>
                <a:latin typeface="Arial"/>
              </a:rPr>
              <a:t>AFNI version MNI_2009c</a:t>
            </a:r>
            <a:endParaRPr b="0" lang="en-US" sz="17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2" name=""/>
          <p:cNvSpPr/>
          <p:nvPr/>
        </p:nvSpPr>
        <p:spPr>
          <a:xfrm>
            <a:off x="634680" y="1309680"/>
            <a:ext cx="7978680" cy="68580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Trebuchet MS"/>
              </a:rPr>
              <a:t>Some fun and useful things to do with</a:t>
            </a:r>
            <a:r>
              <a:rPr b="0" lang="en-US" sz="1600" strike="noStrike" u="none">
                <a:solidFill>
                  <a:srgbClr val="000000"/>
                </a:solidFill>
                <a:effectLst/>
                <a:uFillTx/>
                <a:latin typeface="Courier New"/>
              </a:rPr>
              <a:t> +tlrc</a:t>
            </a:r>
            <a:r>
              <a:rPr b="0" lang="en-US" sz="1600" strike="noStrike" u="none">
                <a:solidFill>
                  <a:srgbClr val="000000"/>
                </a:solidFill>
                <a:effectLst/>
                <a:uFillTx/>
                <a:latin typeface="Trebuchet MS"/>
              </a:rPr>
              <a:t> datasets are on the 2D slice viewer.</a:t>
            </a:r>
            <a:endParaRPr b="0" lang="en-US" sz="1600" strike="noStrike" u="none">
              <a:solidFill>
                <a:srgbClr val="000000"/>
              </a:solidFill>
              <a:effectLst/>
              <a:uFillTx/>
              <a:latin typeface="Trebuchet MS"/>
            </a:endParaRPr>
          </a:p>
          <a:p>
            <a:pPr>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i="1" lang="en-US" sz="1800" strike="noStrike" u="none">
                <a:solidFill>
                  <a:srgbClr val="801900"/>
                </a:solidFill>
                <a:effectLst/>
                <a:uFillTx/>
                <a:latin typeface="Trebuchet MS"/>
              </a:rPr>
              <a:t>   Ex: </a:t>
            </a:r>
            <a:r>
              <a:rPr b="1" lang="en-US" sz="1800" strike="noStrike" u="none">
                <a:solidFill>
                  <a:srgbClr val="801900"/>
                </a:solidFill>
                <a:effectLst/>
                <a:uFillTx/>
                <a:latin typeface="Trebuchet MS"/>
              </a:rPr>
              <a:t>can be run in ~/AFNI_data6/afni/</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600" strike="noStrike" u="none">
                <a:solidFill>
                  <a:srgbClr val="000000"/>
                </a:solidFill>
                <a:effectLst/>
                <a:uFillTx/>
                <a:latin typeface="Trebuchet MS"/>
              </a:rPr>
              <a:t>1) Right click to get menu:</a:t>
            </a:r>
            <a:endParaRPr b="0" lang="en-US" sz="1600" strike="noStrike" u="none">
              <a:solidFill>
                <a:srgbClr val="000000"/>
              </a:solidFill>
              <a:effectLst/>
              <a:uFillTx/>
              <a:latin typeface="Trebuchet MS"/>
            </a:endParaRPr>
          </a:p>
        </p:txBody>
      </p:sp>
      <p:sp>
        <p:nvSpPr>
          <p:cNvPr id="213" name=""/>
          <p:cNvSpPr/>
          <p:nvPr/>
        </p:nvSpPr>
        <p:spPr>
          <a:xfrm>
            <a:off x="1064520" y="2664720"/>
            <a:ext cx="3533040" cy="1311840"/>
          </a:xfrm>
          <a:prstGeom prst="rect">
            <a:avLst/>
          </a:prstGeom>
          <a:noFill/>
          <a:ln w="0">
            <a:noFill/>
          </a:ln>
        </p:spPr>
        <p:style>
          <a:lnRef idx="0"/>
          <a:fillRef idx="0"/>
          <a:effectRef idx="0"/>
          <a:fontRef idx="minor"/>
        </p:style>
        <p:txBody>
          <a:bodyPr lIns="90000" rIns="90000" tIns="46800" bIns="46800" anchor="t">
            <a:noAutofit/>
          </a:bodyPr>
          <a:p>
            <a:pPr marL="231480" indent="-223560">
              <a:lnSpc>
                <a:spcPct val="9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r>
              <a:rPr b="0" lang="en-US" sz="1600" strike="noStrike" u="none">
                <a:solidFill>
                  <a:srgbClr val="000000"/>
                </a:solidFill>
                <a:effectLst/>
                <a:uFillTx/>
                <a:latin typeface="Trebuchet MS"/>
              </a:rPr>
              <a:t>	</a:t>
            </a:r>
            <a:r>
              <a:rPr b="0" lang="en-US" sz="1600" strike="noStrike" u="none">
                <a:solidFill>
                  <a:srgbClr val="000000"/>
                </a:solidFill>
                <a:effectLst/>
                <a:uFillTx/>
                <a:latin typeface="Trebuchet MS"/>
              </a:rPr>
              <a:t>Lets you jump to centroid of regions to current default atlas (set by AFNI_ATLAS_COLORS) Works in </a:t>
            </a:r>
            <a:r>
              <a:rPr b="0" lang="en-US" sz="1600" strike="noStrike" u="none">
                <a:solidFill>
                  <a:srgbClr val="000000"/>
                </a:solidFill>
                <a:effectLst/>
                <a:uFillTx/>
                <a:latin typeface="Courier New"/>
              </a:rPr>
              <a:t>+orig</a:t>
            </a:r>
            <a:r>
              <a:rPr b="0" lang="en-US" sz="1600" strike="noStrike" u="none">
                <a:solidFill>
                  <a:srgbClr val="000000"/>
                </a:solidFill>
                <a:effectLst/>
                <a:uFillTx/>
                <a:latin typeface="Trebuchet MS"/>
              </a:rPr>
              <a:t>, too.</a:t>
            </a:r>
            <a:endParaRPr b="0" lang="en-US" sz="1600" strike="noStrike" u="none">
              <a:solidFill>
                <a:srgbClr val="000000"/>
              </a:solidFill>
              <a:effectLst/>
              <a:uFillTx/>
              <a:latin typeface="Trebuchet MS"/>
            </a:endParaRPr>
          </a:p>
        </p:txBody>
      </p:sp>
      <p:sp>
        <p:nvSpPr>
          <p:cNvPr id="214" name=""/>
          <p:cNvSpPr/>
          <p:nvPr/>
        </p:nvSpPr>
        <p:spPr>
          <a:xfrm>
            <a:off x="644760" y="2271240"/>
            <a:ext cx="3871800" cy="561960"/>
          </a:xfrm>
          <a:prstGeom prst="rect">
            <a:avLst/>
          </a:prstGeom>
          <a:noFill/>
          <a:ln w="0">
            <a:noFill/>
          </a:ln>
        </p:spPr>
        <p:style>
          <a:lnRef idx="0"/>
          <a:fillRef idx="0"/>
          <a:effectRef idx="0"/>
          <a:fontRef idx="minor"/>
        </p:style>
        <p:txBody>
          <a:bodyPr lIns="90000" rIns="90000" tIns="46800" bIns="46800" anchor="t">
            <a:noAutofit/>
          </a:bodyPr>
          <a:p>
            <a:pPr lvl="1" marL="560160" indent="-220680">
              <a:lnSpc>
                <a:spcPct val="9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Arial"/>
                <a:ea typeface="msmincho"/>
              </a:rPr>
              <a:t> </a:t>
            </a:r>
            <a:r>
              <a:rPr b="1" lang="en-US" sz="1600" strike="noStrike" u="none">
                <a:solidFill>
                  <a:srgbClr val="ff0003"/>
                </a:solidFill>
                <a:effectLst/>
                <a:uFillTx/>
                <a:latin typeface="Courier New"/>
                <a:ea typeface="msmincho"/>
              </a:rPr>
              <a:t>[</a:t>
            </a:r>
            <a:r>
              <a:rPr b="1" lang="en-US" sz="1600" strike="noStrike" u="sng">
                <a:solidFill>
                  <a:srgbClr val="0205ff"/>
                </a:solidFill>
                <a:effectLst/>
                <a:uFillTx/>
                <a:latin typeface="Courier New"/>
                <a:ea typeface="msmincho"/>
              </a:rPr>
              <a:t>Go to Atlas Location</a:t>
            </a:r>
            <a:r>
              <a:rPr b="1" lang="en-US" sz="1600" strike="noStrike" u="none">
                <a:solidFill>
                  <a:srgbClr val="ff0003"/>
                </a:solidFill>
                <a:effectLst/>
                <a:uFillTx/>
                <a:latin typeface="Courier New"/>
                <a:ea typeface="msmincho"/>
              </a:rPr>
              <a:t>]</a:t>
            </a:r>
            <a:endParaRPr b="0" lang="en-US" sz="1600" strike="noStrike" u="none">
              <a:solidFill>
                <a:srgbClr val="000000"/>
              </a:solidFill>
              <a:effectLst/>
              <a:uFillTx/>
              <a:latin typeface="Times New Roman"/>
            </a:endParaRPr>
          </a:p>
        </p:txBody>
      </p:sp>
      <p:pic>
        <p:nvPicPr>
          <p:cNvPr id="215" name="" descr=""/>
          <p:cNvPicPr/>
          <p:nvPr/>
        </p:nvPicPr>
        <p:blipFill>
          <a:blip r:embed="rId1"/>
          <a:stretch/>
        </p:blipFill>
        <p:spPr>
          <a:xfrm>
            <a:off x="1587240" y="3756960"/>
            <a:ext cx="2114640" cy="2444760"/>
          </a:xfrm>
          <a:prstGeom prst="rect">
            <a:avLst/>
          </a:prstGeom>
          <a:noFill/>
          <a:ln w="0">
            <a:noFill/>
          </a:ln>
        </p:spPr>
      </p:pic>
      <p:sp>
        <p:nvSpPr>
          <p:cNvPr id="216" name=""/>
          <p:cNvSpPr/>
          <p:nvPr/>
        </p:nvSpPr>
        <p:spPr>
          <a:xfrm>
            <a:off x="2352240" y="5270400"/>
            <a:ext cx="1403280" cy="295200"/>
          </a:xfrm>
          <a:prstGeom prst="ellipse">
            <a:avLst/>
          </a:prstGeom>
          <a:noFill/>
          <a:ln cap="sq" w="38160">
            <a:solidFill>
              <a:srgbClr val="ff0000"/>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pic>
        <p:nvPicPr>
          <p:cNvPr id="217" name="" descr=""/>
          <p:cNvPicPr/>
          <p:nvPr/>
        </p:nvPicPr>
        <p:blipFill>
          <a:blip r:embed="rId2"/>
          <a:stretch/>
        </p:blipFill>
        <p:spPr>
          <a:xfrm>
            <a:off x="5227560" y="2649240"/>
            <a:ext cx="2693880" cy="3753000"/>
          </a:xfrm>
          <a:prstGeom prst="rect">
            <a:avLst/>
          </a:prstGeom>
          <a:noFill/>
          <a:ln w="0">
            <a:noFill/>
          </a:ln>
        </p:spPr>
      </p:pic>
      <p:sp>
        <p:nvSpPr>
          <p:cNvPr id="218" name=""/>
          <p:cNvSpPr/>
          <p:nvPr/>
        </p:nvSpPr>
        <p:spPr>
          <a:xfrm>
            <a:off x="3911400" y="5087520"/>
            <a:ext cx="1208520" cy="0"/>
          </a:xfrm>
          <a:prstGeom prst="line">
            <a:avLst/>
          </a:prstGeom>
          <a:ln w="36720">
            <a:solidFill>
              <a:srgbClr val="ff3333"/>
            </a:solidFill>
            <a:round/>
            <a:tailEnd len="med" type="triangle" w="med"/>
          </a:ln>
        </p:spPr>
        <p:style>
          <a:lnRef idx="0"/>
          <a:fillRef idx="0"/>
          <a:effectRef idx="0"/>
          <a:fontRef idx="minor"/>
        </p:style>
        <p:txBody>
          <a:bodyPr lIns="108000" rIns="108000" tIns="-63000" bIns="-63000" anchor="ctr">
            <a:noAutofit/>
          </a:bodyPr>
          <a:p>
            <a:endParaRPr b="0" lang="en-US" sz="2400" strike="noStrike" u="none">
              <a:solidFill>
                <a:srgbClr val="000000"/>
              </a:solidFill>
              <a:effectLst/>
              <a:uFillTx/>
              <a:latin typeface="Times New Roman"/>
            </a:endParaRPr>
          </a:p>
        </p:txBody>
      </p:sp>
      <p:sp>
        <p:nvSpPr>
          <p:cNvPr id="219"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Using atlases in AFNI GUI</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0" name=""/>
          <p:cNvSpPr/>
          <p:nvPr/>
        </p:nvSpPr>
        <p:spPr>
          <a:xfrm>
            <a:off x="685800" y="533520"/>
            <a:ext cx="2971800" cy="380880"/>
          </a:xfrm>
          <a:prstGeom prst="rect">
            <a:avLst/>
          </a:prstGeom>
          <a:noFill/>
          <a:ln w="0">
            <a:noFill/>
          </a:ln>
        </p:spPr>
        <p:style>
          <a:lnRef idx="0"/>
          <a:fillRef idx="0"/>
          <a:effectRef idx="0"/>
          <a:fontRef idx="minor"/>
        </p:style>
        <p:txBody>
          <a:bodyPr lIns="90000" rIns="90000" tIns="46800" bIns="46800" anchor="t">
            <a:noAutofit/>
          </a:bodyPr>
          <a:p>
            <a:pPr lvl="1" marL="5601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Arial"/>
                <a:ea typeface="msmincho"/>
              </a:rPr>
              <a:t> </a:t>
            </a:r>
            <a:r>
              <a:rPr b="1" lang="en-US" sz="1800" strike="noStrike" u="none">
                <a:solidFill>
                  <a:srgbClr val="ff0003"/>
                </a:solidFill>
                <a:effectLst/>
                <a:uFillTx/>
                <a:latin typeface="Courier New"/>
                <a:ea typeface="msmincho"/>
              </a:rPr>
              <a:t>[</a:t>
            </a:r>
            <a:r>
              <a:rPr b="1" lang="en-US" sz="1800" strike="noStrike" u="sng">
                <a:solidFill>
                  <a:srgbClr val="0205ff"/>
                </a:solidFill>
                <a:effectLst/>
                <a:uFillTx/>
                <a:latin typeface="Courier New"/>
                <a:ea typeface="msmincho"/>
              </a:rPr>
              <a:t>Atlas colors</a:t>
            </a:r>
            <a:r>
              <a:rPr b="1" lang="en-US" sz="1800" strike="noStrike" u="none">
                <a:solidFill>
                  <a:srgbClr val="ff0003"/>
                </a:solidFill>
                <a:effectLst/>
                <a:uFillTx/>
                <a:latin typeface="Courier New"/>
                <a:ea typeface="msmincho"/>
              </a:rPr>
              <a:t>]</a:t>
            </a:r>
            <a:endParaRPr b="0" lang="en-US" sz="1800" strike="noStrike" u="none">
              <a:solidFill>
                <a:srgbClr val="000000"/>
              </a:solidFill>
              <a:effectLst/>
              <a:uFillTx/>
              <a:latin typeface="Times New Roman"/>
            </a:endParaRPr>
          </a:p>
        </p:txBody>
      </p:sp>
      <p:sp>
        <p:nvSpPr>
          <p:cNvPr id="221" name=""/>
          <p:cNvSpPr/>
          <p:nvPr/>
        </p:nvSpPr>
        <p:spPr>
          <a:xfrm>
            <a:off x="263520" y="5980320"/>
            <a:ext cx="8298720" cy="636480"/>
          </a:xfrm>
          <a:prstGeom prst="rect">
            <a:avLst/>
          </a:prstGeom>
          <a:noFill/>
          <a:ln w="0">
            <a:noFill/>
          </a:ln>
        </p:spPr>
        <p:style>
          <a:lnRef idx="0"/>
          <a:fillRef idx="0"/>
          <a:effectRef idx="0"/>
          <a:fontRef idx="minor"/>
        </p:style>
        <p:txBody>
          <a:bodyPr lIns="90000" rIns="90000" tIns="46800" bIns="46800" anchor="t">
            <a:noAutofit/>
          </a:bodyPr>
          <a:p>
            <a:pPr lvl="1" marL="568080" indent="-214200">
              <a:lnSpc>
                <a:spcPct val="100000"/>
              </a:lnSpc>
              <a:spcBef>
                <a:spcPts val="422"/>
              </a:spcBef>
              <a:tabLst>
                <a:tab algn="l" pos="0"/>
                <a:tab algn="l" pos="338040"/>
                <a:tab algn="l" pos="795240"/>
                <a:tab algn="l" pos="1252440"/>
                <a:tab algn="l" pos="1709640"/>
                <a:tab algn="l" pos="2166840"/>
                <a:tab algn="l" pos="2624040"/>
                <a:tab algn="l" pos="3081240"/>
                <a:tab algn="l" pos="3538440"/>
                <a:tab algn="l" pos="3995640"/>
                <a:tab algn="l" pos="4452840"/>
                <a:tab algn="l" pos="4910040"/>
                <a:tab algn="l" pos="5367240"/>
                <a:tab algn="l" pos="5824440"/>
                <a:tab algn="l" pos="6281640"/>
                <a:tab algn="l" pos="6738840"/>
                <a:tab algn="l" pos="7196040"/>
                <a:tab algn="l" pos="7653240"/>
                <a:tab algn="l" pos="8110440"/>
                <a:tab algn="l" pos="8567640"/>
                <a:tab algn="l" pos="9024840"/>
                <a:tab algn="l" pos="9026280"/>
                <a:tab algn="l" pos="9483480"/>
                <a:tab algn="l" pos="9940680"/>
                <a:tab algn="l" pos="9942480"/>
                <a:tab algn="l" pos="9943920"/>
                <a:tab algn="l" pos="9945360"/>
                <a:tab algn="l" pos="9947160"/>
              </a:tabLst>
            </a:pPr>
            <a:r>
              <a:rPr b="0" lang="en-US" sz="1800" strike="noStrike" u="none">
                <a:solidFill>
                  <a:srgbClr val="000000"/>
                </a:solidFill>
                <a:effectLst/>
                <a:uFillTx/>
                <a:latin typeface="Trebuchet MS"/>
                <a:ea typeface="msmincho"/>
              </a:rPr>
              <a:t>	</a:t>
            </a:r>
            <a:r>
              <a:rPr b="0" lang="en-US" sz="1800" strike="noStrike" u="none">
                <a:solidFill>
                  <a:srgbClr val="000000"/>
                </a:solidFill>
                <a:effectLst/>
                <a:uFillTx/>
                <a:latin typeface="Trebuchet MS"/>
                <a:ea typeface="msmincho"/>
              </a:rPr>
              <a:t>Lets you show atlas regions over your own data (works only in </a:t>
            </a:r>
            <a:r>
              <a:rPr b="0" lang="en-US" sz="1800" strike="noStrike" u="none">
                <a:solidFill>
                  <a:srgbClr val="000000"/>
                </a:solidFill>
                <a:effectLst/>
                <a:uFillTx/>
                <a:latin typeface="Courier New"/>
                <a:ea typeface="msmincho"/>
              </a:rPr>
              <a:t>+tlrc</a:t>
            </a:r>
            <a:r>
              <a:rPr b="0" lang="en-US" sz="1800" strike="noStrike" u="none">
                <a:solidFill>
                  <a:srgbClr val="000000"/>
                </a:solidFill>
                <a:effectLst/>
                <a:uFillTx/>
                <a:latin typeface="Trebuchet MS"/>
                <a:ea typeface="msmincho"/>
              </a:rPr>
              <a:t>).</a:t>
            </a:r>
            <a:endParaRPr b="0" lang="en-US" sz="1800" strike="noStrike" u="none">
              <a:solidFill>
                <a:srgbClr val="000000"/>
              </a:solidFill>
              <a:effectLst/>
              <a:uFillTx/>
              <a:latin typeface="Trebuchet MS"/>
            </a:endParaRPr>
          </a:p>
        </p:txBody>
      </p:sp>
      <p:pic>
        <p:nvPicPr>
          <p:cNvPr id="222" name="" descr=""/>
          <p:cNvPicPr/>
          <p:nvPr/>
        </p:nvPicPr>
        <p:blipFill>
          <a:blip r:embed="rId1"/>
          <a:stretch/>
        </p:blipFill>
        <p:spPr>
          <a:xfrm>
            <a:off x="3403440" y="3203640"/>
            <a:ext cx="4581720" cy="2516040"/>
          </a:xfrm>
          <a:prstGeom prst="rect">
            <a:avLst/>
          </a:prstGeom>
          <a:noFill/>
          <a:ln w="0">
            <a:noFill/>
          </a:ln>
        </p:spPr>
      </p:pic>
      <p:pic>
        <p:nvPicPr>
          <p:cNvPr id="223" name="" descr=""/>
          <p:cNvPicPr/>
          <p:nvPr/>
        </p:nvPicPr>
        <p:blipFill>
          <a:blip r:embed="rId2"/>
          <a:stretch/>
        </p:blipFill>
        <p:spPr>
          <a:xfrm>
            <a:off x="596880" y="1125360"/>
            <a:ext cx="4035600" cy="2430720"/>
          </a:xfrm>
          <a:prstGeom prst="rect">
            <a:avLst/>
          </a:prstGeom>
          <a:noFill/>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
          <p:cNvSpPr/>
          <p:nvPr/>
        </p:nvSpPr>
        <p:spPr>
          <a:xfrm>
            <a:off x="685800" y="685800"/>
            <a:ext cx="2590920" cy="380880"/>
          </a:xfrm>
          <a:prstGeom prst="rect">
            <a:avLst/>
          </a:prstGeom>
          <a:noFill/>
          <a:ln w="0">
            <a:noFill/>
          </a:ln>
        </p:spPr>
        <p:style>
          <a:lnRef idx="0"/>
          <a:fillRef idx="0"/>
          <a:effectRef idx="0"/>
          <a:fontRef idx="minor"/>
        </p:style>
        <p:txBody>
          <a:bodyPr lIns="90000" rIns="90000" tIns="46800" bIns="46800" anchor="t">
            <a:noAutofit/>
          </a:bodyPr>
          <a:p>
            <a:pPr lvl="1" marL="5601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Arial"/>
                <a:ea typeface="msmincho"/>
              </a:rPr>
              <a:t>  </a:t>
            </a:r>
            <a:r>
              <a:rPr b="1" lang="en-US" sz="1600" strike="noStrike" u="none">
                <a:solidFill>
                  <a:srgbClr val="ff0003"/>
                </a:solidFill>
                <a:effectLst/>
                <a:uFillTx/>
                <a:latin typeface="Courier New"/>
                <a:ea typeface="msmincho"/>
              </a:rPr>
              <a:t>[</a:t>
            </a:r>
            <a:r>
              <a:rPr b="1" lang="en-US" sz="1600" strike="noStrike" u="sng">
                <a:solidFill>
                  <a:srgbClr val="0205ff"/>
                </a:solidFill>
                <a:effectLst/>
                <a:uFillTx/>
                <a:latin typeface="Courier New"/>
                <a:ea typeface="msmincho"/>
              </a:rPr>
              <a:t>Where am I?</a:t>
            </a:r>
            <a:r>
              <a:rPr b="1" lang="en-US" sz="1600" strike="noStrike" u="none">
                <a:solidFill>
                  <a:srgbClr val="ff0003"/>
                </a:solidFill>
                <a:effectLst/>
                <a:uFillTx/>
                <a:latin typeface="Courier New"/>
                <a:ea typeface="msmincho"/>
              </a:rPr>
              <a:t>]</a:t>
            </a:r>
            <a:endParaRPr b="0" lang="en-US" sz="1600" strike="noStrike" u="none">
              <a:solidFill>
                <a:srgbClr val="000000"/>
              </a:solidFill>
              <a:effectLst/>
              <a:uFillTx/>
              <a:latin typeface="Times New Roman"/>
            </a:endParaRPr>
          </a:p>
        </p:txBody>
      </p:sp>
      <p:sp>
        <p:nvSpPr>
          <p:cNvPr id="225" name=""/>
          <p:cNvSpPr/>
          <p:nvPr/>
        </p:nvSpPr>
        <p:spPr>
          <a:xfrm>
            <a:off x="152280" y="1447920"/>
            <a:ext cx="3068640" cy="4597200"/>
          </a:xfrm>
          <a:prstGeom prst="rect">
            <a:avLst/>
          </a:prstGeom>
          <a:noFill/>
          <a:ln w="0">
            <a:noFill/>
          </a:ln>
        </p:spPr>
        <p:style>
          <a:lnRef idx="0"/>
          <a:fillRef idx="0"/>
          <a:effectRef idx="0"/>
          <a:fontRef idx="minor"/>
        </p:style>
        <p:txBody>
          <a:bodyPr lIns="90000" rIns="90000" tIns="46800" bIns="46800" anchor="t">
            <a:noAutofit/>
          </a:bodyPr>
          <a:p>
            <a:pPr marL="231480" indent="-223560">
              <a:lnSpc>
                <a:spcPct val="10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r>
              <a:rPr b="0" lang="en-US" sz="1700" strike="noStrike" u="none">
                <a:solidFill>
                  <a:srgbClr val="000000"/>
                </a:solidFill>
                <a:effectLst/>
                <a:uFillTx/>
                <a:latin typeface="Arial"/>
              </a:rPr>
              <a:t>	</a:t>
            </a:r>
            <a:r>
              <a:rPr b="0" lang="en-US" sz="1900" strike="noStrike" u="none">
                <a:solidFill>
                  <a:srgbClr val="000000"/>
                </a:solidFill>
                <a:effectLst/>
                <a:uFillTx/>
                <a:latin typeface="Arial"/>
              </a:rPr>
              <a:t>Shows you where you are in various atlases and spaces </a:t>
            </a:r>
            <a:endParaRPr b="0" lang="en-US" sz="1900" strike="noStrike" u="none">
              <a:solidFill>
                <a:srgbClr val="000000"/>
              </a:solidFill>
              <a:effectLst/>
              <a:uFillTx/>
              <a:latin typeface="Times New Roman"/>
            </a:endParaRPr>
          </a:p>
          <a:p>
            <a:pPr marL="231480" indent="-223560">
              <a:lnSpc>
                <a:spcPct val="10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r>
              <a:rPr b="0" i="1" lang="en-US" sz="1900" strike="noStrike" u="none">
                <a:solidFill>
                  <a:srgbClr val="000000"/>
                </a:solidFill>
                <a:effectLst/>
                <a:uFillTx/>
                <a:latin typeface="Arial"/>
              </a:rPr>
              <a:t>	</a:t>
            </a:r>
            <a:r>
              <a:rPr b="0" i="1" lang="en-US" sz="1900" strike="noStrike" u="none">
                <a:solidFill>
                  <a:srgbClr val="000000"/>
                </a:solidFill>
                <a:effectLst/>
                <a:uFillTx/>
                <a:latin typeface="Arial"/>
              </a:rPr>
              <a:t>(works in </a:t>
            </a:r>
            <a:r>
              <a:rPr b="0" i="1" lang="en-US" sz="1900" strike="noStrike" u="none">
                <a:solidFill>
                  <a:srgbClr val="000000"/>
                </a:solidFill>
                <a:effectLst/>
                <a:uFillTx/>
                <a:latin typeface="Courier New"/>
              </a:rPr>
              <a:t>+orig</a:t>
            </a:r>
            <a:r>
              <a:rPr b="0" i="1" lang="en-US" sz="1900" strike="noStrike" u="none">
                <a:solidFill>
                  <a:srgbClr val="000000"/>
                </a:solidFill>
                <a:effectLst/>
                <a:uFillTx/>
                <a:latin typeface="Arial"/>
              </a:rPr>
              <a:t> too, if you have a transformed parent)</a:t>
            </a:r>
            <a:endParaRPr b="0" lang="en-US" sz="1900" strike="noStrike" u="none">
              <a:solidFill>
                <a:srgbClr val="000000"/>
              </a:solidFill>
              <a:effectLst/>
              <a:uFillTx/>
              <a:latin typeface="Times New Roman"/>
            </a:endParaRPr>
          </a:p>
          <a:p>
            <a:pPr marL="231480" indent="-223560">
              <a:lnSpc>
                <a:spcPct val="10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endParaRPr b="0" lang="en-US" sz="1900" strike="noStrike" u="none">
              <a:solidFill>
                <a:srgbClr val="000000"/>
              </a:solidFill>
              <a:effectLst/>
              <a:uFillTx/>
              <a:latin typeface="Times New Roman"/>
            </a:endParaRPr>
          </a:p>
          <a:p>
            <a:pPr marL="231480" indent="-223560">
              <a:lnSpc>
                <a:spcPct val="10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r>
              <a:rPr b="0" lang="en-US" sz="1900" strike="noStrike" u="none">
                <a:solidFill>
                  <a:srgbClr val="000000"/>
                </a:solidFill>
                <a:effectLst/>
                <a:uFillTx/>
                <a:latin typeface="Arial"/>
              </a:rPr>
              <a:t>	</a:t>
            </a:r>
            <a:r>
              <a:rPr b="0" lang="en-US" sz="1900" strike="noStrike" u="none">
                <a:solidFill>
                  <a:srgbClr val="000000"/>
                </a:solidFill>
                <a:effectLst/>
                <a:uFillTx/>
                <a:latin typeface="Arial"/>
              </a:rPr>
              <a:t>For atlas installation, and much, much more, see help in command line version:</a:t>
            </a:r>
            <a:endParaRPr b="0" lang="en-US" sz="1900" strike="noStrike" u="none">
              <a:solidFill>
                <a:srgbClr val="000000"/>
              </a:solidFill>
              <a:effectLst/>
              <a:uFillTx/>
              <a:latin typeface="Times New Roman"/>
            </a:endParaRPr>
          </a:p>
          <a:p>
            <a:pPr marL="231480" indent="-223560">
              <a:lnSpc>
                <a:spcPct val="100000"/>
              </a:lnSpc>
              <a:spcBef>
                <a:spcPts val="422"/>
              </a:spcBef>
              <a:tabLst>
                <a:tab algn="l" pos="0"/>
                <a:tab algn="l" pos="217440"/>
                <a:tab algn="l" pos="674640"/>
                <a:tab algn="l" pos="1131840"/>
                <a:tab algn="l" pos="1589040"/>
                <a:tab algn="l" pos="2046240"/>
                <a:tab algn="l" pos="2503440"/>
                <a:tab algn="l" pos="2960640"/>
                <a:tab algn="l" pos="3417840"/>
                <a:tab algn="l" pos="3875040"/>
                <a:tab algn="l" pos="4332240"/>
                <a:tab algn="l" pos="4789440"/>
                <a:tab algn="l" pos="5246640"/>
                <a:tab algn="l" pos="5703840"/>
                <a:tab algn="l" pos="6161040"/>
                <a:tab algn="l" pos="6618240"/>
                <a:tab algn="l" pos="7075440"/>
                <a:tab algn="l" pos="7532640"/>
                <a:tab algn="l" pos="7989840"/>
                <a:tab algn="l" pos="8447040"/>
                <a:tab algn="l" pos="8904240"/>
                <a:tab algn="l" pos="8905680"/>
                <a:tab algn="l" pos="9362880"/>
                <a:tab algn="l" pos="9820080"/>
                <a:tab algn="l" pos="10277280"/>
                <a:tab algn="l" pos="10278720"/>
                <a:tab algn="l" pos="10280520"/>
                <a:tab algn="l" pos="10281960"/>
                <a:tab algn="l" pos="10283760"/>
              </a:tabLst>
            </a:pPr>
            <a:r>
              <a:rPr b="0" lang="en-US" sz="1900" strike="noStrike" u="none">
                <a:solidFill>
                  <a:srgbClr val="000000"/>
                </a:solidFill>
                <a:effectLst/>
                <a:uFillTx/>
                <a:latin typeface="Arial"/>
              </a:rPr>
              <a:t>	</a:t>
            </a:r>
            <a:r>
              <a:rPr b="1" lang="en-US" sz="1800" strike="noStrike" u="none">
                <a:solidFill>
                  <a:srgbClr val="000000"/>
                </a:solidFill>
                <a:effectLst/>
                <a:uFillTx/>
                <a:latin typeface="Courier New"/>
              </a:rPr>
              <a:t>whereami -help</a:t>
            </a:r>
            <a:r>
              <a:rPr b="0" lang="en-US" sz="1900" strike="noStrike" u="none">
                <a:solidFill>
                  <a:srgbClr val="000000"/>
                </a:solidFill>
                <a:effectLst/>
                <a:uFillTx/>
                <a:latin typeface="Arial"/>
              </a:rPr>
              <a:t> </a:t>
            </a:r>
            <a:endParaRPr b="0" lang="en-US" sz="1900" strike="noStrike" u="none">
              <a:solidFill>
                <a:srgbClr val="000000"/>
              </a:solidFill>
              <a:effectLst/>
              <a:uFillTx/>
              <a:latin typeface="Times New Roman"/>
            </a:endParaRPr>
          </a:p>
        </p:txBody>
      </p:sp>
      <p:pic>
        <p:nvPicPr>
          <p:cNvPr id="226" name="" descr=""/>
          <p:cNvPicPr/>
          <p:nvPr/>
        </p:nvPicPr>
        <p:blipFill>
          <a:blip r:embed="rId1"/>
          <a:stretch/>
        </p:blipFill>
        <p:spPr>
          <a:xfrm>
            <a:off x="3220920" y="365040"/>
            <a:ext cx="5558040" cy="5851440"/>
          </a:xfrm>
          <a:prstGeom prst="rect">
            <a:avLst/>
          </a:prstGeom>
          <a:noFill/>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7" name="" descr=""/>
          <p:cNvPicPr/>
          <p:nvPr/>
        </p:nvPicPr>
        <p:blipFill>
          <a:blip r:embed="rId1"/>
          <a:stretch/>
        </p:blipFill>
        <p:spPr>
          <a:xfrm>
            <a:off x="2747880" y="199440"/>
            <a:ext cx="1979640" cy="1727640"/>
          </a:xfrm>
          <a:prstGeom prst="rect">
            <a:avLst/>
          </a:prstGeom>
          <a:noFill/>
          <a:ln w="0">
            <a:noFill/>
          </a:ln>
        </p:spPr>
      </p:pic>
      <p:pic>
        <p:nvPicPr>
          <p:cNvPr id="228" name="" descr=""/>
          <p:cNvPicPr/>
          <p:nvPr/>
        </p:nvPicPr>
        <p:blipFill>
          <a:blip r:embed="rId2"/>
          <a:stretch/>
        </p:blipFill>
        <p:spPr>
          <a:xfrm>
            <a:off x="2736360" y="2302560"/>
            <a:ext cx="2174040" cy="1842840"/>
          </a:xfrm>
          <a:prstGeom prst="rect">
            <a:avLst/>
          </a:prstGeom>
          <a:noFill/>
          <a:ln w="0">
            <a:noFill/>
          </a:ln>
        </p:spPr>
      </p:pic>
      <p:pic>
        <p:nvPicPr>
          <p:cNvPr id="229" name="" descr=""/>
          <p:cNvPicPr/>
          <p:nvPr/>
        </p:nvPicPr>
        <p:blipFill>
          <a:blip r:embed="rId3"/>
          <a:stretch/>
        </p:blipFill>
        <p:spPr>
          <a:xfrm>
            <a:off x="4544640" y="1388160"/>
            <a:ext cx="2066040" cy="1706040"/>
          </a:xfrm>
          <a:prstGeom prst="rect">
            <a:avLst/>
          </a:prstGeom>
          <a:noFill/>
          <a:ln w="0">
            <a:noFill/>
          </a:ln>
        </p:spPr>
      </p:pic>
      <p:pic>
        <p:nvPicPr>
          <p:cNvPr id="230" name="" descr=""/>
          <p:cNvPicPr/>
          <p:nvPr/>
        </p:nvPicPr>
        <p:blipFill>
          <a:blip r:embed="rId4"/>
          <a:srcRect l="0" t="0" r="8417" b="0"/>
          <a:stretch/>
        </p:blipFill>
        <p:spPr>
          <a:xfrm>
            <a:off x="4544640" y="3147480"/>
            <a:ext cx="2102760" cy="1806840"/>
          </a:xfrm>
          <a:prstGeom prst="rect">
            <a:avLst/>
          </a:prstGeom>
          <a:noFill/>
          <a:ln w="0">
            <a:noFill/>
          </a:ln>
        </p:spPr>
      </p:pic>
      <p:pic>
        <p:nvPicPr>
          <p:cNvPr id="231" name="" descr=""/>
          <p:cNvPicPr/>
          <p:nvPr/>
        </p:nvPicPr>
        <p:blipFill>
          <a:blip r:embed="rId5"/>
          <a:stretch/>
        </p:blipFill>
        <p:spPr>
          <a:xfrm>
            <a:off x="4632120" y="5156280"/>
            <a:ext cx="1943640" cy="1626840"/>
          </a:xfrm>
          <a:prstGeom prst="rect">
            <a:avLst/>
          </a:prstGeom>
          <a:noFill/>
          <a:ln w="0">
            <a:noFill/>
          </a:ln>
        </p:spPr>
      </p:pic>
      <p:sp>
        <p:nvSpPr>
          <p:cNvPr id="232" name=""/>
          <p:cNvSpPr txBox="1"/>
          <p:nvPr/>
        </p:nvSpPr>
        <p:spPr>
          <a:xfrm>
            <a:off x="443520" y="755280"/>
            <a:ext cx="2378160" cy="54756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FS (MNI2009c) rostral anterior cingulate</a:t>
            </a:r>
            <a:endParaRPr b="0" lang="en-US" sz="1500" strike="noStrike" u="none">
              <a:solidFill>
                <a:srgbClr val="000000"/>
              </a:solidFill>
              <a:effectLst/>
              <a:uFillTx/>
              <a:latin typeface="Times New Roman"/>
            </a:endParaRPr>
          </a:p>
        </p:txBody>
      </p:sp>
      <p:sp>
        <p:nvSpPr>
          <p:cNvPr id="233" name=""/>
          <p:cNvSpPr txBox="1"/>
          <p:nvPr/>
        </p:nvSpPr>
        <p:spPr>
          <a:xfrm>
            <a:off x="-13680" y="2881440"/>
            <a:ext cx="2797560" cy="77616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HCP Glasser area A24 (red) and area 25 (purple)</a:t>
            </a:r>
            <a:endParaRPr b="0" lang="en-US" sz="1500" strike="noStrike" u="none">
              <a:solidFill>
                <a:srgbClr val="000000"/>
              </a:solidFill>
              <a:effectLst/>
              <a:uFillTx/>
              <a:latin typeface="Times New Roman"/>
            </a:endParaRPr>
          </a:p>
          <a:p>
            <a:r>
              <a:rPr b="0" lang="en-US" sz="1500" strike="noStrike" u="none">
                <a:solidFill>
                  <a:srgbClr val="000000"/>
                </a:solidFill>
                <a:effectLst/>
                <a:uFillTx/>
                <a:latin typeface="Times New Roman"/>
              </a:rPr>
              <a:t> </a:t>
            </a:r>
            <a:endParaRPr b="0" lang="en-US" sz="1500" strike="noStrike" u="none">
              <a:solidFill>
                <a:srgbClr val="000000"/>
              </a:solidFill>
              <a:effectLst/>
              <a:uFillTx/>
              <a:latin typeface="Times New Roman"/>
            </a:endParaRPr>
          </a:p>
        </p:txBody>
      </p:sp>
      <p:sp>
        <p:nvSpPr>
          <p:cNvPr id="234" name=""/>
          <p:cNvSpPr txBox="1"/>
          <p:nvPr/>
        </p:nvSpPr>
        <p:spPr>
          <a:xfrm>
            <a:off x="759600" y="4870080"/>
            <a:ext cx="1787040" cy="54756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JulichBrain Area_s24 (sACC)</a:t>
            </a:r>
            <a:endParaRPr b="0" lang="en-US" sz="1500" strike="noStrike" u="none">
              <a:solidFill>
                <a:srgbClr val="000000"/>
              </a:solidFill>
              <a:effectLst/>
              <a:uFillTx/>
              <a:latin typeface="Times New Roman"/>
            </a:endParaRPr>
          </a:p>
        </p:txBody>
      </p:sp>
      <p:sp>
        <p:nvSpPr>
          <p:cNvPr id="235" name=""/>
          <p:cNvSpPr txBox="1"/>
          <p:nvPr/>
        </p:nvSpPr>
        <p:spPr>
          <a:xfrm>
            <a:off x="6662160" y="5156280"/>
            <a:ext cx="3656880" cy="95112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Ventromedial </a:t>
            </a:r>
            <a:r>
              <a:rPr b="0" lang="en-US" sz="1600" strike="noStrike" u="none">
                <a:solidFill>
                  <a:srgbClr val="000000"/>
                </a:solidFill>
                <a:effectLst/>
                <a:uFillTx/>
                <a:latin typeface="Times New Roman"/>
              </a:rPr>
              <a:t>Prefrontal</a:t>
            </a:r>
            <a:r>
              <a:rPr b="0" lang="en-US" sz="1500" strike="noStrike" u="none">
                <a:solidFill>
                  <a:srgbClr val="000000"/>
                </a:solidFill>
                <a:effectLst/>
                <a:uFillTx/>
                <a:latin typeface="Times New Roman"/>
              </a:rPr>
              <a:t> </a:t>
            </a:r>
            <a:endParaRPr b="0" lang="en-US" sz="1500" strike="noStrike" u="none">
              <a:solidFill>
                <a:srgbClr val="000000"/>
              </a:solidFill>
              <a:effectLst/>
              <a:uFillTx/>
              <a:latin typeface="Times New Roman"/>
            </a:endParaRPr>
          </a:p>
          <a:p>
            <a:r>
              <a:rPr b="0" lang="en-US" sz="1500" strike="noStrike" u="none">
                <a:solidFill>
                  <a:srgbClr val="000000"/>
                </a:solidFill>
                <a:effectLst/>
                <a:uFillTx/>
                <a:latin typeface="Times New Roman"/>
              </a:rPr>
              <a:t>Cortex atlas </a:t>
            </a:r>
            <a:endParaRPr b="0" lang="en-US" sz="1500" strike="noStrike" u="none">
              <a:solidFill>
                <a:srgbClr val="000000"/>
              </a:solidFill>
              <a:effectLst/>
              <a:uFillTx/>
              <a:latin typeface="Times New Roman"/>
            </a:endParaRPr>
          </a:p>
          <a:p>
            <a:r>
              <a:rPr b="0" lang="en-US" sz="1500" strike="noStrike" u="none">
                <a:solidFill>
                  <a:srgbClr val="000000"/>
                </a:solidFill>
                <a:effectLst/>
                <a:uFillTx/>
                <a:latin typeface="Times New Roman"/>
              </a:rPr>
              <a:t>(Area_s24 (sACC) in cyan)</a:t>
            </a:r>
            <a:endParaRPr b="0" lang="en-US" sz="1500" strike="noStrike" u="none">
              <a:solidFill>
                <a:srgbClr val="000000"/>
              </a:solidFill>
              <a:effectLst/>
              <a:uFillTx/>
              <a:latin typeface="Times New Roman"/>
            </a:endParaRPr>
          </a:p>
          <a:p>
            <a:endParaRPr b="0" lang="en-US" sz="1050" strike="noStrike" u="none">
              <a:solidFill>
                <a:srgbClr val="000000"/>
              </a:solidFill>
              <a:effectLst/>
              <a:uFillTx/>
              <a:latin typeface="Times New Roman"/>
            </a:endParaRPr>
          </a:p>
        </p:txBody>
      </p:sp>
      <p:sp>
        <p:nvSpPr>
          <p:cNvPr id="236" name=""/>
          <p:cNvSpPr txBox="1"/>
          <p:nvPr/>
        </p:nvSpPr>
        <p:spPr>
          <a:xfrm>
            <a:off x="7027200" y="3681360"/>
            <a:ext cx="1726200" cy="54756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Brodmann-Pijnenburg BA24</a:t>
            </a:r>
            <a:endParaRPr b="0" lang="en-US" sz="1500" strike="noStrike" u="none">
              <a:solidFill>
                <a:srgbClr val="000000"/>
              </a:solidFill>
              <a:effectLst/>
              <a:uFillTx/>
              <a:latin typeface="Times New Roman"/>
            </a:endParaRPr>
          </a:p>
        </p:txBody>
      </p:sp>
      <p:sp>
        <p:nvSpPr>
          <p:cNvPr id="237" name=""/>
          <p:cNvSpPr txBox="1"/>
          <p:nvPr/>
        </p:nvSpPr>
        <p:spPr>
          <a:xfrm>
            <a:off x="7018560" y="1920240"/>
            <a:ext cx="1563120" cy="547560"/>
          </a:xfrm>
          <a:prstGeom prst="rect">
            <a:avLst/>
          </a:prstGeom>
          <a:noFill/>
          <a:ln w="0">
            <a:noFill/>
          </a:ln>
        </p:spPr>
        <p:txBody>
          <a:bodyPr lIns="90000" rIns="90000" tIns="45000" bIns="45000" anchor="t">
            <a:spAutoFit/>
          </a:bodyPr>
          <a:p>
            <a:r>
              <a:rPr b="0" lang="en-US" sz="1500" strike="noStrike" u="none">
                <a:solidFill>
                  <a:srgbClr val="000000"/>
                </a:solidFill>
                <a:effectLst/>
                <a:uFillTx/>
                <a:latin typeface="Times New Roman"/>
              </a:rPr>
              <a:t>Brainnetome A24rv_right</a:t>
            </a:r>
            <a:endParaRPr b="0" lang="en-US" sz="1500" strike="noStrike" u="none">
              <a:solidFill>
                <a:srgbClr val="000000"/>
              </a:solidFill>
              <a:effectLst/>
              <a:uFillTx/>
              <a:latin typeface="Times New Roman"/>
            </a:endParaRPr>
          </a:p>
        </p:txBody>
      </p:sp>
      <p:sp>
        <p:nvSpPr>
          <p:cNvPr id="238" name=""/>
          <p:cNvSpPr txBox="1"/>
          <p:nvPr/>
        </p:nvSpPr>
        <p:spPr>
          <a:xfrm>
            <a:off x="5381280" y="365760"/>
            <a:ext cx="3017520" cy="8218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What’s in a name ... or a coordinate?</a:t>
            </a:r>
            <a:endParaRPr b="0" lang="en-US" sz="2400" strike="noStrike" u="none">
              <a:solidFill>
                <a:srgbClr val="000000"/>
              </a:solidFill>
              <a:effectLst/>
              <a:uFillTx/>
              <a:latin typeface="Times New Roman"/>
            </a:endParaRPr>
          </a:p>
        </p:txBody>
      </p:sp>
      <p:pic>
        <p:nvPicPr>
          <p:cNvPr id="239" name="" descr=""/>
          <p:cNvPicPr/>
          <p:nvPr/>
        </p:nvPicPr>
        <p:blipFill>
          <a:blip r:embed="rId6"/>
          <a:stretch/>
        </p:blipFill>
        <p:spPr>
          <a:xfrm>
            <a:off x="2743200" y="4210920"/>
            <a:ext cx="2131560" cy="1732680"/>
          </a:xfrm>
          <a:prstGeom prst="rect">
            <a:avLst/>
          </a:prstGeom>
          <a:noFill/>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
          <p:cNvSpPr/>
          <p:nvPr/>
        </p:nvSpPr>
        <p:spPr>
          <a:xfrm>
            <a:off x="1413360" y="32040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whereami on the command line</a:t>
            </a:r>
            <a:endParaRPr b="0" lang="en-US" sz="2400" strike="noStrike" u="none">
              <a:solidFill>
                <a:srgbClr val="000000"/>
              </a:solidFill>
              <a:effectLst/>
              <a:uFillTx/>
              <a:latin typeface="Trebuchet MS"/>
            </a:endParaRPr>
          </a:p>
        </p:txBody>
      </p:sp>
      <p:sp>
        <p:nvSpPr>
          <p:cNvPr id="241" name=""/>
          <p:cNvSpPr txBox="1"/>
          <p:nvPr/>
        </p:nvSpPr>
        <p:spPr>
          <a:xfrm>
            <a:off x="822960" y="1737360"/>
            <a:ext cx="4572000" cy="301644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Try these simple examples:</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whereami -show_atlases</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whereami -space MNI 20 10 5</a:t>
            </a:r>
            <a:endParaRPr b="0" lang="en-US" sz="2400" strike="noStrike" u="none">
              <a:solidFill>
                <a:srgbClr val="000000"/>
              </a:solidFill>
              <a:effectLst/>
              <a:uFillTx/>
              <a:latin typeface="Times New Roman"/>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whereami -show_atlas_code</a:t>
            </a:r>
            <a:endParaRPr b="0" lang="en-US" sz="2400" strike="noStrike" u="none">
              <a:solidFill>
                <a:srgbClr val="000000"/>
              </a:solidFill>
              <a:effectLst/>
              <a:uFillTx/>
              <a:latin typeface="Times New Roman"/>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imes New Roman"/>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imes New Roman"/>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2400" strike="noStrike" u="none">
              <a:solidFill>
                <a:srgbClr val="000000"/>
              </a:solidFill>
              <a:effectLst/>
              <a:uFillTx/>
              <a:latin typeface="Times New Roman"/>
            </a:endParaRPr>
          </a:p>
        </p:txBody>
      </p:sp>
      <p:sp>
        <p:nvSpPr>
          <p:cNvPr id="242" name=""/>
          <p:cNvSpPr/>
          <p:nvPr/>
        </p:nvSpPr>
        <p:spPr>
          <a:xfrm flipH="1">
            <a:off x="4937760" y="2740320"/>
            <a:ext cx="82296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43" name=""/>
          <p:cNvSpPr txBox="1"/>
          <p:nvPr/>
        </p:nvSpPr>
        <p:spPr>
          <a:xfrm>
            <a:off x="5852160" y="2194560"/>
            <a:ext cx="2651760" cy="8218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Citation info and descriptions</a:t>
            </a:r>
            <a:endParaRPr b="0" lang="en-US" sz="2400" strike="noStrike" u="none">
              <a:solidFill>
                <a:srgbClr val="000000"/>
              </a:solidFill>
              <a:effectLst/>
              <a:uFillTx/>
              <a:latin typeface="Times New Roman"/>
            </a:endParaRPr>
          </a:p>
        </p:txBody>
      </p:sp>
      <p:sp>
        <p:nvSpPr>
          <p:cNvPr id="244" name=""/>
          <p:cNvSpPr txBox="1"/>
          <p:nvPr/>
        </p:nvSpPr>
        <p:spPr>
          <a:xfrm>
            <a:off x="826200" y="4115880"/>
            <a:ext cx="7530840" cy="118764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3dinfo -labeltable ~/abin/MNI_caez_ml_18+tlrc.</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3dinfo -atlas_points ~/abin/MNI_caez_ml_18+tlrc.</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p:txBody>
      </p:sp>
      <p:sp>
        <p:nvSpPr>
          <p:cNvPr id="245" name=""/>
          <p:cNvSpPr/>
          <p:nvPr/>
        </p:nvSpPr>
        <p:spPr>
          <a:xfrm flipH="1" flipV="1">
            <a:off x="4846320" y="3108960"/>
            <a:ext cx="1005840" cy="18288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46" name=""/>
          <p:cNvSpPr txBox="1"/>
          <p:nvPr/>
        </p:nvSpPr>
        <p:spPr>
          <a:xfrm>
            <a:off x="6015600" y="2964960"/>
            <a:ext cx="2834640" cy="118872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Understand coordinate order. Use -lpi or default -rai? </a:t>
            </a:r>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7"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whereami on the command line</a:t>
            </a:r>
            <a:endParaRPr b="0" lang="en-US" sz="2400" strike="noStrike" u="none">
              <a:solidFill>
                <a:srgbClr val="000000"/>
              </a:solidFill>
              <a:effectLst/>
              <a:uFillTx/>
              <a:latin typeface="Trebuchet MS"/>
            </a:endParaRPr>
          </a:p>
        </p:txBody>
      </p:sp>
      <p:sp>
        <p:nvSpPr>
          <p:cNvPr id="248" name=""/>
          <p:cNvSpPr txBox="1"/>
          <p:nvPr/>
        </p:nvSpPr>
        <p:spPr>
          <a:xfrm>
            <a:off x="173160" y="980280"/>
            <a:ext cx="8070480" cy="118764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whereami</a:t>
            </a:r>
            <a:r>
              <a:rPr b="0" lang="en-US" sz="1800" strike="noStrike" u="none">
                <a:solidFill>
                  <a:srgbClr val="000000"/>
                </a:solidFill>
                <a:effectLst/>
                <a:uFillTx/>
                <a:latin typeface="Trebuchet MS"/>
              </a:rPr>
              <a:t> can combine usefully with </a:t>
            </a:r>
            <a:r>
              <a:rPr b="1" lang="en-US" sz="1800" strike="noStrike" u="none">
                <a:solidFill>
                  <a:srgbClr val="000000"/>
                </a:solidFill>
                <a:effectLst/>
                <a:uFillTx/>
                <a:latin typeface="Trebuchet MS"/>
              </a:rPr>
              <a:t>3dClusterize</a:t>
            </a:r>
            <a:r>
              <a:rPr b="0" lang="en-US" sz="1800" strike="noStrike" u="none">
                <a:solidFill>
                  <a:srgbClr val="000000"/>
                </a:solidFill>
                <a:effectLst/>
                <a:uFillTx/>
                <a:latin typeface="Trebuchet MS"/>
              </a:rPr>
              <a:t>:</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	</a:t>
            </a:r>
            <a:r>
              <a:rPr b="0" lang="en-US" sz="1800" strike="noStrike" u="none">
                <a:solidFill>
                  <a:srgbClr val="000000"/>
                </a:solidFill>
                <a:effectLst/>
                <a:uFillTx/>
                <a:latin typeface="Trebuchet MS"/>
              </a:rPr>
              <a:t>1) </a:t>
            </a:r>
            <a:r>
              <a:rPr b="1" lang="en-US" sz="1800" strike="noStrike" u="none">
                <a:solidFill>
                  <a:srgbClr val="000000"/>
                </a:solidFill>
                <a:effectLst/>
                <a:uFillTx/>
                <a:latin typeface="Trebuchet MS"/>
              </a:rPr>
              <a:t>3dClusterize</a:t>
            </a:r>
            <a:r>
              <a:rPr b="0" lang="en-US" sz="1800" strike="noStrike" u="none">
                <a:solidFill>
                  <a:srgbClr val="000000"/>
                </a:solidFill>
                <a:effectLst/>
                <a:uFillTx/>
                <a:latin typeface="Trebuchet MS"/>
              </a:rPr>
              <a:t> finds cluster volumes, and</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rebuchet MS"/>
              </a:rPr>
              <a:t>	</a:t>
            </a:r>
            <a:r>
              <a:rPr b="0" lang="en-US" sz="1800" strike="noStrike" u="none">
                <a:solidFill>
                  <a:srgbClr val="000000"/>
                </a:solidFill>
                <a:effectLst/>
                <a:uFillTx/>
                <a:latin typeface="Trebuchet MS"/>
              </a:rPr>
              <a:t>2) </a:t>
            </a:r>
            <a:r>
              <a:rPr b="1" lang="en-US" sz="1800" strike="noStrike" u="none">
                <a:solidFill>
                  <a:srgbClr val="000000"/>
                </a:solidFill>
                <a:effectLst/>
                <a:uFillTx/>
                <a:latin typeface="Trebuchet MS"/>
              </a:rPr>
              <a:t>whereami</a:t>
            </a:r>
            <a:r>
              <a:rPr b="0" lang="en-US" sz="1800" strike="noStrike" u="none">
                <a:solidFill>
                  <a:srgbClr val="000000"/>
                </a:solidFill>
                <a:effectLst/>
                <a:uFillTx/>
                <a:latin typeface="Trebuchet MS"/>
              </a:rPr>
              <a:t> provides detailed info like overlap with atlas regions</a:t>
            </a:r>
            <a:endParaRPr b="0" lang="en-US" sz="1800" strike="noStrike" u="none">
              <a:solidFill>
                <a:srgbClr val="000000"/>
              </a:solidFill>
              <a:effectLst/>
              <a:uFillTx/>
              <a:latin typeface="Times New Roman"/>
            </a:endParaRPr>
          </a:p>
          <a:p>
            <a:r>
              <a:rPr b="1" i="1" lang="en-US" sz="1800" strike="noStrike" u="none">
                <a:solidFill>
                  <a:srgbClr val="801900"/>
                </a:solidFill>
                <a:effectLst/>
                <a:uFillTx/>
                <a:latin typeface="Trebuchet MS"/>
              </a:rPr>
              <a:t>Ex: </a:t>
            </a:r>
            <a:r>
              <a:rPr b="1" lang="en-US" sz="1800" strike="noStrike" u="none">
                <a:solidFill>
                  <a:srgbClr val="801900"/>
                </a:solidFill>
                <a:effectLst/>
                <a:uFillTx/>
                <a:latin typeface="Trebuchet MS"/>
              </a:rPr>
              <a:t>can be run in ~/AFNI_data6/afni/</a:t>
            </a:r>
            <a:endParaRPr b="0" lang="en-US" sz="1800" strike="noStrike" u="none">
              <a:solidFill>
                <a:srgbClr val="000000"/>
              </a:solidFill>
              <a:effectLst/>
              <a:uFillTx/>
              <a:latin typeface="Times New Roman"/>
            </a:endParaRPr>
          </a:p>
        </p:txBody>
      </p:sp>
      <p:sp>
        <p:nvSpPr>
          <p:cNvPr id="249" name=""/>
          <p:cNvSpPr txBox="1"/>
          <p:nvPr/>
        </p:nvSpPr>
        <p:spPr>
          <a:xfrm>
            <a:off x="136440" y="2122920"/>
            <a:ext cx="7217280" cy="4479480"/>
          </a:xfrm>
          <a:prstGeom prst="rect">
            <a:avLst/>
          </a:prstGeom>
          <a:noFill/>
          <a:ln w="0">
            <a:noFill/>
          </a:ln>
        </p:spPr>
        <p:txBody>
          <a:bodyPr lIns="90000" rIns="90000" tIns="45000" bIns="45000" anchor="t">
            <a:spAutoFit/>
          </a:bodyPr>
          <a:p>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Threshold the index-0 vol (an F-stat) at &gt;9.5 and</a:t>
            </a:r>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find clusters with &gt;=1000 voxels</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3dClusterize -1sided RIGHT 9.5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-clust_nvox 1000 -NN 1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-inset func_slim+orig -ithr 0 -idat 0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&gt; clusts.1D</a:t>
            </a:r>
            <a:endParaRPr b="0" lang="en-US" sz="1800" strike="noStrike" u="none">
              <a:solidFill>
                <a:srgbClr val="000000"/>
              </a:solidFill>
              <a:effectLst/>
              <a:uFillTx/>
              <a:latin typeface="Times New Roman"/>
            </a:endParaRPr>
          </a:p>
          <a:p>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Use the center of mass coords in</a:t>
            </a:r>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cols [1,2,3] to show location according</a:t>
            </a:r>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to several atlases (TT, MNI, etc.); also</a:t>
            </a:r>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shows </a:t>
            </a:r>
            <a:r>
              <a:rPr b="0" i="1" lang="en-US" sz="1800" strike="noStrike" u="none">
                <a:solidFill>
                  <a:srgbClr val="801900"/>
                </a:solidFill>
                <a:effectLst/>
                <a:uFillTx/>
                <a:latin typeface="Trebuchet MS"/>
              </a:rPr>
              <a:t>nearby</a:t>
            </a:r>
            <a:r>
              <a:rPr b="0" lang="en-US" sz="1800" strike="noStrike" u="none">
                <a:solidFill>
                  <a:srgbClr val="801900"/>
                </a:solidFill>
                <a:effectLst/>
                <a:uFillTx/>
                <a:latin typeface="Trebuchet MS"/>
              </a:rPr>
              <a:t> structures</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whereami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-coord_file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clusts.1D'[1,2,3]'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-tab | more</a:t>
            </a:r>
            <a:endParaRPr b="0" lang="en-US" sz="1800" strike="noStrike" u="none">
              <a:solidFill>
                <a:srgbClr val="000000"/>
              </a:solidFill>
              <a:effectLst/>
              <a:uFillTx/>
              <a:latin typeface="Times New Roman"/>
            </a:endParaRPr>
          </a:p>
        </p:txBody>
      </p:sp>
      <p:pic>
        <p:nvPicPr>
          <p:cNvPr id="250" name="" descr=""/>
          <p:cNvPicPr/>
          <p:nvPr/>
        </p:nvPicPr>
        <p:blipFill>
          <a:blip r:embed="rId1"/>
          <a:stretch/>
        </p:blipFill>
        <p:spPr>
          <a:xfrm>
            <a:off x="4567680" y="3933720"/>
            <a:ext cx="4407840" cy="2756520"/>
          </a:xfrm>
          <a:prstGeom prst="rect">
            <a:avLst/>
          </a:prstGeom>
          <a:noFill/>
          <a:ln w="0">
            <a:noFill/>
          </a:ln>
        </p:spPr>
      </p:pic>
      <p:sp>
        <p:nvSpPr>
          <p:cNvPr id="251" name=""/>
          <p:cNvSpPr/>
          <p:nvPr/>
        </p:nvSpPr>
        <p:spPr>
          <a:xfrm>
            <a:off x="2561040" y="6449400"/>
            <a:ext cx="1925280" cy="0"/>
          </a:xfrm>
          <a:prstGeom prst="line">
            <a:avLst/>
          </a:prstGeom>
          <a:ln w="54720">
            <a:solidFill>
              <a:srgbClr val="801900"/>
            </a:solidFill>
            <a:round/>
            <a:tailEnd len="med" type="triangle" w="med"/>
          </a:ln>
        </p:spPr>
        <p:style>
          <a:lnRef idx="0"/>
          <a:fillRef idx="0"/>
          <a:effectRef idx="0"/>
          <a:fontRef idx="minor"/>
        </p:style>
        <p:txBody>
          <a:bodyPr lIns="117000" rIns="117000" tIns="-72000" bIns="-72000" anchor="ctr">
            <a:no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2" name=""/>
          <p:cNvSpPr/>
          <p:nvPr/>
        </p:nvSpPr>
        <p:spPr>
          <a:xfrm>
            <a:off x="1413360" y="320040"/>
            <a:ext cx="63176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whereami on the command line</a:t>
            </a:r>
            <a:endParaRPr b="0" lang="en-US" sz="2400" strike="noStrike" u="none">
              <a:solidFill>
                <a:srgbClr val="000000"/>
              </a:solidFill>
              <a:effectLst/>
              <a:uFillTx/>
              <a:latin typeface="Trebuchet MS"/>
            </a:endParaRPr>
          </a:p>
        </p:txBody>
      </p:sp>
      <p:sp>
        <p:nvSpPr>
          <p:cNvPr id="253" name=""/>
          <p:cNvSpPr txBox="1"/>
          <p:nvPr/>
        </p:nvSpPr>
        <p:spPr>
          <a:xfrm>
            <a:off x="317160" y="1088280"/>
            <a:ext cx="8070480" cy="82692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whereami</a:t>
            </a:r>
            <a:r>
              <a:rPr b="0" lang="en-US" sz="1800" strike="noStrike" u="none">
                <a:solidFill>
                  <a:srgbClr val="000000"/>
                </a:solidFill>
                <a:effectLst/>
                <a:uFillTx/>
                <a:latin typeface="Trebuchet MS"/>
              </a:rPr>
              <a:t> can also report the overlap of ROIs with atlases</a:t>
            </a:r>
            <a:endParaRPr b="0" lang="en-US" sz="1800" strike="noStrike" u="none">
              <a:solidFill>
                <a:srgbClr val="000000"/>
              </a:solidFill>
              <a:effectLst/>
              <a:uFillTx/>
              <a:latin typeface="Times New Roman"/>
            </a:endParaRPr>
          </a:p>
          <a:p>
            <a:r>
              <a:rPr b="1" i="1" lang="en-US" sz="1800" strike="noStrike" u="none">
                <a:solidFill>
                  <a:srgbClr val="801900"/>
                </a:solidFill>
                <a:effectLst/>
                <a:uFillTx/>
                <a:latin typeface="Trebuchet MS"/>
              </a:rPr>
              <a:t>Ex: </a:t>
            </a:r>
            <a:r>
              <a:rPr b="1" lang="en-US" sz="1800" strike="noStrike" u="none">
                <a:solidFill>
                  <a:srgbClr val="801900"/>
                </a:solidFill>
                <a:effectLst/>
                <a:uFillTx/>
                <a:latin typeface="Trebuchet MS"/>
              </a:rPr>
              <a:t>can be run in ~/AFNI_data6/afni/</a:t>
            </a:r>
            <a:r>
              <a:rPr b="0" lang="en-US" sz="1800" strike="noStrike" u="none">
                <a:solidFill>
                  <a:srgbClr val="000000"/>
                </a:solidFill>
                <a:effectLst/>
                <a:uFillTx/>
                <a:latin typeface="Trebuchet MS"/>
              </a:rPr>
              <a:t> </a:t>
            </a:r>
            <a:endParaRPr b="0" lang="en-US" sz="1800" strike="noStrike" u="none">
              <a:solidFill>
                <a:srgbClr val="000000"/>
              </a:solidFill>
              <a:effectLst/>
              <a:uFillTx/>
              <a:latin typeface="Times New Roman"/>
            </a:endParaRPr>
          </a:p>
        </p:txBody>
      </p:sp>
      <p:sp>
        <p:nvSpPr>
          <p:cNvPr id="254" name=""/>
          <p:cNvSpPr txBox="1"/>
          <p:nvPr/>
        </p:nvSpPr>
        <p:spPr>
          <a:xfrm>
            <a:off x="317160" y="1789200"/>
            <a:ext cx="8634240" cy="3656520"/>
          </a:xfrm>
          <a:prstGeom prst="rect">
            <a:avLst/>
          </a:prstGeom>
          <a:noFill/>
          <a:ln w="0">
            <a:noFill/>
          </a:ln>
        </p:spPr>
        <p:txBody>
          <a:bodyPr lIns="90000" rIns="90000" tIns="45000" bIns="45000" anchor="t">
            <a:spAutoFit/>
          </a:bodyPr>
          <a:p>
            <a:r>
              <a:rPr b="0" lang="en-US" sz="1800" strike="noStrike" u="none">
                <a:solidFill>
                  <a:srgbClr val="801900"/>
                </a:solidFill>
                <a:effectLst/>
                <a:uFillTx/>
                <a:latin typeface="Courier New"/>
              </a:rPr>
              <a:t># Quick way to make test ROI a sphere at a given location)</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echo -14 66 23 &gt; tmp.txt</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3dUndump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-xyz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-prefix tmproi.nii.gz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-master anat+tlrc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-datum byte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-srad 9.5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tmp.txt</a:t>
            </a:r>
            <a:endParaRPr b="0" lang="en-US" sz="1800" strike="noStrike" u="none">
              <a:solidFill>
                <a:srgbClr val="000000"/>
              </a:solidFill>
              <a:effectLst/>
              <a:uFillTx/>
              <a:latin typeface="Times New Roman"/>
            </a:endParaRPr>
          </a:p>
          <a:p>
            <a:endParaRPr b="0" lang="en-US" sz="1800" strike="noStrike" u="none">
              <a:solidFill>
                <a:srgbClr val="000000"/>
              </a:solidFill>
              <a:effectLst/>
              <a:uFillTx/>
              <a:latin typeface="Times New Roman"/>
            </a:endParaRPr>
          </a:p>
          <a:p>
            <a:r>
              <a:rPr b="0" lang="en-US" sz="1800" strike="noStrike" u="none">
                <a:solidFill>
                  <a:srgbClr val="801900"/>
                </a:solidFill>
                <a:effectLst/>
                <a:uFillTx/>
                <a:latin typeface="Trebuchet MS"/>
              </a:rPr>
              <a:t># report overlap</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whereami \</a:t>
            </a:r>
            <a:endParaRPr b="0" lang="en-US" sz="1800" strike="noStrike" u="none">
              <a:solidFill>
                <a:srgbClr val="000000"/>
              </a:solidFill>
              <a:effectLst/>
              <a:uFillTx/>
              <a:latin typeface="Times New Roman"/>
            </a:endParaRPr>
          </a:p>
          <a:p>
            <a:r>
              <a:rPr b="1" lang="en-US" sz="1800" strike="noStrike" u="none">
                <a:solidFill>
                  <a:srgbClr val="801900"/>
                </a:solidFill>
                <a:effectLst/>
                <a:uFillTx/>
                <a:latin typeface="Courier New"/>
              </a:rPr>
              <a:t>    -omask tmproi.nii.gz</a:t>
            </a:r>
            <a:endParaRPr b="0" lang="en-US" sz="1800" strike="noStrike" u="none">
              <a:solidFill>
                <a:srgbClr val="000000"/>
              </a:solidFill>
              <a:effectLst/>
              <a:uFillTx/>
              <a:latin typeface="Times New Roman"/>
            </a:endParaRPr>
          </a:p>
        </p:txBody>
      </p:sp>
      <p:sp>
        <p:nvSpPr>
          <p:cNvPr id="255" name=""/>
          <p:cNvSpPr/>
          <p:nvPr/>
        </p:nvSpPr>
        <p:spPr>
          <a:xfrm>
            <a:off x="2130840" y="5599080"/>
            <a:ext cx="1925280" cy="0"/>
          </a:xfrm>
          <a:prstGeom prst="line">
            <a:avLst/>
          </a:prstGeom>
          <a:ln w="54720">
            <a:solidFill>
              <a:srgbClr val="801900"/>
            </a:solidFill>
            <a:round/>
            <a:tailEnd len="med" type="triangle" w="med"/>
          </a:ln>
        </p:spPr>
        <p:style>
          <a:lnRef idx="0"/>
          <a:fillRef idx="0"/>
          <a:effectRef idx="0"/>
          <a:fontRef idx="minor"/>
        </p:style>
        <p:txBody>
          <a:bodyPr lIns="117000" rIns="117000" tIns="-72000" bIns="-72000" anchor="ctr">
            <a:noAutofit/>
          </a:bodyPr>
          <a:p>
            <a:endParaRPr b="0" lang="en-US" sz="2400" strike="noStrike" u="none">
              <a:solidFill>
                <a:srgbClr val="000000"/>
              </a:solidFill>
              <a:effectLst/>
              <a:uFillTx/>
              <a:latin typeface="Times New Roman"/>
            </a:endParaRPr>
          </a:p>
        </p:txBody>
      </p:sp>
      <p:pic>
        <p:nvPicPr>
          <p:cNvPr id="256" name="" descr=""/>
          <p:cNvPicPr/>
          <p:nvPr/>
        </p:nvPicPr>
        <p:blipFill>
          <a:blip r:embed="rId1"/>
          <a:stretch/>
        </p:blipFill>
        <p:spPr>
          <a:xfrm>
            <a:off x="4188960" y="3443760"/>
            <a:ext cx="4836960" cy="328860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 name=""/>
          <p:cNvSpPr/>
          <p:nvPr/>
        </p:nvSpPr>
        <p:spPr>
          <a:xfrm>
            <a:off x="457200" y="1011600"/>
            <a:ext cx="7772400" cy="2179800"/>
          </a:xfrm>
          <a:prstGeom prst="rect">
            <a:avLst/>
          </a:prstGeom>
          <a:noFill/>
          <a:ln w="0">
            <a:noFill/>
          </a:ln>
        </p:spPr>
        <p:style>
          <a:lnRef idx="0"/>
          <a:fillRef idx="0"/>
          <a:effectRef idx="0"/>
          <a:fontRef idx="minor"/>
        </p:style>
        <p:txBody>
          <a:bodyPr lIns="90000" rIns="90000" tIns="46800" bIns="46800" anchor="t">
            <a:no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Trebuchet MS"/>
              </a:rPr>
              <a:t>Template Space</a:t>
            </a: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An (x, y, z) coordinate system shared by many datasets in alignment with a template.</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2400" strike="noStrike" u="none">
                <a:solidFill>
                  <a:srgbClr val="000000"/>
                </a:solidFill>
                <a:effectLst/>
                <a:uFillTx/>
                <a:latin typeface="Trebuchet MS"/>
              </a:rPr>
              <a:t>Ex</a:t>
            </a:r>
            <a:r>
              <a:rPr b="0" lang="en-US" sz="2400" strike="noStrike" u="none">
                <a:solidFill>
                  <a:srgbClr val="000000"/>
                </a:solidFill>
                <a:effectLst/>
                <a:uFillTx/>
                <a:latin typeface="Trebuchet MS"/>
              </a:rPr>
              <a:t>: TLRC (Talairach-Tourneaux), MNI, MNI_ANAT, ORIG.</a:t>
            </a:r>
            <a:endParaRPr b="0" lang="en-US" sz="2400" strike="noStrike" u="none">
              <a:solidFill>
                <a:srgbClr val="000000"/>
              </a:solidFill>
              <a:effectLst/>
              <a:uFillTx/>
              <a:latin typeface="Trebuchet MS"/>
            </a:endParaRPr>
          </a:p>
        </p:txBody>
      </p:sp>
      <p:sp>
        <p:nvSpPr>
          <p:cNvPr id="37" name=""/>
          <p:cNvSpPr/>
          <p:nvPr/>
        </p:nvSpPr>
        <p:spPr>
          <a:xfrm>
            <a:off x="3626640" y="3256560"/>
            <a:ext cx="1890720" cy="1468440"/>
          </a:xfrm>
          <a:prstGeom prst="cube">
            <a:avLst>
              <a:gd name="adj" fmla="val 25000"/>
            </a:avLst>
          </a:prstGeom>
          <a:solidFill>
            <a:srgbClr val="00cc99"/>
          </a:solidFill>
          <a:ln cap="sq" w="9360">
            <a:solidFill>
              <a:srgbClr val="000000"/>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38" name=""/>
          <p:cNvSpPr txBox="1"/>
          <p:nvPr/>
        </p:nvSpPr>
        <p:spPr>
          <a:xfrm>
            <a:off x="457200" y="5346000"/>
            <a:ext cx="7631280" cy="897840"/>
          </a:xfrm>
          <a:prstGeom prst="rect">
            <a:avLst/>
          </a:prstGeom>
          <a:noFill/>
          <a:ln w="0">
            <a:noFill/>
          </a:ln>
        </p:spPr>
        <p:txBody>
          <a:bodyPr lIns="90000" rIns="90000" tIns="45000" bIns="45000" anchor="t">
            <a:sp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To see what “space” a dset is in, type:</a:t>
            </a:r>
            <a:endParaRPr b="0" lang="en-US" sz="2400" strike="noStrike" u="none">
              <a:solidFill>
                <a:srgbClr val="000000"/>
              </a:solidFill>
              <a:effectLst/>
              <a:uFillTx/>
              <a:latin typeface="Times New Roman"/>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Courier New"/>
              </a:rPr>
              <a:t>  3dinfo -space DSET_NAME</a:t>
            </a:r>
            <a:endParaRPr b="0" lang="en-US" sz="2400" strike="noStrike" u="none">
              <a:solidFill>
                <a:srgbClr val="000000"/>
              </a:solidFill>
              <a:effectLst/>
              <a:uFillTx/>
              <a:latin typeface="Times New Roman"/>
            </a:endParaRPr>
          </a:p>
        </p:txBody>
      </p:sp>
      <p:sp>
        <p:nvSpPr>
          <p:cNvPr id="39" name=""/>
          <p:cNvSpPr/>
          <p:nvPr/>
        </p:nvSpPr>
        <p:spPr>
          <a:xfrm>
            <a:off x="164628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Definitions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7" name=""/>
          <p:cNvSpPr/>
          <p:nvPr/>
        </p:nvSpPr>
        <p:spPr>
          <a:xfrm>
            <a:off x="685800" y="1447920"/>
            <a:ext cx="8075520" cy="510372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New atlases – easy and fun. Make your own! </a:t>
            </a:r>
            <a:endParaRPr b="0" lang="en-US" sz="1700" strike="noStrike" u="none">
              <a:solidFill>
                <a:srgbClr val="000000"/>
              </a:solidFill>
              <a:effectLst/>
              <a:uFillTx/>
              <a:latin typeface="Trebuchet MS"/>
            </a:endParaRPr>
          </a:p>
          <a:p>
            <a:pPr lvl="1" marL="560160" indent="-220680">
              <a:lnSpc>
                <a:spcPct val="100000"/>
              </a:lnSpc>
              <a:spcBef>
                <a:spcPts val="422"/>
              </a:spcBef>
              <a:buClr>
                <a:srgbClr val="000000"/>
              </a:buClr>
              <a:buSzPct val="70000"/>
              <a:buFont typeface="Wingdings" charset="2"/>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ea typeface="msmincho"/>
              </a:rPr>
              <a:t>make available in AFNI GUI and whereami and to other user   </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8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800" strike="noStrike" u="none">
                <a:solidFill>
                  <a:srgbClr val="3333cc"/>
                </a:solidFill>
                <a:effectLst/>
                <a:uFillTx/>
                <a:latin typeface="Trebuchet MS"/>
              </a:rPr>
              <a:t>  </a:t>
            </a:r>
            <a:r>
              <a:rPr b="1" lang="en-US" sz="1700" strike="noStrike" u="none">
                <a:solidFill>
                  <a:srgbClr val="000000"/>
                </a:solidFill>
                <a:effectLst/>
                <a:uFillTx/>
                <a:latin typeface="Courier New"/>
                <a:ea typeface="Courier New"/>
              </a:rPr>
              <a:t>@AfniEnv -set AFNI_SUPP_ATLAS_DIR ~/MyCustomAtlases/</a:t>
            </a:r>
            <a:br>
              <a:rPr sz="1700"/>
            </a:br>
            <a:br>
              <a:rPr sz="1700"/>
            </a:br>
            <a:r>
              <a:rPr b="0" lang="en-US" sz="1700" strike="noStrike" u="none">
                <a:solidFill>
                  <a:srgbClr val="000000"/>
                </a:solidFill>
                <a:effectLst/>
                <a:uFillTx/>
                <a:latin typeface="Trebuchet MS"/>
              </a:rPr>
              <a:t>Then:</a:t>
            </a: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700" strike="noStrike" u="none">
              <a:solidFill>
                <a:srgbClr val="000000"/>
              </a:solidFill>
              <a:effectLst/>
              <a:uFillTx/>
              <a:latin typeface="Trebuchet MS"/>
            </a:endParaRPr>
          </a:p>
          <a:p>
            <a:pPr marL="231480" indent="-22356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     </a:t>
            </a:r>
            <a:r>
              <a:rPr b="1" lang="en-US" sz="1700" strike="noStrike" u="none">
                <a:solidFill>
                  <a:srgbClr val="ff0000"/>
                </a:solidFill>
                <a:effectLst/>
                <a:uFillTx/>
                <a:latin typeface="Courier New"/>
                <a:ea typeface="Courier New"/>
              </a:rPr>
              <a:t>@Atlasize -space MNI -dset atlas_for_all.nii \</a:t>
            </a:r>
            <a:br>
              <a:rPr sz="1700"/>
            </a:br>
            <a:r>
              <a:rPr b="1" lang="en-US" sz="1700" strike="noStrike" u="none">
                <a:solidFill>
                  <a:srgbClr val="ff0000"/>
                </a:solidFill>
                <a:effectLst/>
                <a:uFillTx/>
                <a:latin typeface="Courier New"/>
                <a:ea typeface="Courier New"/>
              </a:rPr>
              <a:t>                   -lab_file keys.txt 1 0 -atlas_type G</a:t>
            </a:r>
            <a:br>
              <a:rPr sz="1700"/>
            </a:br>
            <a:br>
              <a:rPr sz="1700"/>
            </a:br>
            <a:r>
              <a:rPr b="0" lang="en-US" sz="1700" strike="noStrike" u="none">
                <a:solidFill>
                  <a:srgbClr val="000000"/>
                </a:solidFill>
                <a:effectLst/>
                <a:uFillTx/>
                <a:latin typeface="Trebuchet MS"/>
              </a:rPr>
              <a:t>    In ~/MyCustomAtlases/ you will now find  atlas_for_all.nii along </a:t>
            </a:r>
            <a:br>
              <a:rPr sz="1700"/>
            </a:br>
            <a:r>
              <a:rPr b="0" lang="en-US" sz="1700" strike="noStrike" u="none">
                <a:solidFill>
                  <a:srgbClr val="000000"/>
                </a:solidFill>
                <a:effectLst/>
                <a:uFillTx/>
                <a:latin typeface="Trebuchet MS"/>
              </a:rPr>
              <a:t>    along with a modified CustomAtlases.niml file.</a:t>
            </a:r>
            <a:br>
              <a:rPr sz="1700"/>
            </a:br>
            <a:endParaRPr b="0" lang="en-US" sz="1700" strike="noStrike" u="none">
              <a:solidFill>
                <a:srgbClr val="000000"/>
              </a:solidFill>
              <a:effectLst/>
              <a:uFillTx/>
              <a:latin typeface="Trebuchet MS"/>
            </a:endParaRPr>
          </a:p>
        </p:txBody>
      </p:sp>
      <p:sp>
        <p:nvSpPr>
          <p:cNvPr id="258" name=""/>
          <p:cNvSpPr/>
          <p:nvPr/>
        </p:nvSpPr>
        <p:spPr>
          <a:xfrm>
            <a:off x="1848960" y="320040"/>
            <a:ext cx="544644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Make your own atlas!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9" name="CustomShape 1"/>
          <p:cNvSpPr/>
          <p:nvPr/>
        </p:nvSpPr>
        <p:spPr>
          <a:xfrm>
            <a:off x="1353960" y="182520"/>
            <a:ext cx="6440400" cy="626760"/>
          </a:xfrm>
          <a:custGeom>
            <a:avLst/>
            <a:gdLst>
              <a:gd name="textAreaLeft" fmla="*/ 0 w 6440400"/>
              <a:gd name="textAreaRight" fmla="*/ 6440760 w 6440400"/>
              <a:gd name="textAreaTop" fmla="*/ 0 h 626760"/>
              <a:gd name="textAreaBottom" fmla="*/ 627120 h 62676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noAutofit/>
          </a:bodyPr>
          <a:p>
            <a:pPr algn="ctr">
              <a:lnSpc>
                <a:spcPct val="100000"/>
              </a:lnSpc>
            </a:pPr>
            <a:r>
              <a:rPr b="1" lang="en-US" sz="2400" strike="noStrike" u="none">
                <a:solidFill>
                  <a:srgbClr val="000000"/>
                </a:solidFill>
                <a:effectLst/>
                <a:uFillTx/>
                <a:latin typeface="Times New Roman"/>
                <a:ea typeface="DejaVu Sans"/>
              </a:rPr>
              <a:t>Make your own template</a:t>
            </a:r>
            <a:endParaRPr b="0" lang="en-US" sz="2400" strike="noStrike" u="none">
              <a:solidFill>
                <a:srgbClr val="000000"/>
              </a:solidFill>
              <a:effectLst/>
              <a:uFillTx/>
              <a:latin typeface="Arial"/>
            </a:endParaRPr>
          </a:p>
        </p:txBody>
      </p:sp>
      <p:sp>
        <p:nvSpPr>
          <p:cNvPr id="260" name=""/>
          <p:cNvSpPr txBox="1"/>
          <p:nvPr/>
        </p:nvSpPr>
        <p:spPr>
          <a:xfrm>
            <a:off x="590400" y="1055880"/>
            <a:ext cx="3818880" cy="111420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Arial"/>
              </a:rPr>
              <a:t>make_template_dask.py - Dask parallelization - 10, 100 or 1000 subjects on a cluster, server or PC</a:t>
            </a:r>
            <a:endParaRPr b="0" lang="en-US" sz="1800" strike="noStrike" u="none">
              <a:solidFill>
                <a:srgbClr val="000000"/>
              </a:solidFill>
              <a:effectLst/>
              <a:uFillTx/>
              <a:latin typeface="Arial"/>
            </a:endParaRPr>
          </a:p>
          <a:p>
            <a:endParaRPr b="0" lang="en-US" sz="1800" strike="noStrike" u="none">
              <a:solidFill>
                <a:srgbClr val="000000"/>
              </a:solidFill>
              <a:effectLst/>
              <a:uFillTx/>
              <a:latin typeface="Arial"/>
            </a:endParaRPr>
          </a:p>
        </p:txBody>
      </p:sp>
      <p:pic>
        <p:nvPicPr>
          <p:cNvPr id="261" name="" descr=""/>
          <p:cNvPicPr/>
          <p:nvPr/>
        </p:nvPicPr>
        <p:blipFill>
          <a:blip r:embed="rId1">
            <a:alphaModFix amt="20000"/>
          </a:blip>
          <a:srcRect l="0" t="10656" r="0" b="0"/>
          <a:stretch/>
        </p:blipFill>
        <p:spPr>
          <a:xfrm>
            <a:off x="743760" y="3584160"/>
            <a:ext cx="4348440" cy="3273840"/>
          </a:xfrm>
          <a:prstGeom prst="rect">
            <a:avLst/>
          </a:prstGeom>
          <a:noFill/>
          <a:ln w="0">
            <a:noFill/>
          </a:ln>
        </p:spPr>
      </p:pic>
      <p:pic>
        <p:nvPicPr>
          <p:cNvPr id="262" name="" descr=""/>
          <p:cNvPicPr/>
          <p:nvPr/>
        </p:nvPicPr>
        <p:blipFill>
          <a:blip r:embed="rId2">
            <a:alphaModFix amt="20000"/>
          </a:blip>
          <a:srcRect l="22397" t="11171" r="21361" b="22567"/>
          <a:stretch/>
        </p:blipFill>
        <p:spPr>
          <a:xfrm>
            <a:off x="4785840" y="4665960"/>
            <a:ext cx="2405880" cy="1909080"/>
          </a:xfrm>
          <a:prstGeom prst="rect">
            <a:avLst/>
          </a:prstGeom>
          <a:noFill/>
          <a:ln w="0">
            <a:noFill/>
          </a:ln>
        </p:spPr>
      </p:pic>
      <p:pic>
        <p:nvPicPr>
          <p:cNvPr id="263" name="" descr=""/>
          <p:cNvPicPr/>
          <p:nvPr/>
        </p:nvPicPr>
        <p:blipFill>
          <a:blip r:embed="rId3">
            <a:alphaModFix amt="20000"/>
          </a:blip>
          <a:stretch/>
        </p:blipFill>
        <p:spPr>
          <a:xfrm>
            <a:off x="2779560" y="2021400"/>
            <a:ext cx="6048360" cy="3063960"/>
          </a:xfrm>
          <a:prstGeom prst="rect">
            <a:avLst/>
          </a:prstGeom>
          <a:noFill/>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
          <p:cNvSpPr txBox="1"/>
          <p:nvPr/>
        </p:nvSpPr>
        <p:spPr>
          <a:xfrm>
            <a:off x="968040" y="328680"/>
            <a:ext cx="7341480" cy="5798880"/>
          </a:xfrm>
          <a:prstGeom prst="rect">
            <a:avLst/>
          </a:prstGeom>
          <a:blipFill rotWithShape="0">
            <a:blip r:embed="rId1"/>
            <a:srcRect l="0" t="3043" r="0" b="0"/>
            <a:stretch/>
          </a:blipFill>
          <a:ln w="0">
            <a:noFill/>
          </a:ln>
        </p:spPr>
        <p:txBody>
          <a:bodyPr lIns="90000" rIns="90000" tIns="45000" bIns="45000" anchor="ctr">
            <a:noAutofit/>
          </a:bodyPr>
          <a:p>
            <a:r>
              <a:rPr b="0" lang="en-US" sz="1500" strike="noStrike" u="none">
                <a:solidFill>
                  <a:srgbClr val="000000"/>
                </a:solidFill>
                <a:effectLst/>
                <a:uFillTx/>
                <a:latin typeface="Times New Roman"/>
              </a:rPr>
              <a:t> </a:t>
            </a:r>
            <a:endParaRPr b="0" lang="en-US" sz="1500" strike="noStrike" u="none">
              <a:solidFill>
                <a:srgbClr val="000000"/>
              </a:solidFill>
              <a:effectLst/>
              <a:uFillTx/>
              <a:latin typeface="Times New Roman"/>
            </a:endParaRPr>
          </a:p>
        </p:txBody>
      </p:sp>
      <p:sp>
        <p:nvSpPr>
          <p:cNvPr id="265" name=""/>
          <p:cNvSpPr txBox="1"/>
          <p:nvPr/>
        </p:nvSpPr>
        <p:spPr>
          <a:xfrm>
            <a:off x="3309120" y="6241320"/>
            <a:ext cx="3578040" cy="5086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Dask Template task graph</a:t>
            </a:r>
            <a:endParaRPr b="0" lang="en-US" sz="2400" strike="noStrike" u="none">
              <a:solidFill>
                <a:srgbClr val="000000"/>
              </a:solidFill>
              <a:effectLst/>
              <a:uFillTx/>
              <a:latin typeface="Times New Roman"/>
            </a:endParaRPr>
          </a:p>
        </p:txBody>
      </p:sp>
      <p:sp>
        <p:nvSpPr>
          <p:cNvPr id="266" name=""/>
          <p:cNvSpPr txBox="1"/>
          <p:nvPr/>
        </p:nvSpPr>
        <p:spPr>
          <a:xfrm>
            <a:off x="2788920" y="1050840"/>
            <a:ext cx="2283480" cy="91332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imes New Roman"/>
              </a:rPr>
              <a:t>Preprocessing</a:t>
            </a:r>
            <a:endParaRPr b="0" lang="en-US" sz="1800" strike="noStrike" u="none">
              <a:solidFill>
                <a:srgbClr val="000000"/>
              </a:solidFill>
              <a:effectLst/>
              <a:uFillTx/>
              <a:latin typeface="Times New Roman"/>
            </a:endParaRPr>
          </a:p>
          <a:p>
            <a:r>
              <a:rPr b="0" lang="en-US" sz="1800" strike="noStrike" u="none">
                <a:solidFill>
                  <a:srgbClr val="000000"/>
                </a:solidFill>
                <a:effectLst/>
                <a:uFillTx/>
                <a:latin typeface="Times New Roman"/>
              </a:rPr>
              <a:t>(center, skullstrip, unifize)</a:t>
            </a:r>
            <a:endParaRPr b="0" lang="en-US" sz="1800" strike="noStrike" u="none">
              <a:solidFill>
                <a:srgbClr val="000000"/>
              </a:solidFill>
              <a:effectLst/>
              <a:uFillTx/>
              <a:latin typeface="Times New Roman"/>
            </a:endParaRPr>
          </a:p>
        </p:txBody>
      </p:sp>
      <p:sp>
        <p:nvSpPr>
          <p:cNvPr id="267" name=""/>
          <p:cNvSpPr txBox="1"/>
          <p:nvPr/>
        </p:nvSpPr>
        <p:spPr>
          <a:xfrm>
            <a:off x="2873160" y="2631240"/>
            <a:ext cx="1736640" cy="395280"/>
          </a:xfrm>
          <a:prstGeom prst="rect">
            <a:avLst/>
          </a:prstGeom>
          <a:noFill/>
          <a:ln w="0">
            <a:noFill/>
          </a:ln>
        </p:spPr>
        <p:txBody>
          <a:bodyPr lIns="90000" rIns="90000" tIns="45000" bIns="45000" anchor="t">
            <a:spAutoFit/>
          </a:bodyPr>
          <a:p>
            <a:r>
              <a:rPr b="0" lang="en-US" sz="2000" strike="noStrike" u="none">
                <a:solidFill>
                  <a:srgbClr val="000000"/>
                </a:solidFill>
                <a:effectLst/>
                <a:uFillTx/>
                <a:latin typeface="Times New Roman"/>
              </a:rPr>
              <a:t>Rigid mean</a:t>
            </a:r>
            <a:endParaRPr b="0" lang="en-US" sz="2000" strike="noStrike" u="none">
              <a:solidFill>
                <a:srgbClr val="000000"/>
              </a:solidFill>
              <a:effectLst/>
              <a:uFillTx/>
              <a:latin typeface="Times New Roman"/>
            </a:endParaRPr>
          </a:p>
        </p:txBody>
      </p:sp>
      <p:sp>
        <p:nvSpPr>
          <p:cNvPr id="268" name=""/>
          <p:cNvSpPr txBox="1"/>
          <p:nvPr/>
        </p:nvSpPr>
        <p:spPr>
          <a:xfrm>
            <a:off x="2941920" y="4104360"/>
            <a:ext cx="1792800" cy="1005120"/>
          </a:xfrm>
          <a:prstGeom prst="rect">
            <a:avLst/>
          </a:prstGeom>
          <a:noFill/>
          <a:ln w="0">
            <a:noFill/>
          </a:ln>
        </p:spPr>
        <p:txBody>
          <a:bodyPr lIns="90000" rIns="90000" tIns="45000" bIns="45000" anchor="t">
            <a:spAutoFit/>
          </a:bodyPr>
          <a:p>
            <a:r>
              <a:rPr b="0" lang="en-US" sz="2000" strike="noStrike" u="none">
                <a:solidFill>
                  <a:srgbClr val="000000"/>
                </a:solidFill>
                <a:effectLst/>
                <a:uFillTx/>
                <a:latin typeface="Times New Roman"/>
              </a:rPr>
              <a:t>Affine subjects and mean</a:t>
            </a:r>
            <a:endParaRPr b="0" lang="en-US" sz="2000" strike="noStrike" u="none">
              <a:solidFill>
                <a:srgbClr val="000000"/>
              </a:solidFill>
              <a:effectLst/>
              <a:uFillTx/>
              <a:latin typeface="Times New Roman"/>
            </a:endParaRPr>
          </a:p>
          <a:p>
            <a:endParaRPr b="0" lang="en-US" sz="2000" strike="noStrike" u="none">
              <a:solidFill>
                <a:srgbClr val="000000"/>
              </a:solidFill>
              <a:effectLst/>
              <a:uFillTx/>
              <a:latin typeface="Times New Roman"/>
            </a:endParaRPr>
          </a:p>
        </p:txBody>
      </p:sp>
      <p:sp>
        <p:nvSpPr>
          <p:cNvPr id="269" name=""/>
          <p:cNvSpPr txBox="1"/>
          <p:nvPr/>
        </p:nvSpPr>
        <p:spPr>
          <a:xfrm>
            <a:off x="1173240" y="3039480"/>
            <a:ext cx="619560" cy="456120"/>
          </a:xfrm>
          <a:prstGeom prst="rect">
            <a:avLst/>
          </a:prstGeom>
          <a:noFill/>
          <a:ln w="0">
            <a:noFill/>
          </a:ln>
        </p:spPr>
        <p:txBody>
          <a:bodyPr lIns="90000" rIns="90000" tIns="45000" bIns="45000" anchor="t">
            <a:spAutoFit/>
          </a:bodyPr>
          <a:p>
            <a:endParaRPr b="0" lang="en-US" sz="2400" strike="noStrike" u="none">
              <a:solidFill>
                <a:srgbClr val="000000"/>
              </a:solidFill>
              <a:effectLst/>
              <a:uFillTx/>
              <a:latin typeface="Times New Roman"/>
            </a:endParaRPr>
          </a:p>
        </p:txBody>
      </p:sp>
      <p:sp>
        <p:nvSpPr>
          <p:cNvPr id="270" name=""/>
          <p:cNvSpPr txBox="1"/>
          <p:nvPr/>
        </p:nvSpPr>
        <p:spPr>
          <a:xfrm>
            <a:off x="3966120" y="2844000"/>
            <a:ext cx="1915200" cy="395280"/>
          </a:xfrm>
          <a:prstGeom prst="rect">
            <a:avLst/>
          </a:prstGeom>
          <a:noFill/>
          <a:ln w="0">
            <a:noFill/>
          </a:ln>
        </p:spPr>
        <p:txBody>
          <a:bodyPr wrap="none" lIns="90000" rIns="90000" tIns="45000" bIns="45000" anchor="t">
            <a:spAutoFit/>
          </a:bodyPr>
          <a:p>
            <a:r>
              <a:rPr b="0" lang="en-US" sz="2000" strike="noStrike" u="none">
                <a:solidFill>
                  <a:srgbClr val="000000"/>
                </a:solidFill>
                <a:effectLst/>
                <a:uFillTx/>
                <a:latin typeface="Times New Roman"/>
              </a:rPr>
              <a:t>Nonlinear means</a:t>
            </a:r>
            <a:endParaRPr b="0" lang="en-US" sz="2000" strike="noStrike" u="none">
              <a:solidFill>
                <a:srgbClr val="000000"/>
              </a:solidFill>
              <a:effectLst/>
              <a:uFillTx/>
              <a:latin typeface="Times New Roman"/>
            </a:endParaRPr>
          </a:p>
        </p:txBody>
      </p:sp>
      <p:sp>
        <p:nvSpPr>
          <p:cNvPr id="271" name=""/>
          <p:cNvSpPr txBox="1"/>
          <p:nvPr/>
        </p:nvSpPr>
        <p:spPr>
          <a:xfrm>
            <a:off x="4650120" y="4212360"/>
            <a:ext cx="1873800" cy="395280"/>
          </a:xfrm>
          <a:prstGeom prst="rect">
            <a:avLst/>
          </a:prstGeom>
          <a:noFill/>
          <a:ln w="0">
            <a:noFill/>
          </a:ln>
        </p:spPr>
        <p:txBody>
          <a:bodyPr wrap="none" lIns="90000" rIns="90000" tIns="45000" bIns="45000" anchor="t">
            <a:spAutoFit/>
          </a:bodyPr>
          <a:p>
            <a:r>
              <a:rPr b="0" lang="en-US" sz="2000" strike="noStrike" u="none">
                <a:solidFill>
                  <a:srgbClr val="000000"/>
                </a:solidFill>
                <a:effectLst/>
                <a:uFillTx/>
                <a:latin typeface="Times New Roman"/>
              </a:rPr>
              <a:t>Nonlinear warps</a:t>
            </a:r>
            <a:endParaRPr b="0" lang="en-US" sz="2000" strike="noStrike" u="none">
              <a:solidFill>
                <a:srgbClr val="000000"/>
              </a:solidFill>
              <a:effectLst/>
              <a:uFillTx/>
              <a:latin typeface="Times New Roman"/>
            </a:endParaRPr>
          </a:p>
        </p:txBody>
      </p:sp>
      <p:sp>
        <p:nvSpPr>
          <p:cNvPr id="272" name=""/>
          <p:cNvSpPr txBox="1"/>
          <p:nvPr/>
        </p:nvSpPr>
        <p:spPr>
          <a:xfrm>
            <a:off x="5002560" y="4607280"/>
            <a:ext cx="1959120" cy="700200"/>
          </a:xfrm>
          <a:prstGeom prst="rect">
            <a:avLst/>
          </a:prstGeom>
          <a:noFill/>
          <a:ln w="0">
            <a:noFill/>
          </a:ln>
        </p:spPr>
        <p:txBody>
          <a:bodyPr wrap="none" lIns="90000" rIns="90000" tIns="45000" bIns="45000" anchor="t">
            <a:spAutoFit/>
          </a:bodyPr>
          <a:p>
            <a:r>
              <a:rPr b="0" lang="en-US" sz="2000" strike="noStrike" u="none">
                <a:solidFill>
                  <a:srgbClr val="000000"/>
                </a:solidFill>
                <a:effectLst/>
                <a:uFillTx/>
                <a:latin typeface="Times New Roman"/>
              </a:rPr>
              <a:t>Nonlinear warps-</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Times New Roman"/>
              </a:rPr>
              <a:t>  resized</a:t>
            </a:r>
            <a:endParaRPr b="0" lang="en-US" sz="2000" strike="noStrike" u="none">
              <a:solidFill>
                <a:srgbClr val="000000"/>
              </a:solidFill>
              <a:effectLst/>
              <a:uFillTx/>
              <a:latin typeface="Times New Roman"/>
            </a:endParaRPr>
          </a:p>
        </p:txBody>
      </p:sp>
      <p:sp>
        <p:nvSpPr>
          <p:cNvPr id="273" name=""/>
          <p:cNvSpPr txBox="1"/>
          <p:nvPr/>
        </p:nvSpPr>
        <p:spPr>
          <a:xfrm>
            <a:off x="2745360" y="5196960"/>
            <a:ext cx="2157120" cy="42552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imes New Roman"/>
              </a:rPr>
              <a:t>Rigid subjects</a:t>
            </a:r>
            <a:endParaRPr b="0" lang="en-US" sz="2200" strike="noStrike" u="none">
              <a:solidFill>
                <a:srgbClr val="000000"/>
              </a:solidFill>
              <a:effectLst/>
              <a:uFillTx/>
              <a:latin typeface="Times New Roman"/>
            </a:endParaRPr>
          </a:p>
        </p:txBody>
      </p:sp>
      <p:sp>
        <p:nvSpPr>
          <p:cNvPr id="274" name=""/>
          <p:cNvSpPr txBox="1"/>
          <p:nvPr/>
        </p:nvSpPr>
        <p:spPr>
          <a:xfrm>
            <a:off x="5880960" y="2077200"/>
            <a:ext cx="2440080" cy="1310040"/>
          </a:xfrm>
          <a:prstGeom prst="rect">
            <a:avLst/>
          </a:prstGeom>
          <a:noFill/>
          <a:ln w="0">
            <a:noFill/>
          </a:ln>
        </p:spPr>
        <p:txBody>
          <a:bodyPr lIns="90000" rIns="90000" tIns="45000" bIns="45000" anchor="t">
            <a:spAutoFit/>
          </a:bodyPr>
          <a:p>
            <a:r>
              <a:rPr b="0" lang="en-US" sz="2000" strike="noStrike" u="none">
                <a:solidFill>
                  <a:srgbClr val="000000"/>
                </a:solidFill>
                <a:effectLst/>
                <a:uFillTx/>
                <a:latin typeface="Times New Roman"/>
              </a:rPr>
              <a:t>Nonlinear mean </a:t>
            </a:r>
            <a:endParaRPr b="0" lang="en-US" sz="2000" strike="noStrike" u="none">
              <a:solidFill>
                <a:srgbClr val="000000"/>
              </a:solidFill>
              <a:effectLst/>
              <a:uFillTx/>
              <a:latin typeface="Times New Roman"/>
            </a:endParaRPr>
          </a:p>
          <a:p>
            <a:r>
              <a:rPr b="0" lang="en-US" sz="2000" strike="noStrike" u="none">
                <a:solidFill>
                  <a:srgbClr val="000000"/>
                </a:solidFill>
                <a:effectLst/>
                <a:uFillTx/>
                <a:latin typeface="Times New Roman"/>
              </a:rPr>
              <a:t>(resize, unifize/anisosmooth)</a:t>
            </a:r>
            <a:endParaRPr b="0" lang="en-US" sz="2000" strike="noStrike" u="none">
              <a:solidFill>
                <a:srgbClr val="000000"/>
              </a:solidFill>
              <a:effectLst/>
              <a:uFillTx/>
              <a:latin typeface="Times New Roman"/>
            </a:endParaRPr>
          </a:p>
        </p:txBody>
      </p:sp>
      <p:sp>
        <p:nvSpPr>
          <p:cNvPr id="275" name=""/>
          <p:cNvSpPr txBox="1"/>
          <p:nvPr/>
        </p:nvSpPr>
        <p:spPr>
          <a:xfrm>
            <a:off x="7436160" y="3884040"/>
            <a:ext cx="1078560" cy="76068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imes New Roman"/>
              </a:rPr>
              <a:t>Final mean</a:t>
            </a:r>
            <a:endParaRPr b="0" lang="en-US" sz="2200" strike="noStrike" u="none">
              <a:solidFill>
                <a:srgbClr val="000000"/>
              </a:solidFill>
              <a:effectLst/>
              <a:uFillTx/>
              <a:latin typeface="Times New Roman"/>
            </a:endParaRPr>
          </a:p>
        </p:txBody>
      </p:sp>
      <p:sp>
        <p:nvSpPr>
          <p:cNvPr id="276" name=""/>
          <p:cNvSpPr/>
          <p:nvPr/>
        </p:nvSpPr>
        <p:spPr>
          <a:xfrm flipH="1">
            <a:off x="2157120" y="1526760"/>
            <a:ext cx="631800" cy="14004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77" name=""/>
          <p:cNvSpPr/>
          <p:nvPr/>
        </p:nvSpPr>
        <p:spPr>
          <a:xfrm flipH="1">
            <a:off x="2565360" y="2853720"/>
            <a:ext cx="280080" cy="60228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78" name=""/>
          <p:cNvSpPr/>
          <p:nvPr/>
        </p:nvSpPr>
        <p:spPr>
          <a:xfrm flipH="1" flipV="1">
            <a:off x="2563200" y="5000760"/>
            <a:ext cx="182160" cy="40608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79" name=""/>
          <p:cNvSpPr/>
          <p:nvPr/>
        </p:nvSpPr>
        <p:spPr>
          <a:xfrm flipH="1" flipV="1">
            <a:off x="3043440" y="3814200"/>
            <a:ext cx="168120" cy="37800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80" name=""/>
          <p:cNvSpPr/>
          <p:nvPr/>
        </p:nvSpPr>
        <p:spPr>
          <a:xfrm flipV="1">
            <a:off x="4832640" y="3823920"/>
            <a:ext cx="0" cy="42444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81" name=""/>
          <p:cNvSpPr/>
          <p:nvPr/>
        </p:nvSpPr>
        <p:spPr>
          <a:xfrm flipH="1" flipV="1">
            <a:off x="5096520" y="3852000"/>
            <a:ext cx="14040" cy="89640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82" name=""/>
          <p:cNvSpPr/>
          <p:nvPr/>
        </p:nvSpPr>
        <p:spPr>
          <a:xfrm>
            <a:off x="6499080" y="3009240"/>
            <a:ext cx="0" cy="40248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83" name=""/>
          <p:cNvSpPr/>
          <p:nvPr/>
        </p:nvSpPr>
        <p:spPr>
          <a:xfrm flipH="1">
            <a:off x="3831840" y="3026520"/>
            <a:ext cx="191520" cy="397440"/>
          </a:xfrm>
          <a:prstGeom prst="line">
            <a:avLst/>
          </a:prstGeom>
          <a:ln w="0">
            <a:solidFill>
              <a:srgbClr val="3465a4"/>
            </a:solidFill>
            <a:headEnd len="med" type="oval" w="med"/>
            <a:tailEnd len="med" type="triangle" w="med"/>
          </a:ln>
        </p:spPr>
        <p:style>
          <a:lnRef idx="0"/>
          <a:fillRef idx="0"/>
          <a:effectRef idx="0"/>
          <a:fontRef idx="minor"/>
        </p:style>
        <p:txBody>
          <a:bodyPr lIns="90000" rIns="90000" tIns="45000" bIns="45000" anchor="ctr">
            <a:noAutofit/>
          </a:bodyPr>
          <a:p>
            <a:endParaRPr b="0" lang="en-US" sz="2400" strike="noStrike" u="none">
              <a:solidFill>
                <a:srgbClr val="000000"/>
              </a:solidFill>
              <a:effectLst/>
              <a:uFillTx/>
              <a:latin typeface="Times New Roman"/>
            </a:endParaRPr>
          </a:p>
        </p:txBody>
      </p:sp>
      <p:sp>
        <p:nvSpPr>
          <p:cNvPr id="284" name=""/>
          <p:cNvSpPr/>
          <p:nvPr/>
        </p:nvSpPr>
        <p:spPr>
          <a:xfrm>
            <a:off x="3015360" y="3580560"/>
            <a:ext cx="161280" cy="194760"/>
          </a:xfrm>
          <a:prstGeom prst="ellipse">
            <a:avLst/>
          </a:prstGeom>
          <a:solidFill>
            <a:srgbClr val="ef413d">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
        <p:nvSpPr>
          <p:cNvPr id="285" name=""/>
          <p:cNvSpPr/>
          <p:nvPr/>
        </p:nvSpPr>
        <p:spPr>
          <a:xfrm>
            <a:off x="3925800" y="3580560"/>
            <a:ext cx="161280" cy="194760"/>
          </a:xfrm>
          <a:prstGeom prst="ellipse">
            <a:avLst/>
          </a:prstGeom>
          <a:solidFill>
            <a:srgbClr val="ef413d">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
        <p:nvSpPr>
          <p:cNvPr id="286" name=""/>
          <p:cNvSpPr/>
          <p:nvPr/>
        </p:nvSpPr>
        <p:spPr>
          <a:xfrm>
            <a:off x="4834440" y="3580560"/>
            <a:ext cx="161280" cy="194760"/>
          </a:xfrm>
          <a:prstGeom prst="ellipse">
            <a:avLst/>
          </a:prstGeom>
          <a:solidFill>
            <a:srgbClr val="ef413d">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
        <p:nvSpPr>
          <p:cNvPr id="287" name=""/>
          <p:cNvSpPr/>
          <p:nvPr/>
        </p:nvSpPr>
        <p:spPr>
          <a:xfrm>
            <a:off x="5751720" y="3580560"/>
            <a:ext cx="161280" cy="194760"/>
          </a:xfrm>
          <a:prstGeom prst="ellipse">
            <a:avLst/>
          </a:prstGeom>
          <a:solidFill>
            <a:srgbClr val="ef413d">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
        <p:nvSpPr>
          <p:cNvPr id="288" name=""/>
          <p:cNvSpPr/>
          <p:nvPr/>
        </p:nvSpPr>
        <p:spPr>
          <a:xfrm>
            <a:off x="6652080" y="3580560"/>
            <a:ext cx="161280" cy="194760"/>
          </a:xfrm>
          <a:prstGeom prst="ellipse">
            <a:avLst/>
          </a:prstGeom>
          <a:solidFill>
            <a:srgbClr val="ef413d">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
        <p:nvSpPr>
          <p:cNvPr id="289" name=""/>
          <p:cNvSpPr/>
          <p:nvPr/>
        </p:nvSpPr>
        <p:spPr>
          <a:xfrm>
            <a:off x="7746840" y="3580560"/>
            <a:ext cx="161280" cy="194760"/>
          </a:xfrm>
          <a:prstGeom prst="ellipse">
            <a:avLst/>
          </a:prstGeom>
          <a:solidFill>
            <a:srgbClr val="72bf44">
              <a:alpha val="50000"/>
            </a:srgbClr>
          </a:solidFill>
          <a:ln w="0">
            <a:solidFill>
              <a:srgbClr val="3465a4"/>
            </a:solidFill>
          </a:ln>
        </p:spPr>
        <p:style>
          <a:lnRef idx="0"/>
          <a:fillRef idx="0"/>
          <a:effectRef idx="0"/>
          <a:fontRef idx="minor"/>
        </p:style>
        <p:txBody>
          <a:bodyPr wrap="none" lIns="90000" rIns="90000" tIns="45000" bIns="45000" anchor="ctr">
            <a:no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0" name="" descr=""/>
          <p:cNvPicPr/>
          <p:nvPr/>
        </p:nvPicPr>
        <p:blipFill>
          <a:blip r:embed="rId1"/>
          <a:stretch/>
        </p:blipFill>
        <p:spPr>
          <a:xfrm>
            <a:off x="636480" y="1353960"/>
            <a:ext cx="5962680" cy="5013360"/>
          </a:xfrm>
          <a:prstGeom prst="rect">
            <a:avLst/>
          </a:prstGeom>
          <a:noFill/>
          <a:ln w="0">
            <a:noFill/>
          </a:ln>
        </p:spPr>
      </p:pic>
      <p:sp>
        <p:nvSpPr>
          <p:cNvPr id="291" name=""/>
          <p:cNvSpPr/>
          <p:nvPr/>
        </p:nvSpPr>
        <p:spPr>
          <a:xfrm>
            <a:off x="6926400" y="2443320"/>
            <a:ext cx="202860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Affine Group</a:t>
            </a:r>
            <a:endParaRPr b="0" lang="en-US" sz="2400" strike="noStrike" u="none">
              <a:solidFill>
                <a:srgbClr val="000000"/>
              </a:solidFill>
              <a:effectLst/>
              <a:uFillTx/>
              <a:latin typeface="Trebuchet MS"/>
            </a:endParaRPr>
          </a:p>
        </p:txBody>
      </p:sp>
      <p:sp>
        <p:nvSpPr>
          <p:cNvPr id="292" name=""/>
          <p:cNvSpPr/>
          <p:nvPr/>
        </p:nvSpPr>
        <p:spPr>
          <a:xfrm>
            <a:off x="6926400" y="4906800"/>
            <a:ext cx="2028600" cy="119124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Nonlinear Group I – </a:t>
            </a:r>
            <a:endParaRPr b="0" lang="en-US" sz="2400" strike="noStrike" u="none">
              <a:solidFill>
                <a:srgbClr val="000000"/>
              </a:solidFill>
              <a:effectLst/>
              <a:uFillTx/>
              <a:latin typeface="Trebuchet MS"/>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iterative</a:t>
            </a:r>
            <a:endParaRPr b="0" lang="en-US" sz="2400" strike="noStrike" u="none">
              <a:solidFill>
                <a:srgbClr val="000000"/>
              </a:solidFill>
              <a:effectLst/>
              <a:uFillTx/>
              <a:latin typeface="Trebuchet MS"/>
            </a:endParaRPr>
          </a:p>
        </p:txBody>
      </p:sp>
      <p:sp>
        <p:nvSpPr>
          <p:cNvPr id="293" name=""/>
          <p:cNvSpPr/>
          <p:nvPr/>
        </p:nvSpPr>
        <p:spPr>
          <a:xfrm>
            <a:off x="1765080" y="320040"/>
            <a:ext cx="560736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Haskins Pediatric Atlas: the templates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4" name=""/>
          <p:cNvSpPr/>
          <p:nvPr/>
        </p:nvSpPr>
        <p:spPr>
          <a:xfrm>
            <a:off x="685800" y="1447920"/>
            <a:ext cx="7710480" cy="5087880"/>
          </a:xfrm>
          <a:prstGeom prst="rect">
            <a:avLst/>
          </a:prstGeom>
          <a:noFill/>
          <a:ln w="0">
            <a:noFill/>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95" name=""/>
          <p:cNvSpPr/>
          <p:nvPr/>
        </p:nvSpPr>
        <p:spPr>
          <a:xfrm>
            <a:off x="369720" y="976320"/>
            <a:ext cx="8690040" cy="5761080"/>
          </a:xfrm>
          <a:prstGeom prst="rect">
            <a:avLst/>
          </a:prstGeom>
          <a:noFill/>
          <a:ln w="18360">
            <a:solidFill>
              <a:srgbClr val="000000"/>
            </a:solidFill>
            <a:round/>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296" name=""/>
          <p:cNvSpPr/>
          <p:nvPr/>
        </p:nvSpPr>
        <p:spPr>
          <a:xfrm>
            <a:off x="2208240" y="1609560"/>
            <a:ext cx="210960" cy="325440"/>
          </a:xfrm>
          <a:prstGeom prst="rect">
            <a:avLst/>
          </a:prstGeom>
          <a:noFill/>
          <a:ln w="0">
            <a:noFill/>
          </a:ln>
        </p:spPr>
        <p:style>
          <a:lnRef idx="0"/>
          <a:fillRef idx="0"/>
          <a:effectRef idx="0"/>
          <a:fontRef idx="minor"/>
        </p:style>
        <p:txBody>
          <a:bodyPr wrap="none" lIns="90000" rIns="90000" tIns="45000" bIns="45000" anchor="t">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ffffff"/>
                </a:solidFill>
                <a:effectLst/>
                <a:uFillTx/>
                <a:latin typeface="Calibri"/>
                <a:ea typeface="DejaVu Sans"/>
              </a:rPr>
              <a:t>B</a:t>
            </a:r>
            <a:endParaRPr b="0" lang="en-US" sz="1600" strike="noStrike" u="none">
              <a:solidFill>
                <a:srgbClr val="000000"/>
              </a:solidFill>
              <a:effectLst/>
              <a:uFillTx/>
              <a:latin typeface="Times New Roman"/>
            </a:endParaRPr>
          </a:p>
        </p:txBody>
      </p:sp>
      <p:sp>
        <p:nvSpPr>
          <p:cNvPr id="297" name=""/>
          <p:cNvSpPr/>
          <p:nvPr/>
        </p:nvSpPr>
        <p:spPr>
          <a:xfrm>
            <a:off x="2211480" y="2612880"/>
            <a:ext cx="209520" cy="325440"/>
          </a:xfrm>
          <a:prstGeom prst="rect">
            <a:avLst/>
          </a:prstGeom>
          <a:noFill/>
          <a:ln w="0">
            <a:noFill/>
          </a:ln>
        </p:spPr>
        <p:style>
          <a:lnRef idx="0"/>
          <a:fillRef idx="0"/>
          <a:effectRef idx="0"/>
          <a:fontRef idx="minor"/>
        </p:style>
        <p:txBody>
          <a:bodyPr wrap="none" lIns="90000" rIns="90000" tIns="45000" bIns="45000" anchor="t">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ffffff"/>
                </a:solidFill>
                <a:effectLst/>
                <a:uFillTx/>
                <a:latin typeface="Calibri"/>
                <a:ea typeface="DejaVu Sans"/>
              </a:rPr>
              <a:t>C</a:t>
            </a:r>
            <a:endParaRPr b="0" lang="en-US" sz="1600" strike="noStrike" u="none">
              <a:solidFill>
                <a:srgbClr val="000000"/>
              </a:solidFill>
              <a:effectLst/>
              <a:uFillTx/>
              <a:latin typeface="Times New Roman"/>
            </a:endParaRPr>
          </a:p>
        </p:txBody>
      </p:sp>
      <p:sp>
        <p:nvSpPr>
          <p:cNvPr id="298" name=""/>
          <p:cNvSpPr/>
          <p:nvPr/>
        </p:nvSpPr>
        <p:spPr>
          <a:xfrm>
            <a:off x="376200" y="639720"/>
            <a:ext cx="8693280" cy="335160"/>
          </a:xfrm>
          <a:prstGeom prst="rect">
            <a:avLst/>
          </a:prstGeom>
          <a:gradFill rotWithShape="0">
            <a:gsLst>
              <a:gs pos="0">
                <a:srgbClr val="558ed5">
                  <a:alpha val="80000"/>
                </a:srgbClr>
              </a:gs>
              <a:gs pos="100000">
                <a:srgbClr val="a6a6a6"/>
              </a:gs>
            </a:gsLst>
            <a:lin ang="0"/>
          </a:gradFill>
          <a:ln w="0">
            <a:noFill/>
          </a:ln>
        </p:spPr>
        <p:style>
          <a:lnRef idx="0"/>
          <a:fillRef idx="0"/>
          <a:effectRef idx="0"/>
          <a:fontRef idx="minor"/>
        </p:style>
        <p:txBody>
          <a:bodyPr lIns="90000" rIns="90000" tIns="45000" bIns="45000" anchor="t">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600" strike="noStrike" u="none">
                <a:solidFill>
                  <a:srgbClr val="000000"/>
                </a:solidFill>
                <a:effectLst/>
                <a:uFillTx/>
                <a:latin typeface="Calibri"/>
                <a:ea typeface="DejaVu Sans"/>
              </a:rPr>
              <a:t>ALTERNATIVE ATLAS CREATION TECHNIQUES: ITERATIVE AND TYPICAL METHODS</a:t>
            </a:r>
            <a:endParaRPr b="0" lang="en-US" sz="1600" strike="noStrike" u="none">
              <a:solidFill>
                <a:srgbClr val="000000"/>
              </a:solidFill>
              <a:effectLst/>
              <a:uFillTx/>
              <a:latin typeface="Times New Roman"/>
            </a:endParaRPr>
          </a:p>
        </p:txBody>
      </p:sp>
      <p:sp>
        <p:nvSpPr>
          <p:cNvPr id="299" name=""/>
          <p:cNvSpPr/>
          <p:nvPr/>
        </p:nvSpPr>
        <p:spPr>
          <a:xfrm>
            <a:off x="436680" y="2832120"/>
            <a:ext cx="6238800" cy="642960"/>
          </a:xfrm>
          <a:prstGeom prst="rect">
            <a:avLst/>
          </a:prstGeom>
          <a:noFill/>
          <a:ln w="0">
            <a:noFill/>
          </a:ln>
        </p:spPr>
        <p:style>
          <a:lnRef idx="0"/>
          <a:fillRef idx="0"/>
          <a:effectRef idx="0"/>
          <a:fontRef idx="minor"/>
        </p:style>
        <p:txBody>
          <a:bodyPr lIns="90000" rIns="90000" tIns="45000" bIns="45000" anchor="t">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600" strike="noStrike" u="none">
                <a:solidFill>
                  <a:srgbClr val="000000"/>
                </a:solidFill>
                <a:effectLst/>
                <a:uFillTx/>
                <a:latin typeface="Cambria"/>
                <a:ea typeface="DejaVu Sans"/>
              </a:rPr>
              <a:t>Iterative nonlinear alignment to affine template with progressively smaller patch sizes </a:t>
            </a:r>
            <a:endParaRPr b="0" lang="en-US" sz="1600" strike="noStrike" u="none">
              <a:solidFill>
                <a:srgbClr val="000000"/>
              </a:solidFill>
              <a:effectLst/>
              <a:uFillTx/>
              <a:latin typeface="Times New Roman"/>
            </a:endParaRPr>
          </a:p>
        </p:txBody>
      </p:sp>
      <p:pic>
        <p:nvPicPr>
          <p:cNvPr id="300" name="" descr=""/>
          <p:cNvPicPr/>
          <p:nvPr/>
        </p:nvPicPr>
        <p:blipFill>
          <a:blip r:embed="rId1"/>
          <a:stretch/>
        </p:blipFill>
        <p:spPr>
          <a:xfrm>
            <a:off x="398520" y="1244520"/>
            <a:ext cx="6310080" cy="1513080"/>
          </a:xfrm>
          <a:prstGeom prst="rect">
            <a:avLst/>
          </a:prstGeom>
          <a:noFill/>
          <a:ln w="0">
            <a:noFill/>
          </a:ln>
        </p:spPr>
      </p:pic>
      <p:pic>
        <p:nvPicPr>
          <p:cNvPr id="301" name="" descr=""/>
          <p:cNvPicPr/>
          <p:nvPr/>
        </p:nvPicPr>
        <p:blipFill>
          <a:blip r:embed="rId2"/>
          <a:stretch/>
        </p:blipFill>
        <p:spPr>
          <a:xfrm>
            <a:off x="7040520" y="1279440"/>
            <a:ext cx="1220760" cy="1462320"/>
          </a:xfrm>
          <a:prstGeom prst="rect">
            <a:avLst/>
          </a:prstGeom>
          <a:noFill/>
          <a:ln w="0">
            <a:noFill/>
          </a:ln>
        </p:spPr>
      </p:pic>
      <p:pic>
        <p:nvPicPr>
          <p:cNvPr id="302" name="" descr=""/>
          <p:cNvPicPr/>
          <p:nvPr/>
        </p:nvPicPr>
        <p:blipFill>
          <a:blip r:embed="rId3"/>
          <a:stretch/>
        </p:blipFill>
        <p:spPr>
          <a:xfrm>
            <a:off x="754200" y="3568680"/>
            <a:ext cx="7437240" cy="3146400"/>
          </a:xfrm>
          <a:prstGeom prst="rect">
            <a:avLst/>
          </a:prstGeom>
          <a:noFill/>
          <a:ln w="0">
            <a:noFill/>
          </a:ln>
        </p:spPr>
      </p:pic>
      <p:sp>
        <p:nvSpPr>
          <p:cNvPr id="303" name=""/>
          <p:cNvSpPr/>
          <p:nvPr/>
        </p:nvSpPr>
        <p:spPr>
          <a:xfrm>
            <a:off x="6877080" y="2803680"/>
            <a:ext cx="1628640" cy="579240"/>
          </a:xfrm>
          <a:prstGeom prst="rect">
            <a:avLst/>
          </a:prstGeom>
          <a:gradFill rotWithShape="0">
            <a:gsLst>
              <a:gs pos="0">
                <a:srgbClr val="ef2929"/>
              </a:gs>
              <a:gs pos="100000">
                <a:srgbClr val="a40000"/>
              </a:gs>
            </a:gsLst>
            <a:lin ang="3600000"/>
          </a:gradFill>
          <a:ln w="0">
            <a:noFill/>
          </a:ln>
        </p:spPr>
        <p:style>
          <a:lnRef idx="0"/>
          <a:fillRef idx="0"/>
          <a:effectRef idx="0"/>
          <a:fontRef idx="minor"/>
        </p:style>
        <p:txBody>
          <a:bodyPr lIns="90000" rIns="90000" tIns="45000" bIns="45000" anchor="t">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600" strike="noStrike" u="none">
                <a:solidFill>
                  <a:srgbClr val="000000"/>
                </a:solidFill>
                <a:effectLst/>
                <a:uFillTx/>
                <a:latin typeface="Arial"/>
              </a:rPr>
              <a:t>“Typical”</a:t>
            </a:r>
            <a:endParaRPr b="0" lang="en-US" sz="1600" strike="noStrike" u="none">
              <a:solidFill>
                <a:srgbClr val="000000"/>
              </a:solidFill>
              <a:effectLst/>
              <a:uFillTx/>
              <a:latin typeface="Times New Roman"/>
            </a:endParaRPr>
          </a:p>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600" strike="noStrike" u="none">
                <a:solidFill>
                  <a:srgbClr val="000000"/>
                </a:solidFill>
                <a:effectLst/>
                <a:uFillTx/>
                <a:latin typeface="Arial"/>
              </a:rPr>
              <a:t>Brain</a:t>
            </a:r>
            <a:endParaRPr b="0" lang="en-US" sz="16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4" name="" descr=""/>
          <p:cNvPicPr/>
          <p:nvPr/>
        </p:nvPicPr>
        <p:blipFill>
          <a:blip r:embed="rId1"/>
          <a:stretch/>
        </p:blipFill>
        <p:spPr>
          <a:xfrm>
            <a:off x="1182600" y="1120680"/>
            <a:ext cx="6778800" cy="5351400"/>
          </a:xfrm>
          <a:prstGeom prst="rect">
            <a:avLst/>
          </a:prstGeom>
          <a:noFill/>
          <a:ln w="0">
            <a:noFill/>
          </a:ln>
        </p:spPr>
      </p:pic>
      <p:sp>
        <p:nvSpPr>
          <p:cNvPr id="305" name=""/>
          <p:cNvSpPr/>
          <p:nvPr/>
        </p:nvSpPr>
        <p:spPr>
          <a:xfrm>
            <a:off x="417600" y="558720"/>
            <a:ext cx="777060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Haskins Pediatric Atlas</a:t>
            </a:r>
            <a:endParaRPr b="0" lang="en-US" sz="2400" strike="noStrike" u="none">
              <a:solidFill>
                <a:srgbClr val="000000"/>
              </a:solidFill>
              <a:effectLst/>
              <a:uFillTx/>
              <a:latin typeface="Times New Roman"/>
            </a:endParaRPr>
          </a:p>
        </p:txBody>
      </p:sp>
      <p:sp>
        <p:nvSpPr>
          <p:cNvPr id="306" name=""/>
          <p:cNvSpPr/>
          <p:nvPr/>
        </p:nvSpPr>
        <p:spPr>
          <a:xfrm>
            <a:off x="6227640" y="1870200"/>
            <a:ext cx="1036800" cy="314280"/>
          </a:xfrm>
          <a:prstGeom prst="ellipse">
            <a:avLst/>
          </a:prstGeom>
          <a:solidFill>
            <a:srgbClr val="ffffff">
              <a:alpha val="22000"/>
            </a:srgbClr>
          </a:solidFill>
          <a:ln cap="sq" w="9360">
            <a:solidFill>
              <a:srgbClr val="000000"/>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307" name=""/>
          <p:cNvSpPr/>
          <p:nvPr/>
        </p:nvSpPr>
        <p:spPr>
          <a:xfrm>
            <a:off x="3424320" y="2616120"/>
            <a:ext cx="4043160" cy="970200"/>
          </a:xfrm>
          <a:prstGeom prst="ellipse">
            <a:avLst/>
          </a:prstGeom>
          <a:solidFill>
            <a:srgbClr val="ffffff">
              <a:alpha val="16000"/>
            </a:srgbClr>
          </a:solidFill>
          <a:ln cap="sq" w="9360">
            <a:solidFill>
              <a:srgbClr val="000000"/>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308" name=""/>
          <p:cNvSpPr/>
          <p:nvPr/>
        </p:nvSpPr>
        <p:spPr>
          <a:xfrm>
            <a:off x="6696000" y="2489040"/>
            <a:ext cx="1147680" cy="314640"/>
          </a:xfrm>
          <a:prstGeom prst="ellipse">
            <a:avLst/>
          </a:prstGeom>
          <a:solidFill>
            <a:srgbClr val="ffffff">
              <a:alpha val="22000"/>
            </a:srgbClr>
          </a:solidFill>
          <a:ln cap="sq" w="9360">
            <a:solidFill>
              <a:srgbClr val="000000"/>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
          <p:cNvSpPr txBox="1"/>
          <p:nvPr/>
        </p:nvSpPr>
        <p:spPr>
          <a:xfrm>
            <a:off x="2117160" y="5761800"/>
            <a:ext cx="4832280" cy="8218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Indian Brain Template C2: IBT</a:t>
            </a:r>
            <a:endParaRPr b="0" lang="en-US" sz="2400" strike="noStrike" u="none">
              <a:solidFill>
                <a:srgbClr val="000000"/>
              </a:solidFill>
              <a:effectLst/>
              <a:uFillTx/>
              <a:latin typeface="Times New Roman"/>
            </a:endParaRPr>
          </a:p>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@Install_IBT</a:t>
            </a:r>
            <a:endParaRPr b="0" lang="en-US" sz="2400" strike="noStrike" u="none">
              <a:solidFill>
                <a:srgbClr val="000000"/>
              </a:solidFill>
              <a:effectLst/>
              <a:uFillTx/>
              <a:latin typeface="Times New Roman"/>
            </a:endParaRPr>
          </a:p>
        </p:txBody>
      </p:sp>
      <p:pic>
        <p:nvPicPr>
          <p:cNvPr id="310" name="" descr=""/>
          <p:cNvPicPr/>
          <p:nvPr/>
        </p:nvPicPr>
        <p:blipFill>
          <a:blip r:embed="rId1"/>
          <a:stretch/>
        </p:blipFill>
        <p:spPr>
          <a:xfrm>
            <a:off x="5760" y="930600"/>
            <a:ext cx="9143640" cy="4631760"/>
          </a:xfrm>
          <a:prstGeom prst="rect">
            <a:avLst/>
          </a:prstGeom>
          <a:noFill/>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 descr=""/>
          <p:cNvPicPr/>
          <p:nvPr/>
        </p:nvPicPr>
        <p:blipFill>
          <a:blip r:embed="rId1"/>
          <a:stretch/>
        </p:blipFill>
        <p:spPr>
          <a:xfrm>
            <a:off x="2327400" y="837360"/>
            <a:ext cx="1704600" cy="2076120"/>
          </a:xfrm>
          <a:prstGeom prst="rect">
            <a:avLst/>
          </a:prstGeom>
          <a:noFill/>
          <a:ln w="0">
            <a:noFill/>
          </a:ln>
        </p:spPr>
      </p:pic>
      <p:pic>
        <p:nvPicPr>
          <p:cNvPr id="312" name="" descr=""/>
          <p:cNvPicPr/>
          <p:nvPr/>
        </p:nvPicPr>
        <p:blipFill>
          <a:blip r:embed="rId2"/>
          <a:stretch/>
        </p:blipFill>
        <p:spPr>
          <a:xfrm>
            <a:off x="489600" y="732600"/>
            <a:ext cx="1837800" cy="2180880"/>
          </a:xfrm>
          <a:prstGeom prst="rect">
            <a:avLst/>
          </a:prstGeom>
          <a:noFill/>
          <a:ln w="0">
            <a:noFill/>
          </a:ln>
        </p:spPr>
      </p:pic>
      <p:pic>
        <p:nvPicPr>
          <p:cNvPr id="313" name="" descr=""/>
          <p:cNvPicPr/>
          <p:nvPr/>
        </p:nvPicPr>
        <p:blipFill>
          <a:blip r:embed="rId3"/>
          <a:stretch/>
        </p:blipFill>
        <p:spPr>
          <a:xfrm>
            <a:off x="4032000" y="1143000"/>
            <a:ext cx="1476720" cy="1770480"/>
          </a:xfrm>
          <a:prstGeom prst="rect">
            <a:avLst/>
          </a:prstGeom>
          <a:noFill/>
          <a:ln w="0">
            <a:noFill/>
          </a:ln>
        </p:spPr>
      </p:pic>
      <p:pic>
        <p:nvPicPr>
          <p:cNvPr id="314" name="" descr=""/>
          <p:cNvPicPr/>
          <p:nvPr/>
        </p:nvPicPr>
        <p:blipFill>
          <a:blip r:embed="rId4"/>
          <a:stretch/>
        </p:blipFill>
        <p:spPr>
          <a:xfrm>
            <a:off x="5497920" y="1157400"/>
            <a:ext cx="1468080" cy="1760040"/>
          </a:xfrm>
          <a:prstGeom prst="rect">
            <a:avLst/>
          </a:prstGeom>
          <a:noFill/>
          <a:ln w="0">
            <a:noFill/>
          </a:ln>
        </p:spPr>
      </p:pic>
      <p:pic>
        <p:nvPicPr>
          <p:cNvPr id="315" name="" descr=""/>
          <p:cNvPicPr/>
          <p:nvPr/>
        </p:nvPicPr>
        <p:blipFill>
          <a:blip r:embed="rId5"/>
          <a:stretch/>
        </p:blipFill>
        <p:spPr>
          <a:xfrm>
            <a:off x="6858000" y="1186920"/>
            <a:ext cx="1443240" cy="1730520"/>
          </a:xfrm>
          <a:prstGeom prst="rect">
            <a:avLst/>
          </a:prstGeom>
          <a:noFill/>
          <a:ln w="0">
            <a:noFill/>
          </a:ln>
        </p:spPr>
      </p:pic>
      <p:pic>
        <p:nvPicPr>
          <p:cNvPr id="316" name="" descr=""/>
          <p:cNvPicPr/>
          <p:nvPr/>
        </p:nvPicPr>
        <p:blipFill>
          <a:blip r:embed="rId6"/>
          <a:stretch/>
        </p:blipFill>
        <p:spPr>
          <a:xfrm>
            <a:off x="3452400" y="3058200"/>
            <a:ext cx="891360" cy="1124640"/>
          </a:xfrm>
          <a:prstGeom prst="rect">
            <a:avLst/>
          </a:prstGeom>
          <a:noFill/>
          <a:ln w="0">
            <a:noFill/>
          </a:ln>
        </p:spPr>
      </p:pic>
      <p:pic>
        <p:nvPicPr>
          <p:cNvPr id="317" name="" descr=""/>
          <p:cNvPicPr/>
          <p:nvPr/>
        </p:nvPicPr>
        <p:blipFill>
          <a:blip r:embed="rId7"/>
          <a:stretch/>
        </p:blipFill>
        <p:spPr>
          <a:xfrm>
            <a:off x="4343760" y="3541320"/>
            <a:ext cx="467640" cy="641520"/>
          </a:xfrm>
          <a:prstGeom prst="rect">
            <a:avLst/>
          </a:prstGeom>
          <a:noFill/>
          <a:ln w="0">
            <a:noFill/>
          </a:ln>
        </p:spPr>
      </p:pic>
      <p:pic>
        <p:nvPicPr>
          <p:cNvPr id="318" name="" descr=""/>
          <p:cNvPicPr/>
          <p:nvPr/>
        </p:nvPicPr>
        <p:blipFill>
          <a:blip r:embed="rId8"/>
          <a:stretch/>
        </p:blipFill>
        <p:spPr>
          <a:xfrm>
            <a:off x="4811400" y="3582000"/>
            <a:ext cx="300240" cy="600840"/>
          </a:xfrm>
          <a:prstGeom prst="rect">
            <a:avLst/>
          </a:prstGeom>
          <a:noFill/>
          <a:ln w="0">
            <a:noFill/>
          </a:ln>
        </p:spPr>
      </p:pic>
      <p:pic>
        <p:nvPicPr>
          <p:cNvPr id="319" name="" descr=""/>
          <p:cNvPicPr/>
          <p:nvPr/>
        </p:nvPicPr>
        <p:blipFill>
          <a:blip r:embed="rId9"/>
          <a:stretch/>
        </p:blipFill>
        <p:spPr>
          <a:xfrm>
            <a:off x="5111640" y="3778560"/>
            <a:ext cx="166680" cy="192960"/>
          </a:xfrm>
          <a:prstGeom prst="rect">
            <a:avLst/>
          </a:prstGeom>
          <a:noFill/>
          <a:ln w="0">
            <a:noFill/>
          </a:ln>
        </p:spPr>
      </p:pic>
      <p:pic>
        <p:nvPicPr>
          <p:cNvPr id="320" name="" descr=""/>
          <p:cNvPicPr/>
          <p:nvPr/>
        </p:nvPicPr>
        <p:blipFill>
          <a:blip r:embed="rId10"/>
          <a:stretch/>
        </p:blipFill>
        <p:spPr>
          <a:xfrm>
            <a:off x="5278320" y="3839760"/>
            <a:ext cx="45000" cy="75240"/>
          </a:xfrm>
          <a:prstGeom prst="rect">
            <a:avLst/>
          </a:prstGeom>
          <a:noFill/>
          <a:ln w="0">
            <a:noFill/>
          </a:ln>
        </p:spPr>
      </p:pic>
      <p:sp>
        <p:nvSpPr>
          <p:cNvPr id="321" name=""/>
          <p:cNvSpPr txBox="1"/>
          <p:nvPr/>
        </p:nvSpPr>
        <p:spPr>
          <a:xfrm>
            <a:off x="976320" y="5310360"/>
            <a:ext cx="7286400" cy="942840"/>
          </a:xfrm>
          <a:prstGeom prst="rect">
            <a:avLst/>
          </a:prstGeom>
          <a:noFill/>
          <a:ln w="0">
            <a:noFill/>
          </a:ln>
        </p:spPr>
        <p:txBody>
          <a:bodyPr lIns="90000" rIns="90000" tIns="45000" bIns="45000" anchor="t">
            <a:spAutoFit/>
          </a:bodyPr>
          <a:p>
            <a:r>
              <a:rPr b="0" lang="en-US" sz="2800" strike="noStrike" u="none">
                <a:solidFill>
                  <a:srgbClr val="000000"/>
                </a:solidFill>
                <a:effectLst/>
                <a:uFillTx/>
                <a:latin typeface="Times New Roman"/>
              </a:rPr>
              <a:t>Templates and Atlases across Species in AFNI</a:t>
            </a:r>
            <a:endParaRPr b="0" lang="en-US" sz="28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2" name=""/>
          <p:cNvSpPr/>
          <p:nvPr/>
        </p:nvSpPr>
        <p:spPr>
          <a:xfrm>
            <a:off x="661320" y="98280"/>
            <a:ext cx="8116920" cy="629640"/>
          </a:xfrm>
          <a:prstGeom prst="rect">
            <a:avLst/>
          </a:prstGeom>
          <a:gradFill rotWithShape="0">
            <a:gsLst>
              <a:gs pos="0">
                <a:srgbClr val="e1e1ff"/>
              </a:gs>
              <a:gs pos="100000">
                <a:srgbClr val="9595ff"/>
              </a:gs>
            </a:gsLst>
            <a:lin ang="5400000"/>
          </a:gradFill>
          <a:ln cap="sq" w="9360">
            <a:solidFill>
              <a:srgbClr val="2e2ecb"/>
            </a:solidFill>
            <a:miter/>
          </a:ln>
          <a:effectLst>
            <a:outerShdw dist="20160" dir="5400000" blurRad="0" rotWithShape="0">
              <a:srgbClr val="808080">
                <a:alpha val="38000"/>
              </a:srgbClr>
            </a:outerShdw>
          </a:effectLst>
        </p:spPr>
        <p:style>
          <a:lnRef idx="0"/>
          <a:fillRef idx="0"/>
          <a:effectRef idx="0"/>
          <a:fontRef idx="minor"/>
        </p:style>
        <p:txBody>
          <a:bodyPr lIns="354960" rIns="354960" tIns="177480" bIns="17748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Arial"/>
              </a:rPr>
              <a:t>Saleem macaque atlas – MRI, surfaces, connections, subcortical regions</a:t>
            </a:r>
            <a:endParaRPr b="0" lang="en-US" sz="1800" strike="noStrike" u="none">
              <a:solidFill>
                <a:srgbClr val="000000"/>
              </a:solidFill>
              <a:effectLst/>
              <a:uFillTx/>
              <a:latin typeface="Times New Roman"/>
            </a:endParaRPr>
          </a:p>
        </p:txBody>
      </p:sp>
      <p:pic>
        <p:nvPicPr>
          <p:cNvPr id="323" name="" descr=""/>
          <p:cNvPicPr/>
          <p:nvPr/>
        </p:nvPicPr>
        <p:blipFill>
          <a:blip r:embed="rId1"/>
          <a:stretch/>
        </p:blipFill>
        <p:spPr>
          <a:xfrm>
            <a:off x="752400" y="1160640"/>
            <a:ext cx="3195000" cy="2004840"/>
          </a:xfrm>
          <a:prstGeom prst="rect">
            <a:avLst/>
          </a:prstGeom>
          <a:noFill/>
          <a:ln w="0">
            <a:noFill/>
          </a:ln>
        </p:spPr>
      </p:pic>
      <p:sp>
        <p:nvSpPr>
          <p:cNvPr id="324" name=""/>
          <p:cNvSpPr txBox="1"/>
          <p:nvPr/>
        </p:nvSpPr>
        <p:spPr>
          <a:xfrm>
            <a:off x="446400" y="6253920"/>
            <a:ext cx="9784080" cy="640080"/>
          </a:xfrm>
          <a:prstGeom prst="rect">
            <a:avLst/>
          </a:prstGeom>
          <a:noFill/>
          <a:ln w="0">
            <a:noFill/>
          </a:ln>
        </p:spPr>
        <p:txBody>
          <a:bodyPr lIns="90000" rIns="90000" tIns="45000" bIns="45000" anchor="t">
            <a:spAutoFit/>
          </a:bodyPr>
          <a:p>
            <a:r>
              <a:rPr b="0" lang="en-US" sz="2200" strike="noStrike" u="none">
                <a:solidFill>
                  <a:srgbClr val="000000"/>
                </a:solidFill>
                <a:effectLst/>
                <a:uFillTx/>
                <a:latin typeface="Times New Roman"/>
              </a:rPr>
              <a:t>@Install_D99_macaque - install templates, atlas and set AFNI variables</a:t>
            </a:r>
            <a:endParaRPr b="0" lang="en-US" sz="2200" strike="noStrike" u="none">
              <a:solidFill>
                <a:srgbClr val="000000"/>
              </a:solidFill>
              <a:effectLst/>
              <a:uFillTx/>
              <a:latin typeface="Times New Roman"/>
            </a:endParaRPr>
          </a:p>
        </p:txBody>
      </p:sp>
      <p:pic>
        <p:nvPicPr>
          <p:cNvPr id="325" name="" descr=""/>
          <p:cNvPicPr/>
          <p:nvPr/>
        </p:nvPicPr>
        <p:blipFill>
          <a:blip r:embed="rId2"/>
          <a:stretch/>
        </p:blipFill>
        <p:spPr>
          <a:xfrm>
            <a:off x="4663440" y="914400"/>
            <a:ext cx="3980160" cy="5212080"/>
          </a:xfrm>
          <a:prstGeom prst="rect">
            <a:avLst/>
          </a:prstGeom>
          <a:noFill/>
          <a:ln w="0">
            <a:noFill/>
          </a:ln>
        </p:spPr>
      </p:pic>
      <p:sp>
        <p:nvSpPr>
          <p:cNvPr id="326" name=""/>
          <p:cNvSpPr txBox="1"/>
          <p:nvPr/>
        </p:nvSpPr>
        <p:spPr>
          <a:xfrm>
            <a:off x="640080" y="3566160"/>
            <a:ext cx="3474720" cy="191916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@Install_D99_macaque</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Marmoset subcortical atlas too!</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@Install_SAM_marmoset</a:t>
            </a:r>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7" name=""/>
          <p:cNvSpPr/>
          <p:nvPr/>
        </p:nvSpPr>
        <p:spPr>
          <a:xfrm>
            <a:off x="2097000" y="-19080"/>
            <a:ext cx="5389560" cy="33408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1600" strike="noStrike" u="none">
                <a:solidFill>
                  <a:srgbClr val="ffffff"/>
                </a:solidFill>
                <a:effectLst/>
                <a:uFillTx/>
                <a:latin typeface="Calibri"/>
              </a:rPr>
              <a:t>Mapping the digital atlas onto different macaques MRI</a:t>
            </a:r>
            <a:endParaRPr b="0" lang="en-US" sz="1600" strike="noStrike" u="none">
              <a:solidFill>
                <a:srgbClr val="000000"/>
              </a:solidFill>
              <a:effectLst/>
              <a:uFillTx/>
              <a:latin typeface="Times New Roman"/>
            </a:endParaRPr>
          </a:p>
        </p:txBody>
      </p:sp>
      <p:pic>
        <p:nvPicPr>
          <p:cNvPr id="328" name="" descr=""/>
          <p:cNvPicPr/>
          <p:nvPr/>
        </p:nvPicPr>
        <p:blipFill>
          <a:blip r:embed="rId1"/>
          <a:stretch/>
        </p:blipFill>
        <p:spPr>
          <a:xfrm>
            <a:off x="451800" y="818280"/>
            <a:ext cx="4211640" cy="5399640"/>
          </a:xfrm>
          <a:prstGeom prst="rect">
            <a:avLst/>
          </a:prstGeom>
          <a:noFill/>
          <a:ln w="0">
            <a:noFill/>
          </a:ln>
        </p:spPr>
      </p:pic>
      <p:sp>
        <p:nvSpPr>
          <p:cNvPr id="329" name=""/>
          <p:cNvSpPr txBox="1"/>
          <p:nvPr/>
        </p:nvSpPr>
        <p:spPr>
          <a:xfrm>
            <a:off x="5394960" y="1188720"/>
            <a:ext cx="3383280" cy="484524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Alignment with @animal_warper</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-feature_size to control for various animal resolution “features” - blurring and neighborhood size for alignment costs</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Moves dataset to template space and atlases to native space</a:t>
            </a:r>
            <a:endParaRPr b="0" lang="en-US" sz="24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
          <p:cNvSpPr/>
          <p:nvPr/>
        </p:nvSpPr>
        <p:spPr>
          <a:xfrm>
            <a:off x="457200" y="1011600"/>
            <a:ext cx="8190720" cy="1402200"/>
          </a:xfrm>
          <a:prstGeom prst="rect">
            <a:avLst/>
          </a:prstGeom>
          <a:noFill/>
          <a:ln w="0">
            <a:noFill/>
          </a:ln>
        </p:spPr>
        <p:style>
          <a:lnRef idx="0"/>
          <a:fillRef idx="0"/>
          <a:effectRef idx="0"/>
          <a:fontRef idx="minor"/>
        </p:style>
        <p:txBody>
          <a:bodyPr lIns="90000" rIns="90000" tIns="46800" bIns="46800" anchor="t">
            <a:no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Trebuchet MS"/>
              </a:rPr>
              <a:t>A note on AFNI usage of “tlrc”:</a:t>
            </a: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The “+tlrc” extension in a dataset’s name is used to denote that the volume in question is in </a:t>
            </a:r>
            <a:r>
              <a:rPr b="1" lang="en-US" sz="2400" strike="noStrike" u="sng">
                <a:solidFill>
                  <a:srgbClr val="000000"/>
                </a:solidFill>
                <a:effectLst/>
                <a:uFillTx/>
                <a:latin typeface="Trebuchet MS"/>
              </a:rPr>
              <a:t>a</a:t>
            </a:r>
            <a:r>
              <a:rPr b="0" lang="en-US" sz="2400" strike="noStrike" u="none">
                <a:solidFill>
                  <a:srgbClr val="000000"/>
                </a:solidFill>
                <a:effectLst/>
                <a:uFillTx/>
                <a:latin typeface="Trebuchet MS"/>
              </a:rPr>
              <a:t> standardized space; it does not always mean that the standard space in question is the Talairach-Tournoux one, specifically-- it could be MNI, pediatric template, macaque, ...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Hopefully the context makes things clear.</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(Typically, there are so many templates for a given space now-- MNI, for example, has several templates-- that one really has to specify the full file name of a template to be able to refer to it unambiguously, anyways.)</a:t>
            </a:r>
            <a:endParaRPr b="0" lang="en-US" sz="2400" strike="noStrike" u="none">
              <a:solidFill>
                <a:srgbClr val="000000"/>
              </a:solidFill>
              <a:effectLst/>
              <a:uFillTx/>
              <a:latin typeface="Trebuchet MS"/>
            </a:endParaRPr>
          </a:p>
        </p:txBody>
      </p:sp>
      <p:sp>
        <p:nvSpPr>
          <p:cNvPr id="41" name=""/>
          <p:cNvSpPr/>
          <p:nvPr/>
        </p:nvSpPr>
        <p:spPr>
          <a:xfrm>
            <a:off x="164628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Definitions</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0" name=""/>
          <p:cNvSpPr txBox="1"/>
          <p:nvPr/>
        </p:nvSpPr>
        <p:spPr>
          <a:xfrm>
            <a:off x="1606680" y="6378480"/>
            <a:ext cx="6198120" cy="456120"/>
          </a:xfrm>
          <a:prstGeom prst="rect">
            <a:avLst/>
          </a:prstGeom>
          <a:noFill/>
          <a:ln w="0">
            <a:noFill/>
          </a:ln>
        </p:spPr>
        <p:txBody>
          <a:bodyPr lIns="90000" rIns="90000" tIns="45000" bIns="45000" anchor="t">
            <a:spAutoFit/>
          </a:bodyPr>
          <a:p>
            <a:endParaRPr b="0" lang="en-US" sz="2400" strike="noStrike" u="none">
              <a:solidFill>
                <a:srgbClr val="000000"/>
              </a:solidFill>
              <a:effectLst/>
              <a:uFillTx/>
              <a:latin typeface="Times New Roman"/>
            </a:endParaRPr>
          </a:p>
        </p:txBody>
      </p:sp>
      <p:sp>
        <p:nvSpPr>
          <p:cNvPr id="331" name=""/>
          <p:cNvSpPr/>
          <p:nvPr/>
        </p:nvSpPr>
        <p:spPr>
          <a:xfrm>
            <a:off x="1286640" y="295200"/>
            <a:ext cx="657108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NMT (NIH Macaque Template)</a:t>
            </a:r>
            <a:endParaRPr b="0" lang="en-US" sz="2400" strike="noStrike" u="none">
              <a:solidFill>
                <a:srgbClr val="000000"/>
              </a:solidFill>
              <a:effectLst/>
              <a:uFillTx/>
              <a:latin typeface="Trebuchet MS"/>
            </a:endParaRPr>
          </a:p>
        </p:txBody>
      </p:sp>
      <p:sp>
        <p:nvSpPr>
          <p:cNvPr id="332" name=""/>
          <p:cNvSpPr txBox="1"/>
          <p:nvPr/>
        </p:nvSpPr>
        <p:spPr>
          <a:xfrm>
            <a:off x="742320" y="949680"/>
            <a:ext cx="8096400" cy="45648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rebuchet MS"/>
              </a:rPr>
              <a:t>Group template from 31 macaques (+ surfaces, GM/WM/CSF segmentation)</a:t>
            </a:r>
            <a:endParaRPr b="0" lang="en-US" sz="1800" strike="noStrike" u="none">
              <a:solidFill>
                <a:srgbClr val="000000"/>
              </a:solidFill>
              <a:effectLst/>
              <a:uFillTx/>
              <a:latin typeface="Times New Roman"/>
            </a:endParaRPr>
          </a:p>
        </p:txBody>
      </p:sp>
      <p:pic>
        <p:nvPicPr>
          <p:cNvPr id="333" name="" descr=""/>
          <p:cNvPicPr/>
          <p:nvPr/>
        </p:nvPicPr>
        <p:blipFill>
          <a:blip r:embed="rId1"/>
          <a:stretch/>
        </p:blipFill>
        <p:spPr>
          <a:xfrm>
            <a:off x="498240" y="3291840"/>
            <a:ext cx="3890880" cy="2194560"/>
          </a:xfrm>
          <a:prstGeom prst="rect">
            <a:avLst/>
          </a:prstGeom>
          <a:noFill/>
          <a:ln w="0">
            <a:noFill/>
          </a:ln>
        </p:spPr>
      </p:pic>
      <p:pic>
        <p:nvPicPr>
          <p:cNvPr id="334" name="" descr=""/>
          <p:cNvPicPr/>
          <p:nvPr/>
        </p:nvPicPr>
        <p:blipFill>
          <a:blip r:embed="rId2"/>
          <a:stretch/>
        </p:blipFill>
        <p:spPr>
          <a:xfrm>
            <a:off x="479880" y="1463040"/>
            <a:ext cx="8358840" cy="1670040"/>
          </a:xfrm>
          <a:prstGeom prst="rect">
            <a:avLst/>
          </a:prstGeom>
          <a:noFill/>
          <a:ln w="0">
            <a:noFill/>
          </a:ln>
        </p:spPr>
      </p:pic>
      <p:sp>
        <p:nvSpPr>
          <p:cNvPr id="335" name=""/>
          <p:cNvSpPr txBox="1"/>
          <p:nvPr/>
        </p:nvSpPr>
        <p:spPr>
          <a:xfrm>
            <a:off x="4389120" y="3133080"/>
            <a:ext cx="4846320" cy="235332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With CHARM - </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6 level cortical hierarchical atlas!</a:t>
            </a:r>
            <a:endParaRPr b="0" lang="en-US" sz="2400" strike="noStrike" u="none">
              <a:solidFill>
                <a:srgbClr val="000000"/>
              </a:solidFill>
              <a:effectLst/>
              <a:uFillTx/>
              <a:latin typeface="Times New Roman"/>
            </a:endParaRPr>
          </a:p>
          <a:p>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And SARM -</a:t>
            </a:r>
            <a:endParaRPr b="0" lang="en-US" sz="2400" strike="noStrike" u="none">
              <a:solidFill>
                <a:srgbClr val="000000"/>
              </a:solidFill>
              <a:effectLst/>
              <a:uFillTx/>
              <a:latin typeface="Times New Roman"/>
            </a:endParaRPr>
          </a:p>
          <a:p>
            <a:r>
              <a:rPr b="0" lang="en-US" sz="2400" strike="noStrike" u="none">
                <a:solidFill>
                  <a:srgbClr val="000000"/>
                </a:solidFill>
                <a:effectLst/>
                <a:uFillTx/>
                <a:latin typeface="Times New Roman"/>
              </a:rPr>
              <a:t>6 level subcortical hierarchical atlas</a:t>
            </a:r>
            <a:r>
              <a:rPr b="0" lang="en-US" sz="2400" strike="noStrike" u="none">
                <a:solidFill>
                  <a:srgbClr val="000000"/>
                </a:solidFill>
                <a:effectLst/>
                <a:uFillTx/>
                <a:latin typeface="Times New Roman"/>
              </a:rPr>
              <a:t>!</a:t>
            </a:r>
            <a:endParaRPr b="0" lang="en-US" sz="2400" strike="noStrike" u="none">
              <a:solidFill>
                <a:srgbClr val="000000"/>
              </a:solidFill>
              <a:effectLst/>
              <a:uFillTx/>
              <a:latin typeface="Times New Roman"/>
            </a:endParaRPr>
          </a:p>
          <a:p>
            <a:r>
              <a:rPr b="1" lang="en-US" sz="2400" strike="noStrike" u="none">
                <a:solidFill>
                  <a:srgbClr val="000000"/>
                </a:solidFill>
                <a:effectLst/>
                <a:uFillTx/>
                <a:latin typeface="Times New Roman"/>
              </a:rPr>
              <a:t>@Install_NMT</a:t>
            </a:r>
            <a:endParaRPr b="0" lang="en-US" sz="2400" strike="noStrike" u="none">
              <a:solidFill>
                <a:srgbClr val="000000"/>
              </a:solidFill>
              <a:effectLst/>
              <a:uFillTx/>
              <a:latin typeface="Times New Roman"/>
            </a:endParaRPr>
          </a:p>
        </p:txBody>
      </p:sp>
      <p:pic>
        <p:nvPicPr>
          <p:cNvPr id="336" name="" descr=""/>
          <p:cNvPicPr/>
          <p:nvPr/>
        </p:nvPicPr>
        <p:blipFill>
          <a:blip r:embed="rId3"/>
          <a:stretch/>
        </p:blipFill>
        <p:spPr>
          <a:xfrm>
            <a:off x="0" y="5577840"/>
            <a:ext cx="9143640" cy="1130760"/>
          </a:xfrm>
          <a:prstGeom prst="rect">
            <a:avLst/>
          </a:prstGeom>
          <a:noFill/>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7" name="" descr=""/>
          <p:cNvPicPr/>
          <p:nvPr/>
        </p:nvPicPr>
        <p:blipFill>
          <a:blip r:embed="rId1"/>
          <a:stretch/>
        </p:blipFill>
        <p:spPr>
          <a:xfrm>
            <a:off x="2021400" y="943200"/>
            <a:ext cx="5101560" cy="5714280"/>
          </a:xfrm>
          <a:prstGeom prst="rect">
            <a:avLst/>
          </a:prstGeom>
          <a:noFill/>
          <a:ln w="0">
            <a:noFill/>
          </a:ln>
        </p:spPr>
      </p:pic>
      <p:sp>
        <p:nvSpPr>
          <p:cNvPr id="338" name=""/>
          <p:cNvSpPr txBox="1"/>
          <p:nvPr/>
        </p:nvSpPr>
        <p:spPr>
          <a:xfrm>
            <a:off x="7770960" y="6219000"/>
            <a:ext cx="1334880" cy="639000"/>
          </a:xfrm>
          <a:prstGeom prst="rect">
            <a:avLst/>
          </a:prstGeom>
          <a:noFill/>
          <a:ln w="0">
            <a:noFill/>
          </a:ln>
        </p:spPr>
        <p:txBody>
          <a:bodyPr lIns="90000" rIns="90000" tIns="45000" bIns="45000" anchor="t">
            <a:spAutoFit/>
          </a:bodyPr>
          <a:p>
            <a:r>
              <a:rPr b="0" lang="en-US" sz="1800" strike="noStrike" u="none">
                <a:solidFill>
                  <a:srgbClr val="000000"/>
                </a:solidFill>
                <a:effectLst/>
                <a:uFillTx/>
                <a:latin typeface="Trebuchet MS"/>
              </a:rPr>
              <a:t>(Liu et al., 2018, SfN)</a:t>
            </a:r>
            <a:endParaRPr b="0" lang="en-US" sz="1800" strike="noStrike" u="none">
              <a:solidFill>
                <a:srgbClr val="000000"/>
              </a:solidFill>
              <a:effectLst/>
              <a:uFillTx/>
              <a:latin typeface="Times New Roman"/>
            </a:endParaRPr>
          </a:p>
        </p:txBody>
      </p:sp>
      <p:sp>
        <p:nvSpPr>
          <p:cNvPr id="339" name=""/>
          <p:cNvSpPr/>
          <p:nvPr/>
        </p:nvSpPr>
        <p:spPr>
          <a:xfrm>
            <a:off x="1286640" y="295200"/>
            <a:ext cx="657108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2018: </a:t>
            </a:r>
            <a:r>
              <a:rPr b="0" i="1" lang="en-US" sz="2400" strike="noStrike" u="none">
                <a:solidFill>
                  <a:srgbClr val="000000"/>
                </a:solidFill>
                <a:effectLst/>
                <a:uFillTx/>
                <a:latin typeface="Trebuchet MS"/>
              </a:rPr>
              <a:t>improved </a:t>
            </a:r>
            <a:r>
              <a:rPr b="0" lang="en-US" sz="2400" strike="noStrike" u="none">
                <a:solidFill>
                  <a:srgbClr val="000000"/>
                </a:solidFill>
                <a:effectLst/>
                <a:uFillTx/>
                <a:latin typeface="Trebuchet MS"/>
              </a:rPr>
              <a:t>NIH Marmoset Template</a:t>
            </a:r>
            <a:endParaRPr b="0" lang="en-US" sz="2400" strike="noStrike" u="none">
              <a:solidFill>
                <a:srgbClr val="000000"/>
              </a:solidFill>
              <a:effectLst/>
              <a:uFillTx/>
              <a:latin typeface="Trebuchet MS"/>
            </a:endParaRPr>
          </a:p>
        </p:txBody>
      </p:sp>
      <p:sp>
        <p:nvSpPr>
          <p:cNvPr id="340" name=""/>
          <p:cNvSpPr txBox="1"/>
          <p:nvPr/>
        </p:nvSpPr>
        <p:spPr>
          <a:xfrm>
            <a:off x="2741040" y="3746520"/>
            <a:ext cx="3310920" cy="456480"/>
          </a:xfrm>
          <a:prstGeom prst="rect">
            <a:avLst/>
          </a:prstGeom>
          <a:noFill/>
          <a:ln w="0">
            <a:noFill/>
          </a:ln>
        </p:spPr>
        <p:txBody>
          <a:bodyPr lIns="90000" rIns="90000" tIns="45000" bIns="45000" anchor="t">
            <a:spAutoFit/>
          </a:bodyPr>
          <a:p>
            <a:r>
              <a:rPr b="0" lang="en-US" sz="2400" strike="noStrike" u="none">
                <a:solidFill>
                  <a:srgbClr val="000000"/>
                </a:solidFill>
                <a:effectLst/>
                <a:uFillTx/>
                <a:latin typeface="Times New Roman"/>
              </a:rPr>
              <a:t>@Install_NIH_Marmoset</a:t>
            </a:r>
            <a:endParaRPr b="0" lang="en-US" sz="2400" strike="noStrike" u="none">
              <a:solidFill>
                <a:srgbClr val="000000"/>
              </a:solidFill>
              <a:effectLst/>
              <a:uFillTx/>
              <a:latin typeface="Times New Roman"/>
            </a:endParaRPr>
          </a:p>
        </p:txBody>
      </p:sp>
      <p:sp>
        <p:nvSpPr>
          <p:cNvPr id="341" name=""/>
          <p:cNvSpPr txBox="1"/>
          <p:nvPr/>
        </p:nvSpPr>
        <p:spPr>
          <a:xfrm>
            <a:off x="58320" y="5481720"/>
            <a:ext cx="2502000" cy="461880"/>
          </a:xfrm>
          <a:prstGeom prst="rect">
            <a:avLst/>
          </a:prstGeom>
          <a:noFill/>
          <a:ln w="0">
            <a:noFill/>
          </a:ln>
        </p:spPr>
        <p:txBody>
          <a:bodyPr lIns="90000" rIns="90000" tIns="45000" bIns="45000" anchor="t">
            <a:spAutoFit/>
          </a:bodyPr>
          <a:p>
            <a:r>
              <a:rPr b="0" lang="en-US" sz="1600" strike="noStrike" u="none">
                <a:solidFill>
                  <a:srgbClr val="000000"/>
                </a:solidFill>
                <a:effectLst/>
                <a:uFillTx/>
                <a:latin typeface="Times New Roman"/>
              </a:rPr>
              <a:t>@Install_NIH_Marmoset</a:t>
            </a:r>
            <a:endParaRPr b="0" lang="en-US" sz="16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
          <p:cNvSpPr/>
          <p:nvPr/>
        </p:nvSpPr>
        <p:spPr>
          <a:xfrm>
            <a:off x="640080" y="365760"/>
            <a:ext cx="8503920" cy="89352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2020:more </a:t>
            </a:r>
            <a:r>
              <a:rPr b="0" i="1" lang="en-US" sz="2400" strike="noStrike" u="none">
                <a:solidFill>
                  <a:srgbClr val="000000"/>
                </a:solidFill>
                <a:effectLst/>
                <a:uFillTx/>
                <a:latin typeface="Trebuchet MS"/>
              </a:rPr>
              <a:t>improved MBM</a:t>
            </a:r>
            <a:r>
              <a:rPr b="0" lang="en-US" sz="2400" strike="noStrike" u="none">
                <a:solidFill>
                  <a:srgbClr val="000000"/>
                </a:solidFill>
                <a:effectLst/>
                <a:uFillTx/>
                <a:latin typeface="Trebuchet MS"/>
              </a:rPr>
              <a:t> Marmoset Population Template</a:t>
            </a:r>
            <a:endParaRPr b="0" lang="en-US" sz="2400" strike="noStrike" u="none">
              <a:solidFill>
                <a:srgbClr val="000000"/>
              </a:solidFill>
              <a:effectLst/>
              <a:uFillTx/>
              <a:latin typeface="Trebuchet MS"/>
            </a:endParaRPr>
          </a:p>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MBMv3</a:t>
            </a:r>
            <a:endParaRPr b="0" lang="en-US" sz="2400" strike="noStrike" u="none">
              <a:solidFill>
                <a:srgbClr val="000000"/>
              </a:solidFill>
              <a:effectLst/>
              <a:uFillTx/>
              <a:latin typeface="Trebuchet MS"/>
            </a:endParaRPr>
          </a:p>
        </p:txBody>
      </p:sp>
      <p:sp>
        <p:nvSpPr>
          <p:cNvPr id="343" name=""/>
          <p:cNvSpPr txBox="1"/>
          <p:nvPr/>
        </p:nvSpPr>
        <p:spPr>
          <a:xfrm>
            <a:off x="606960" y="5207400"/>
            <a:ext cx="3873600" cy="1065240"/>
          </a:xfrm>
          <a:prstGeom prst="rect">
            <a:avLst/>
          </a:prstGeom>
          <a:noFill/>
          <a:ln w="0">
            <a:noFill/>
          </a:ln>
        </p:spPr>
        <p:txBody>
          <a:bodyPr lIns="90000" rIns="90000" tIns="45000" bIns="45000" anchor="t">
            <a:spAutoFit/>
          </a:bodyPr>
          <a:p>
            <a:r>
              <a:rPr b="0" lang="en-US" sz="1600" strike="noStrike" u="none">
                <a:solidFill>
                  <a:srgbClr val="000000"/>
                </a:solidFill>
                <a:effectLst/>
                <a:uFillTx/>
                <a:latin typeface="Times New Roman"/>
              </a:rPr>
              <a:t>@Install_MBM_Marmoset,</a:t>
            </a:r>
            <a:endParaRPr b="0" lang="en-US" sz="1600" strike="noStrike" u="none">
              <a:solidFill>
                <a:srgbClr val="000000"/>
              </a:solidFill>
              <a:effectLst/>
              <a:uFillTx/>
              <a:latin typeface="Times New Roman"/>
            </a:endParaRPr>
          </a:p>
          <a:p>
            <a:r>
              <a:rPr b="0" lang="en-US" sz="1600" strike="noStrike" u="none">
                <a:solidFill>
                  <a:srgbClr val="000000"/>
                </a:solidFill>
                <a:effectLst/>
                <a:uFillTx/>
                <a:latin typeface="Times New Roman"/>
              </a:rPr>
              <a:t>MBMv4 - resting state networks included</a:t>
            </a:r>
            <a:endParaRPr b="0" lang="en-US" sz="1600" strike="noStrike" u="none">
              <a:solidFill>
                <a:srgbClr val="000000"/>
              </a:solidFill>
              <a:effectLst/>
              <a:uFillTx/>
              <a:latin typeface="Times New Roman"/>
            </a:endParaRPr>
          </a:p>
        </p:txBody>
      </p:sp>
      <p:pic>
        <p:nvPicPr>
          <p:cNvPr id="344" name="" descr=""/>
          <p:cNvPicPr/>
          <p:nvPr/>
        </p:nvPicPr>
        <p:blipFill>
          <a:blip r:embed="rId1"/>
          <a:stretch/>
        </p:blipFill>
        <p:spPr>
          <a:xfrm>
            <a:off x="578520" y="1685520"/>
            <a:ext cx="8459640" cy="3160440"/>
          </a:xfrm>
          <a:prstGeom prst="rect">
            <a:avLst/>
          </a:prstGeom>
          <a:noFill/>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
          <p:cNvSpPr/>
          <p:nvPr/>
        </p:nvSpPr>
        <p:spPr>
          <a:xfrm>
            <a:off x="640080" y="365760"/>
            <a:ext cx="8503920" cy="89352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2024 : Human Subcortical Atlas of the Human Brain</a:t>
            </a:r>
            <a:endParaRPr b="0" lang="en-US" sz="2400" strike="noStrike" u="none">
              <a:solidFill>
                <a:srgbClr val="000000"/>
              </a:solidFill>
              <a:effectLst/>
              <a:uFillTx/>
              <a:latin typeface="Trebuchet MS"/>
            </a:endParaRPr>
          </a:p>
        </p:txBody>
      </p:sp>
      <p:sp>
        <p:nvSpPr>
          <p:cNvPr id="346" name=""/>
          <p:cNvSpPr txBox="1"/>
          <p:nvPr/>
        </p:nvSpPr>
        <p:spPr>
          <a:xfrm>
            <a:off x="606960" y="5207400"/>
            <a:ext cx="3873600" cy="1308960"/>
          </a:xfrm>
          <a:prstGeom prst="rect">
            <a:avLst/>
          </a:prstGeom>
          <a:noFill/>
          <a:ln w="0">
            <a:noFill/>
          </a:ln>
        </p:spPr>
        <p:txBody>
          <a:bodyPr lIns="90000" rIns="90000" tIns="45000" bIns="45000" anchor="t">
            <a:spAutoFit/>
          </a:bodyPr>
          <a:p>
            <a:r>
              <a:rPr b="0" lang="en-US" sz="1600" strike="noStrike" u="none">
                <a:solidFill>
                  <a:srgbClr val="000000"/>
                </a:solidFill>
                <a:effectLst/>
                <a:uFillTx/>
                <a:latin typeface="Times New Roman"/>
              </a:rPr>
              <a:t>Subcortical regions including thalamus sub-regions, Cerebellum, Brainstem</a:t>
            </a:r>
            <a:endParaRPr b="0" lang="en-US" sz="1600" strike="noStrike" u="none">
              <a:solidFill>
                <a:srgbClr val="000000"/>
              </a:solidFill>
              <a:effectLst/>
              <a:uFillTx/>
              <a:latin typeface="Times New Roman"/>
            </a:endParaRPr>
          </a:p>
          <a:p>
            <a:endParaRPr b="0" lang="en-US" sz="1600" strike="noStrike" u="none">
              <a:solidFill>
                <a:srgbClr val="000000"/>
              </a:solidFill>
              <a:effectLst/>
              <a:uFillTx/>
              <a:latin typeface="Times New Roman"/>
            </a:endParaRPr>
          </a:p>
          <a:p>
            <a:r>
              <a:rPr b="0" lang="en-US" sz="1600" strike="noStrike" u="none">
                <a:solidFill>
                  <a:srgbClr val="000000"/>
                </a:solidFill>
                <a:effectLst/>
                <a:uFillTx/>
                <a:latin typeface="Times New Roman"/>
              </a:rPr>
              <a:t>Defined at 0.5mm with ex-vivo brain, high resolution MAP-MRI, brainstem histology</a:t>
            </a:r>
            <a:endParaRPr b="0" lang="en-US" sz="1600" strike="noStrike" u="none">
              <a:solidFill>
                <a:srgbClr val="000000"/>
              </a:solidFill>
              <a:effectLst/>
              <a:uFillTx/>
              <a:latin typeface="Times New Roman"/>
            </a:endParaRPr>
          </a:p>
        </p:txBody>
      </p:sp>
      <p:pic>
        <p:nvPicPr>
          <p:cNvPr id="347" name="" descr=""/>
          <p:cNvPicPr/>
          <p:nvPr/>
        </p:nvPicPr>
        <p:blipFill>
          <a:blip r:embed="rId1"/>
          <a:stretch/>
        </p:blipFill>
        <p:spPr>
          <a:xfrm>
            <a:off x="654120" y="2045160"/>
            <a:ext cx="8013600" cy="2856960"/>
          </a:xfrm>
          <a:prstGeom prst="rect">
            <a:avLst/>
          </a:prstGeom>
          <a:noFill/>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8" name=""/>
          <p:cNvSpPr/>
          <p:nvPr/>
        </p:nvSpPr>
        <p:spPr>
          <a:xfrm>
            <a:off x="838080" y="295200"/>
            <a:ext cx="777096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Rats and Mice</a:t>
            </a:r>
            <a:endParaRPr b="0" lang="en-US" sz="2400" strike="noStrike" u="none">
              <a:solidFill>
                <a:srgbClr val="000000"/>
              </a:solidFill>
              <a:effectLst/>
              <a:uFillTx/>
              <a:latin typeface="Times New Roman"/>
            </a:endParaRPr>
          </a:p>
        </p:txBody>
      </p:sp>
      <p:sp>
        <p:nvSpPr>
          <p:cNvPr id="349" name=""/>
          <p:cNvSpPr/>
          <p:nvPr/>
        </p:nvSpPr>
        <p:spPr>
          <a:xfrm>
            <a:off x="274320" y="1244880"/>
            <a:ext cx="4663440" cy="492480"/>
          </a:xfrm>
          <a:prstGeom prst="rect">
            <a:avLst/>
          </a:prstGeom>
          <a:noFill/>
          <a:ln w="0">
            <a:noFill/>
          </a:ln>
        </p:spPr>
        <p:style>
          <a:lnRef idx="0"/>
          <a:fillRef idx="0"/>
          <a:effectRef idx="0"/>
          <a:fontRef idx="minor"/>
        </p:style>
        <p:txBody>
          <a:bodyPr lIns="90000" rIns="90000" tIns="46800" bIns="46800" anchor="t">
            <a:noAutofit/>
          </a:bodyPr>
          <a:p>
            <a:pPr marL="228600" indent="-22392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ff"/>
                </a:solidFill>
                <a:effectLst/>
                <a:uFillTx/>
                <a:latin typeface="Arial"/>
              </a:rPr>
              <a:t>Waxholm Rat Atlas - Papp, et al. - AFNI version</a:t>
            </a:r>
            <a:endParaRPr b="0" lang="en-US" sz="1700" strike="noStrike" u="none">
              <a:solidFill>
                <a:srgbClr val="000000"/>
              </a:solidFill>
              <a:effectLst/>
              <a:uFillTx/>
              <a:latin typeface="Times New Roman"/>
            </a:endParaRPr>
          </a:p>
          <a:p>
            <a:pPr>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700" strike="noStrike" u="none">
              <a:solidFill>
                <a:srgbClr val="000000"/>
              </a:solidFill>
              <a:effectLst/>
              <a:uFillTx/>
              <a:latin typeface="Times New Roman"/>
            </a:endParaRPr>
          </a:p>
        </p:txBody>
      </p:sp>
      <p:pic>
        <p:nvPicPr>
          <p:cNvPr id="350" name="" descr=""/>
          <p:cNvPicPr/>
          <p:nvPr/>
        </p:nvPicPr>
        <p:blipFill>
          <a:blip r:embed="rId1"/>
          <a:stretch/>
        </p:blipFill>
        <p:spPr>
          <a:xfrm>
            <a:off x="1463040" y="1662840"/>
            <a:ext cx="4011480" cy="1903320"/>
          </a:xfrm>
          <a:prstGeom prst="rect">
            <a:avLst/>
          </a:prstGeom>
          <a:noFill/>
          <a:ln w="0">
            <a:noFill/>
          </a:ln>
        </p:spPr>
      </p:pic>
      <p:pic>
        <p:nvPicPr>
          <p:cNvPr id="351" name="" descr=""/>
          <p:cNvPicPr/>
          <p:nvPr/>
        </p:nvPicPr>
        <p:blipFill>
          <a:blip r:embed="rId2"/>
          <a:stretch/>
        </p:blipFill>
        <p:spPr>
          <a:xfrm>
            <a:off x="5669280" y="903240"/>
            <a:ext cx="3148200" cy="2590560"/>
          </a:xfrm>
          <a:prstGeom prst="rect">
            <a:avLst/>
          </a:prstGeom>
          <a:noFill/>
          <a:ln w="0">
            <a:noFill/>
          </a:ln>
        </p:spPr>
      </p:pic>
      <p:sp>
        <p:nvSpPr>
          <p:cNvPr id="352" name=""/>
          <p:cNvSpPr/>
          <p:nvPr/>
        </p:nvSpPr>
        <p:spPr>
          <a:xfrm>
            <a:off x="365760" y="4297680"/>
            <a:ext cx="4327560" cy="492480"/>
          </a:xfrm>
          <a:prstGeom prst="rect">
            <a:avLst/>
          </a:prstGeom>
          <a:noFill/>
          <a:ln w="0">
            <a:noFill/>
          </a:ln>
        </p:spPr>
        <p:style>
          <a:lnRef idx="0"/>
          <a:fillRef idx="0"/>
          <a:effectRef idx="0"/>
          <a:fontRef idx="minor"/>
        </p:style>
        <p:txBody>
          <a:bodyPr lIns="90000" rIns="90000" tIns="46800" bIns="46800" anchor="t">
            <a:noAutofit/>
          </a:bodyPr>
          <a:p>
            <a:pPr marL="228600" indent="-22392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ff"/>
                </a:solidFill>
                <a:effectLst/>
                <a:uFillTx/>
                <a:latin typeface="Arial"/>
              </a:rPr>
              <a:t>Allen Mouse CCF3 - AFNI version</a:t>
            </a:r>
            <a:endParaRPr b="0" lang="en-US" sz="1700" strike="noStrike" u="none">
              <a:solidFill>
                <a:srgbClr val="000000"/>
              </a:solidFill>
              <a:effectLst/>
              <a:uFillTx/>
              <a:latin typeface="Times New Roman"/>
            </a:endParaRPr>
          </a:p>
        </p:txBody>
      </p:sp>
      <p:pic>
        <p:nvPicPr>
          <p:cNvPr id="353" name="" descr=""/>
          <p:cNvPicPr/>
          <p:nvPr/>
        </p:nvPicPr>
        <p:blipFill>
          <a:blip r:embed="rId3"/>
          <a:stretch/>
        </p:blipFill>
        <p:spPr>
          <a:xfrm>
            <a:off x="4833720" y="4023360"/>
            <a:ext cx="2481480" cy="2651760"/>
          </a:xfrm>
          <a:prstGeom prst="rect">
            <a:avLst/>
          </a:prstGeom>
          <a:noFill/>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4" name=""/>
          <p:cNvSpPr/>
          <p:nvPr/>
        </p:nvSpPr>
        <p:spPr>
          <a:xfrm>
            <a:off x="838080" y="295200"/>
            <a:ext cx="777096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imes New Roman"/>
              </a:rPr>
              <a:t>And Dogs</a:t>
            </a:r>
            <a:endParaRPr b="0" lang="en-US" sz="2400" strike="noStrike" u="none">
              <a:solidFill>
                <a:srgbClr val="000000"/>
              </a:solidFill>
              <a:effectLst/>
              <a:uFillTx/>
              <a:latin typeface="Times New Roman"/>
            </a:endParaRPr>
          </a:p>
        </p:txBody>
      </p:sp>
      <p:sp>
        <p:nvSpPr>
          <p:cNvPr id="355" name=""/>
          <p:cNvSpPr/>
          <p:nvPr/>
        </p:nvSpPr>
        <p:spPr>
          <a:xfrm>
            <a:off x="274320" y="1244880"/>
            <a:ext cx="4663440" cy="492480"/>
          </a:xfrm>
          <a:prstGeom prst="rect">
            <a:avLst/>
          </a:prstGeom>
          <a:noFill/>
          <a:ln w="0">
            <a:noFill/>
          </a:ln>
        </p:spPr>
        <p:style>
          <a:lnRef idx="0"/>
          <a:fillRef idx="0"/>
          <a:effectRef idx="0"/>
          <a:fontRef idx="minor"/>
        </p:style>
        <p:txBody>
          <a:bodyPr lIns="90000" rIns="90000" tIns="46800" bIns="46800" anchor="t">
            <a:noAutofit/>
          </a:bodyPr>
          <a:p>
            <a:pPr marL="228600" indent="-223920">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ff"/>
                </a:solidFill>
                <a:effectLst/>
                <a:uFillTx/>
                <a:latin typeface="Arial"/>
              </a:rPr>
              <a:t>CornDog - Philippa Johnson at Cornell</a:t>
            </a:r>
            <a:endParaRPr b="0" lang="en-US" sz="1700" strike="noStrike" u="none">
              <a:solidFill>
                <a:srgbClr val="000000"/>
              </a:solidFill>
              <a:effectLst/>
              <a:uFillTx/>
              <a:latin typeface="Times New Roman"/>
            </a:endParaRPr>
          </a:p>
          <a:p>
            <a:pPr>
              <a:lnSpc>
                <a:spcPct val="100000"/>
              </a:lnSpc>
              <a:spcBef>
                <a:spcPts val="422"/>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700" strike="noStrike" u="none">
              <a:solidFill>
                <a:srgbClr val="000000"/>
              </a:solidFill>
              <a:effectLst/>
              <a:uFillTx/>
              <a:latin typeface="Times New Roman"/>
            </a:endParaRPr>
          </a:p>
        </p:txBody>
      </p:sp>
      <p:pic>
        <p:nvPicPr>
          <p:cNvPr id="356" name="" descr=""/>
          <p:cNvPicPr/>
          <p:nvPr/>
        </p:nvPicPr>
        <p:blipFill>
          <a:blip r:embed="rId1"/>
          <a:stretch/>
        </p:blipFill>
        <p:spPr>
          <a:xfrm>
            <a:off x="1550160" y="1833120"/>
            <a:ext cx="6679440" cy="2556000"/>
          </a:xfrm>
          <a:prstGeom prst="rect">
            <a:avLst/>
          </a:prstGeom>
          <a:noFill/>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7" name=""/>
          <p:cNvSpPr/>
          <p:nvPr/>
        </p:nvSpPr>
        <p:spPr>
          <a:xfrm>
            <a:off x="1965960" y="320040"/>
            <a:ext cx="5220360" cy="60804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Individual Subjects</a:t>
            </a:r>
            <a:endParaRPr b="0" lang="en-US" sz="2400" strike="noStrike" u="none">
              <a:solidFill>
                <a:srgbClr val="000000"/>
              </a:solidFill>
              <a:effectLst/>
              <a:uFillTx/>
              <a:latin typeface="Trebuchet MS"/>
            </a:endParaRPr>
          </a:p>
        </p:txBody>
      </p:sp>
      <p:pic>
        <p:nvPicPr>
          <p:cNvPr id="358" name="" descr=""/>
          <p:cNvPicPr/>
          <p:nvPr/>
        </p:nvPicPr>
        <p:blipFill>
          <a:blip r:embed="rId1"/>
          <a:stretch/>
        </p:blipFill>
        <p:spPr>
          <a:xfrm>
            <a:off x="6396120" y="1722600"/>
            <a:ext cx="2043000" cy="1622520"/>
          </a:xfrm>
          <a:prstGeom prst="rect">
            <a:avLst/>
          </a:prstGeom>
          <a:noFill/>
          <a:ln w="0">
            <a:noFill/>
          </a:ln>
        </p:spPr>
      </p:pic>
      <p:sp>
        <p:nvSpPr>
          <p:cNvPr id="359" name=""/>
          <p:cNvSpPr/>
          <p:nvPr/>
        </p:nvSpPr>
        <p:spPr>
          <a:xfrm>
            <a:off x="5904000" y="3507480"/>
            <a:ext cx="3026880" cy="183240"/>
          </a:xfrm>
          <a:prstGeom prst="rect">
            <a:avLst/>
          </a:prstGeom>
          <a:noFill/>
          <a:ln w="0">
            <a:noFill/>
          </a:ln>
        </p:spPr>
        <p:style>
          <a:lnRef idx="0"/>
          <a:fillRef idx="0"/>
          <a:effectRef idx="0"/>
          <a:fontRef idx="minor"/>
        </p:style>
        <p:txBody>
          <a:bodyPr anchor="t">
            <a:spAutoFit/>
          </a:bodyPr>
          <a:p>
            <a:pPr>
              <a:lnSpc>
                <a:spcPct val="30000"/>
              </a:lnSpc>
              <a:spcBef>
                <a:spcPts val="1247"/>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000" strike="noStrike" u="none">
                <a:solidFill>
                  <a:srgbClr val="000000"/>
                </a:solidFill>
                <a:effectLst/>
                <a:uFillTx/>
                <a:latin typeface="Trebuchet MS"/>
              </a:rPr>
              <a:t>FreeSurfer segmentation</a:t>
            </a:r>
            <a:endParaRPr b="0" lang="en-US" sz="2000" strike="noStrike" u="none">
              <a:solidFill>
                <a:srgbClr val="000000"/>
              </a:solidFill>
              <a:effectLst/>
              <a:uFillTx/>
              <a:latin typeface="Trebuchet MS"/>
            </a:endParaRPr>
          </a:p>
        </p:txBody>
      </p:sp>
      <p:pic>
        <p:nvPicPr>
          <p:cNvPr id="360" name="" descr=""/>
          <p:cNvPicPr/>
          <p:nvPr/>
        </p:nvPicPr>
        <p:blipFill>
          <a:blip r:embed="rId2"/>
          <a:srcRect l="2285" t="9121" r="2285" b="6855"/>
          <a:stretch/>
        </p:blipFill>
        <p:spPr>
          <a:xfrm>
            <a:off x="6388920" y="3906360"/>
            <a:ext cx="2057400" cy="1676520"/>
          </a:xfrm>
          <a:prstGeom prst="rect">
            <a:avLst/>
          </a:prstGeom>
          <a:noFill/>
          <a:ln w="0">
            <a:noFill/>
          </a:ln>
        </p:spPr>
      </p:pic>
      <p:sp>
        <p:nvSpPr>
          <p:cNvPr id="361" name=""/>
          <p:cNvSpPr/>
          <p:nvPr/>
        </p:nvSpPr>
        <p:spPr>
          <a:xfrm>
            <a:off x="6080040" y="5737320"/>
            <a:ext cx="2675160" cy="183240"/>
          </a:xfrm>
          <a:prstGeom prst="rect">
            <a:avLst/>
          </a:prstGeom>
          <a:noFill/>
          <a:ln w="0">
            <a:noFill/>
          </a:ln>
        </p:spPr>
        <p:style>
          <a:lnRef idx="0"/>
          <a:fillRef idx="0"/>
          <a:effectRef idx="0"/>
          <a:fontRef idx="minor"/>
        </p:style>
        <p:txBody>
          <a:bodyPr anchor="t">
            <a:spAutoFit/>
          </a:bodyPr>
          <a:p>
            <a:pPr>
              <a:lnSpc>
                <a:spcPct val="30000"/>
              </a:lnSpc>
              <a:spcBef>
                <a:spcPts val="1247"/>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000" strike="noStrike" u="none">
                <a:solidFill>
                  <a:srgbClr val="000000"/>
                </a:solidFill>
                <a:effectLst/>
                <a:uFillTx/>
                <a:latin typeface="Trebuchet MS"/>
              </a:rPr>
              <a:t>Manual segmentation</a:t>
            </a:r>
            <a:endParaRPr b="0" lang="en-US" sz="2000" strike="noStrike" u="none">
              <a:solidFill>
                <a:srgbClr val="000000"/>
              </a:solidFill>
              <a:effectLst/>
              <a:uFillTx/>
              <a:latin typeface="Trebuchet MS"/>
            </a:endParaRPr>
          </a:p>
        </p:txBody>
      </p:sp>
      <p:pic>
        <p:nvPicPr>
          <p:cNvPr id="362" name="" descr=""/>
          <p:cNvPicPr/>
          <p:nvPr/>
        </p:nvPicPr>
        <p:blipFill>
          <a:blip r:embed="rId3"/>
          <a:stretch/>
        </p:blipFill>
        <p:spPr>
          <a:xfrm>
            <a:off x="584280" y="1733400"/>
            <a:ext cx="5037120" cy="3422520"/>
          </a:xfrm>
          <a:prstGeom prst="rect">
            <a:avLst/>
          </a:prstGeom>
          <a:noFill/>
          <a:ln w="0">
            <a:noFill/>
          </a:ln>
        </p:spPr>
      </p:pic>
      <p:sp>
        <p:nvSpPr>
          <p:cNvPr id="363" name=""/>
          <p:cNvSpPr/>
          <p:nvPr/>
        </p:nvSpPr>
        <p:spPr>
          <a:xfrm>
            <a:off x="3383280" y="4790880"/>
            <a:ext cx="2327040" cy="212400"/>
          </a:xfrm>
          <a:prstGeom prst="roundRect">
            <a:avLst>
              <a:gd name="adj" fmla="val 16667"/>
            </a:avLst>
          </a:prstGeom>
          <a:solidFill>
            <a:srgbClr val="7f7f7f">
              <a:alpha val="34000"/>
            </a:srgbClr>
          </a:solidFill>
          <a:ln cap="sq" w="9360">
            <a:solidFill>
              <a:srgbClr val="0016e3">
                <a:alpha val="72000"/>
              </a:srgbClr>
            </a:solidFill>
            <a:miter/>
          </a:ln>
        </p:spPr>
        <p:style>
          <a:lnRef idx="0"/>
          <a:fillRef idx="0"/>
          <a:effectRef idx="0"/>
          <a:fontRef idx="minor"/>
        </p:style>
        <p:txBody>
          <a:bodyPr wrap="none" lIns="90000" rIns="90000" tIns="46800" bIns="46800" anchor="ctr">
            <a:noAutofit/>
          </a:bodyPr>
          <a:p>
            <a:endParaRPr b="0" lang="en-US" sz="2400" strike="noStrike" u="none">
              <a:solidFill>
                <a:srgbClr val="000000"/>
              </a:solidFill>
              <a:effectLst/>
              <a:uFillTx/>
              <a:latin typeface="Times New Roman"/>
            </a:endParaRPr>
          </a:p>
        </p:txBody>
      </p:sp>
      <p:sp>
        <p:nvSpPr>
          <p:cNvPr id="364" name=""/>
          <p:cNvSpPr/>
          <p:nvPr/>
        </p:nvSpPr>
        <p:spPr>
          <a:xfrm>
            <a:off x="504720" y="5260320"/>
            <a:ext cx="5128200" cy="1008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000" strike="noStrike" u="none">
                <a:solidFill>
                  <a:srgbClr val="000000"/>
                </a:solidFill>
                <a:effectLst/>
                <a:uFillTx/>
                <a:latin typeface="Trebuchet MS"/>
              </a:rPr>
              <a:t>Overlay panel shows structure name. Now FreeSurfer segmentation can also be used in </a:t>
            </a:r>
            <a:r>
              <a:rPr b="1" lang="en-US" sz="2000" strike="noStrike" u="none">
                <a:solidFill>
                  <a:srgbClr val="000000"/>
                </a:solidFill>
                <a:effectLst/>
                <a:uFillTx/>
                <a:latin typeface="Trebuchet MS"/>
              </a:rPr>
              <a:t>whereami.</a:t>
            </a:r>
            <a:endParaRPr b="0" lang="en-US" sz="2000" strike="noStrike" u="none">
              <a:solidFill>
                <a:srgbClr val="000000"/>
              </a:solidFill>
              <a:effectLst/>
              <a:uFillTx/>
              <a:latin typeface="Trebuchet MS"/>
            </a:endParaRPr>
          </a:p>
        </p:txBody>
      </p:sp>
      <p:sp>
        <p:nvSpPr>
          <p:cNvPr id="365" name=""/>
          <p:cNvSpPr/>
          <p:nvPr/>
        </p:nvSpPr>
        <p:spPr>
          <a:xfrm>
            <a:off x="564840" y="1094040"/>
            <a:ext cx="5578560" cy="822240"/>
          </a:xfrm>
          <a:prstGeom prst="rect">
            <a:avLst/>
          </a:prstGeom>
          <a:noFill/>
          <a:ln w="0">
            <a:noFill/>
          </a:ln>
        </p:spPr>
        <p:style>
          <a:lnRef idx="0"/>
          <a:fillRef idx="0"/>
          <a:effectRef idx="0"/>
          <a:fontRef idx="minor"/>
        </p:style>
        <p:txBody>
          <a:bodyPr lIns="90000" rIns="90000" tIns="45000" bIns="45000" anchor="t">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@SUMA_MakeSpecFS – atlasizes too!</a:t>
            </a:r>
            <a:endParaRPr b="0" lang="en-US" sz="2400" strike="noStrike" u="none">
              <a:solidFill>
                <a:srgbClr val="000000"/>
              </a:solidFill>
              <a:effectLst/>
              <a:uFillTx/>
              <a:latin typeface="Trebuchet MS"/>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
          <p:cNvSpPr/>
          <p:nvPr/>
        </p:nvSpPr>
        <p:spPr>
          <a:xfrm>
            <a:off x="457200" y="1011600"/>
            <a:ext cx="8190720" cy="1402200"/>
          </a:xfrm>
          <a:prstGeom prst="rect">
            <a:avLst/>
          </a:prstGeom>
          <a:noFill/>
          <a:ln w="0">
            <a:noFill/>
          </a:ln>
        </p:spPr>
        <p:style>
          <a:lnRef idx="0"/>
          <a:fillRef idx="0"/>
          <a:effectRef idx="0"/>
          <a:fontRef idx="minor"/>
        </p:style>
        <p:txBody>
          <a:bodyPr lIns="90000" rIns="90000" tIns="46800" bIns="46800" anchor="t">
            <a:no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Trebuchet MS"/>
              </a:rPr>
              <a:t>Atlas</a:t>
            </a: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A dset containing segmentation or parcellation information.  It can be considered a “map” of ROIs: each ROI is defined as a set of voxels with a certain integer value (and a string label can be attached to each ROI).</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2400" strike="noStrike" u="none">
                <a:solidFill>
                  <a:srgbClr val="000000"/>
                </a:solidFill>
                <a:effectLst/>
                <a:uFillTx/>
                <a:latin typeface="Trebuchet MS"/>
              </a:rPr>
              <a:t>Ex</a:t>
            </a:r>
            <a:r>
              <a:rPr b="0" lang="en-US" sz="2400" strike="noStrike" u="none">
                <a:solidFill>
                  <a:srgbClr val="000000"/>
                </a:solidFill>
                <a:effectLst/>
                <a:uFillTx/>
                <a:latin typeface="Trebuchet MS"/>
              </a:rPr>
              <a:t>:  Brodmann_pijn_afni.nii.gz, my_roidset+orig. </a:t>
            </a:r>
            <a:endParaRPr b="0" lang="en-US" sz="2400" strike="noStrike" u="none">
              <a:solidFill>
                <a:srgbClr val="000000"/>
              </a:solidFill>
              <a:effectLst/>
              <a:uFillTx/>
              <a:latin typeface="Trebuchet MS"/>
            </a:endParaRPr>
          </a:p>
        </p:txBody>
      </p:sp>
      <p:sp>
        <p:nvSpPr>
          <p:cNvPr id="43" name=""/>
          <p:cNvSpPr/>
          <p:nvPr/>
        </p:nvSpPr>
        <p:spPr>
          <a:xfrm>
            <a:off x="5120640" y="4543560"/>
            <a:ext cx="402336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Brodmann_pijn_afni.nii.gz</a:t>
            </a:r>
            <a:endParaRPr b="0" lang="en-US" sz="2400" strike="noStrike" u="none">
              <a:solidFill>
                <a:srgbClr val="000000"/>
              </a:solidFill>
              <a:effectLst/>
              <a:uFillTx/>
              <a:latin typeface="Trebuchet MS"/>
            </a:endParaRPr>
          </a:p>
        </p:txBody>
      </p:sp>
      <p:sp>
        <p:nvSpPr>
          <p:cNvPr id="44" name=""/>
          <p:cNvSpPr/>
          <p:nvPr/>
        </p:nvSpPr>
        <p:spPr>
          <a:xfrm>
            <a:off x="164628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Definitions</a:t>
            </a:r>
            <a:endParaRPr b="0" lang="en-US" sz="2400" strike="noStrike" u="none">
              <a:solidFill>
                <a:srgbClr val="000000"/>
              </a:solidFill>
              <a:effectLst/>
              <a:uFillTx/>
              <a:latin typeface="Trebuchet MS"/>
            </a:endParaRPr>
          </a:p>
        </p:txBody>
      </p:sp>
      <p:sp>
        <p:nvSpPr>
          <p:cNvPr id="45" name=""/>
          <p:cNvSpPr txBox="1"/>
          <p:nvPr/>
        </p:nvSpPr>
        <p:spPr>
          <a:xfrm>
            <a:off x="503280" y="6352920"/>
            <a:ext cx="8112240" cy="517320"/>
          </a:xfrm>
          <a:prstGeom prst="rect">
            <a:avLst/>
          </a:prstGeom>
          <a:noFill/>
          <a:ln w="0">
            <a:noFill/>
          </a:ln>
        </p:spPr>
        <p:txBody>
          <a:bodyPr lIns="90000" rIns="90000" tIns="45000" bIns="45000" anchor="t">
            <a:spAutoFit/>
          </a:bodyPr>
          <a:p>
            <a:r>
              <a:rPr b="0" i="1" lang="en-US" sz="1400" strike="noStrike" u="none">
                <a:solidFill>
                  <a:srgbClr val="000000"/>
                </a:solidFill>
                <a:effectLst/>
                <a:uFillTx/>
                <a:latin typeface="Trebuchet MS"/>
              </a:rPr>
              <a:t>See more description about templates+atlases (including making your own) on the AFNI website:</a:t>
            </a:r>
            <a:endParaRPr b="0" lang="en-US" sz="1400" strike="noStrike" u="none">
              <a:solidFill>
                <a:srgbClr val="000000"/>
              </a:solidFill>
              <a:effectLst/>
              <a:uFillTx/>
              <a:latin typeface="Times New Roman"/>
            </a:endParaRPr>
          </a:p>
          <a:p>
            <a:r>
              <a:rPr b="0" lang="en-US" sz="1400" strike="noStrike" u="none">
                <a:solidFill>
                  <a:srgbClr val="000000"/>
                </a:solidFill>
                <a:effectLst/>
                <a:uFillTx/>
                <a:latin typeface="Trebuchet MS"/>
              </a:rPr>
              <a:t>https://afni.nimh.nih.gov/pub/dist/doc/htmldoc/template_atlas/framework.html</a:t>
            </a:r>
            <a:endParaRPr b="0" lang="en-US" sz="1400" strike="noStrike" u="none">
              <a:solidFill>
                <a:srgbClr val="000000"/>
              </a:solidFill>
              <a:effectLst/>
              <a:uFillTx/>
              <a:latin typeface="Times New Roman"/>
            </a:endParaRPr>
          </a:p>
        </p:txBody>
      </p:sp>
      <p:pic>
        <p:nvPicPr>
          <p:cNvPr id="46" name="" descr=""/>
          <p:cNvPicPr/>
          <p:nvPr/>
        </p:nvPicPr>
        <p:blipFill>
          <a:blip r:embed="rId1"/>
          <a:stretch/>
        </p:blipFill>
        <p:spPr>
          <a:xfrm>
            <a:off x="2219760" y="3533760"/>
            <a:ext cx="2286000" cy="274464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
          <p:cNvSpPr/>
          <p:nvPr/>
        </p:nvSpPr>
        <p:spPr>
          <a:xfrm>
            <a:off x="565200" y="1011600"/>
            <a:ext cx="8190720" cy="1402200"/>
          </a:xfrm>
          <a:prstGeom prst="rect">
            <a:avLst/>
          </a:prstGeom>
          <a:noFill/>
          <a:ln w="0">
            <a:noFill/>
          </a:ln>
        </p:spPr>
        <p:style>
          <a:lnRef idx="0"/>
          <a:fillRef idx="0"/>
          <a:effectRef idx="0"/>
          <a:fontRef idx="minor"/>
        </p:style>
        <p:txBody>
          <a:bodyPr lIns="90000" rIns="90000" tIns="46800" bIns="46800" anchor="t">
            <a:noAutofit/>
          </a:bodyPr>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400" strike="noStrike" u="none">
                <a:solidFill>
                  <a:srgbClr val="000000"/>
                </a:solidFill>
                <a:effectLst/>
                <a:uFillTx/>
                <a:latin typeface="Trebuchet MS"/>
              </a:rPr>
              <a:t>Atlas (or general ROI) label in GUI</a:t>
            </a:r>
            <a:endParaRPr b="0" lang="en-US" sz="2400" strike="noStrike" u="none">
              <a:solidFill>
                <a:srgbClr val="000000"/>
              </a:solidFill>
              <a:effectLst/>
              <a:uFillTx/>
              <a:latin typeface="Trebuchet MS"/>
            </a:endParaRPr>
          </a:p>
          <a:p>
            <a:pPr>
              <a:spcBef>
                <a:spcPts val="5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 </a:t>
            </a:r>
            <a:endParaRPr b="0" lang="en-US" sz="2400" strike="noStrike" u="none">
              <a:solidFill>
                <a:srgbClr val="000000"/>
              </a:solidFill>
              <a:effectLst/>
              <a:uFillTx/>
              <a:latin typeface="Trebuchet MS"/>
            </a:endParaRPr>
          </a:p>
        </p:txBody>
      </p:sp>
      <p:sp>
        <p:nvSpPr>
          <p:cNvPr id="48" name=""/>
          <p:cNvSpPr/>
          <p:nvPr/>
        </p:nvSpPr>
        <p:spPr>
          <a:xfrm>
            <a:off x="526680" y="6395400"/>
            <a:ext cx="2259360" cy="3682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ff33ff"/>
                </a:solidFill>
                <a:effectLst/>
                <a:uFillTx/>
                <a:latin typeface="Trebuchet MS"/>
              </a:rPr>
              <a:t>integer value of ROI</a:t>
            </a:r>
            <a:endParaRPr b="0" lang="en-US" sz="1800" strike="noStrike" u="none">
              <a:solidFill>
                <a:srgbClr val="ff33ff"/>
              </a:solidFill>
              <a:effectLst/>
              <a:uFillTx/>
              <a:latin typeface="Trebuchet MS"/>
            </a:endParaRPr>
          </a:p>
        </p:txBody>
      </p:sp>
      <p:sp>
        <p:nvSpPr>
          <p:cNvPr id="49" name=""/>
          <p:cNvSpPr/>
          <p:nvPr/>
        </p:nvSpPr>
        <p:spPr>
          <a:xfrm>
            <a:off x="1646280" y="32040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Definitions</a:t>
            </a:r>
            <a:endParaRPr b="0" lang="en-US" sz="2400" strike="noStrike" u="none">
              <a:solidFill>
                <a:srgbClr val="000000"/>
              </a:solidFill>
              <a:effectLst/>
              <a:uFillTx/>
              <a:latin typeface="Trebuchet MS"/>
            </a:endParaRPr>
          </a:p>
        </p:txBody>
      </p:sp>
      <p:pic>
        <p:nvPicPr>
          <p:cNvPr id="50" name="" descr=""/>
          <p:cNvPicPr/>
          <p:nvPr/>
        </p:nvPicPr>
        <p:blipFill>
          <a:blip r:embed="rId1"/>
          <a:stretch/>
        </p:blipFill>
        <p:spPr>
          <a:xfrm>
            <a:off x="648360" y="1460880"/>
            <a:ext cx="7847280" cy="4837320"/>
          </a:xfrm>
          <a:prstGeom prst="rect">
            <a:avLst/>
          </a:prstGeom>
          <a:noFill/>
          <a:ln w="0">
            <a:noFill/>
          </a:ln>
        </p:spPr>
      </p:pic>
      <p:sp>
        <p:nvSpPr>
          <p:cNvPr id="51" name=""/>
          <p:cNvSpPr/>
          <p:nvPr/>
        </p:nvSpPr>
        <p:spPr>
          <a:xfrm flipV="1">
            <a:off x="1541160" y="5459040"/>
            <a:ext cx="932040" cy="973080"/>
          </a:xfrm>
          <a:prstGeom prst="line">
            <a:avLst/>
          </a:prstGeom>
          <a:ln w="36720">
            <a:solidFill>
              <a:srgbClr val="ff00cc"/>
            </a:solidFill>
            <a:round/>
            <a:tailEnd len="med" type="triangle" w="med"/>
          </a:ln>
        </p:spPr>
        <p:style>
          <a:lnRef idx="0"/>
          <a:fillRef idx="0"/>
          <a:effectRef idx="0"/>
          <a:fontRef idx="minor"/>
        </p:style>
        <p:txBody>
          <a:bodyPr lIns="108000" rIns="108000" tIns="63000" bIns="63000" anchor="ctr">
            <a:noAutofit/>
          </a:bodyPr>
          <a:p>
            <a:endParaRPr b="0" lang="en-US" sz="2400" strike="noStrike" u="none">
              <a:solidFill>
                <a:srgbClr val="000000"/>
              </a:solidFill>
              <a:effectLst/>
              <a:uFillTx/>
              <a:latin typeface="Times New Roman"/>
            </a:endParaRPr>
          </a:p>
        </p:txBody>
      </p:sp>
      <p:sp>
        <p:nvSpPr>
          <p:cNvPr id="52" name=""/>
          <p:cNvSpPr/>
          <p:nvPr/>
        </p:nvSpPr>
        <p:spPr>
          <a:xfrm flipH="1" flipV="1">
            <a:off x="3185280" y="5468400"/>
            <a:ext cx="655560" cy="1014840"/>
          </a:xfrm>
          <a:prstGeom prst="line">
            <a:avLst/>
          </a:prstGeom>
          <a:ln w="36720">
            <a:solidFill>
              <a:srgbClr val="ff3300"/>
            </a:solidFill>
            <a:round/>
            <a:tailEnd len="med" type="triangle" w="med"/>
          </a:ln>
        </p:spPr>
        <p:style>
          <a:lnRef idx="0"/>
          <a:fillRef idx="0"/>
          <a:effectRef idx="0"/>
          <a:fontRef idx="minor"/>
        </p:style>
        <p:txBody>
          <a:bodyPr lIns="108000" rIns="108000" tIns="63000" bIns="63000" anchor="ctr">
            <a:noAutofit/>
          </a:bodyPr>
          <a:p>
            <a:endParaRPr b="0" lang="en-US" sz="2400" strike="noStrike" u="none">
              <a:solidFill>
                <a:srgbClr val="000000"/>
              </a:solidFill>
              <a:effectLst/>
              <a:uFillTx/>
              <a:latin typeface="Times New Roman"/>
            </a:endParaRPr>
          </a:p>
        </p:txBody>
      </p:sp>
      <p:sp>
        <p:nvSpPr>
          <p:cNvPr id="53" name=""/>
          <p:cNvSpPr/>
          <p:nvPr/>
        </p:nvSpPr>
        <p:spPr>
          <a:xfrm>
            <a:off x="2880720" y="6395400"/>
            <a:ext cx="3868920" cy="3682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ff3300"/>
                </a:solidFill>
                <a:effectLst/>
                <a:uFillTx/>
                <a:latin typeface="Trebuchet MS"/>
              </a:rPr>
              <a:t>associated string label</a:t>
            </a:r>
            <a:endParaRPr b="0" lang="en-US" sz="1800" strike="noStrike" u="none">
              <a:solidFill>
                <a:srgbClr val="ff3300"/>
              </a:solidFill>
              <a:effectLst/>
              <a:uFillTx/>
              <a:latin typeface="Trebuchet MS"/>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 name=""/>
          <p:cNvSpPr/>
          <p:nvPr/>
        </p:nvSpPr>
        <p:spPr>
          <a:xfrm>
            <a:off x="2130480" y="48600"/>
            <a:ext cx="5088240" cy="459720"/>
          </a:xfrm>
          <a:prstGeom prst="rect">
            <a:avLst/>
          </a:prstGeom>
          <a:noFill/>
          <a:ln w="0">
            <a:noFill/>
          </a:ln>
        </p:spPr>
        <p:style>
          <a:lnRef idx="0"/>
          <a:fillRef idx="0"/>
          <a:effectRef idx="0"/>
          <a:fontRef idx="minor"/>
        </p:style>
        <p:txBody>
          <a:bodyPr lIns="90000" rIns="90000" tIns="46800" bIns="46800" anchor="t">
            <a:spAutoFit/>
          </a:bodyPr>
          <a:p>
            <a:endParaRPr b="0" lang="en-US" sz="2400" strike="noStrike" u="none">
              <a:solidFill>
                <a:srgbClr val="000000"/>
              </a:solidFill>
              <a:effectLst/>
              <a:uFillTx/>
              <a:latin typeface="Trebuchet MS"/>
            </a:endParaRPr>
          </a:p>
        </p:txBody>
      </p:sp>
      <p:sp>
        <p:nvSpPr>
          <p:cNvPr id="55" name=""/>
          <p:cNvSpPr/>
          <p:nvPr/>
        </p:nvSpPr>
        <p:spPr>
          <a:xfrm>
            <a:off x="4384800" y="4076640"/>
            <a:ext cx="2558160" cy="353160"/>
          </a:xfrm>
          <a:prstGeom prst="rect">
            <a:avLst/>
          </a:prstGeom>
          <a:noFill/>
          <a:ln w="0">
            <a:noFill/>
          </a:ln>
        </p:spPr>
        <p:style>
          <a:lnRef idx="0"/>
          <a:fillRef idx="0"/>
          <a:effectRef idx="0"/>
          <a:fontRef idx="minor"/>
        </p:style>
        <p:txBody>
          <a:bodyPr lIns="90000" rIns="90000" tIns="46800" bIns="468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66cc"/>
                </a:solidFill>
                <a:effectLst/>
                <a:uFillTx/>
                <a:latin typeface="Trebuchet MS"/>
              </a:rPr>
              <a:t>MNI152_T1_2009c</a:t>
            </a:r>
            <a:endParaRPr b="0" lang="en-US" sz="1700" strike="noStrike" u="none">
              <a:solidFill>
                <a:srgbClr val="0066cc"/>
              </a:solidFill>
              <a:effectLst/>
              <a:uFillTx/>
              <a:latin typeface="Trebuchet MS"/>
            </a:endParaRPr>
          </a:p>
        </p:txBody>
      </p:sp>
      <p:sp>
        <p:nvSpPr>
          <p:cNvPr id="56" name=""/>
          <p:cNvSpPr/>
          <p:nvPr/>
        </p:nvSpPr>
        <p:spPr>
          <a:xfrm>
            <a:off x="1645920" y="320040"/>
            <a:ext cx="5850000" cy="60480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Templates included with AFNI</a:t>
            </a:r>
            <a:endParaRPr b="0" lang="en-US" sz="2400" strike="noStrike" u="none">
              <a:solidFill>
                <a:srgbClr val="000000"/>
              </a:solidFill>
              <a:effectLst/>
              <a:uFillTx/>
              <a:latin typeface="Trebuchet MS"/>
            </a:endParaRPr>
          </a:p>
        </p:txBody>
      </p:sp>
      <p:sp>
        <p:nvSpPr>
          <p:cNvPr id="57" name=""/>
          <p:cNvSpPr txBox="1"/>
          <p:nvPr/>
        </p:nvSpPr>
        <p:spPr>
          <a:xfrm>
            <a:off x="630720" y="974880"/>
            <a:ext cx="8152560" cy="608760"/>
          </a:xfrm>
          <a:prstGeom prst="rect">
            <a:avLst/>
          </a:prstGeom>
          <a:noFill/>
          <a:ln w="0">
            <a:noFill/>
          </a:ln>
        </p:spPr>
        <p:txBody>
          <a:bodyPr lIns="90000" rIns="90000" tIns="45000" bIns="450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0000"/>
                </a:solidFill>
                <a:effectLst/>
                <a:uFillTx/>
                <a:latin typeface="Trebuchet MS"/>
              </a:rPr>
              <a:t>After default AFNI installation, these templates (and others) would be in </a:t>
            </a:r>
            <a:r>
              <a:rPr b="1" lang="en-US" sz="1700" strike="noStrike" u="none">
                <a:solidFill>
                  <a:srgbClr val="000000"/>
                </a:solidFill>
                <a:effectLst/>
                <a:uFillTx/>
                <a:latin typeface="Trebuchet MS"/>
              </a:rPr>
              <a:t>~/abin/:</a:t>
            </a:r>
            <a:endParaRPr b="0" lang="en-US" sz="1700" strike="noStrike" u="none">
              <a:solidFill>
                <a:srgbClr val="000000"/>
              </a:solidFill>
              <a:effectLst/>
              <a:uFillTx/>
              <a:latin typeface="Times New Roman"/>
            </a:endParaRPr>
          </a:p>
        </p:txBody>
      </p:sp>
      <p:sp>
        <p:nvSpPr>
          <p:cNvPr id="58" name=""/>
          <p:cNvSpPr txBox="1"/>
          <p:nvPr/>
        </p:nvSpPr>
        <p:spPr>
          <a:xfrm>
            <a:off x="812520" y="6508440"/>
            <a:ext cx="7725600" cy="349560"/>
          </a:xfrm>
          <a:prstGeom prst="rect">
            <a:avLst/>
          </a:prstGeom>
          <a:noFill/>
          <a:ln w="0">
            <a:noFill/>
          </a:ln>
        </p:spPr>
        <p:txBody>
          <a:bodyPr lIns="90000" rIns="90000" tIns="45000" bIns="45000" anchor="t">
            <a:sp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1700" strike="noStrike" u="none">
                <a:solidFill>
                  <a:srgbClr val="cc0000"/>
                </a:solidFill>
                <a:effectLst/>
                <a:uFillTx/>
                <a:latin typeface="Trebuchet MS"/>
              </a:rPr>
              <a:t>What important properties does each dset here have?</a:t>
            </a:r>
            <a:endParaRPr b="0" lang="en-US" sz="1700" strike="noStrike" u="none">
              <a:solidFill>
                <a:srgbClr val="000000"/>
              </a:solidFill>
              <a:effectLst/>
              <a:uFillTx/>
              <a:latin typeface="Times New Roman"/>
            </a:endParaRPr>
          </a:p>
        </p:txBody>
      </p:sp>
      <p:pic>
        <p:nvPicPr>
          <p:cNvPr id="59" name="" descr=""/>
          <p:cNvPicPr/>
          <p:nvPr/>
        </p:nvPicPr>
        <p:blipFill>
          <a:blip r:embed="rId1"/>
          <a:stretch/>
        </p:blipFill>
        <p:spPr>
          <a:xfrm>
            <a:off x="621720" y="1604160"/>
            <a:ext cx="1810800" cy="2396880"/>
          </a:xfrm>
          <a:prstGeom prst="rect">
            <a:avLst/>
          </a:prstGeom>
          <a:noFill/>
          <a:ln w="0">
            <a:noFill/>
          </a:ln>
        </p:spPr>
      </p:pic>
      <p:sp>
        <p:nvSpPr>
          <p:cNvPr id="60" name=""/>
          <p:cNvSpPr/>
          <p:nvPr/>
        </p:nvSpPr>
        <p:spPr>
          <a:xfrm>
            <a:off x="265320" y="4049640"/>
            <a:ext cx="2558160" cy="353160"/>
          </a:xfrm>
          <a:prstGeom prst="rect">
            <a:avLst/>
          </a:prstGeom>
          <a:noFill/>
          <a:ln w="0">
            <a:noFill/>
          </a:ln>
        </p:spPr>
        <p:style>
          <a:lnRef idx="0"/>
          <a:fillRef idx="0"/>
          <a:effectRef idx="0"/>
          <a:fontRef idx="minor"/>
        </p:style>
        <p:txBody>
          <a:bodyPr lIns="90000" rIns="90000" tIns="46800" bIns="468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66cc"/>
                </a:solidFill>
                <a:effectLst/>
                <a:uFillTx/>
                <a:latin typeface="Trebuchet MS"/>
              </a:rPr>
              <a:t>TT_N27</a:t>
            </a:r>
            <a:endParaRPr b="0" lang="en-US" sz="1700" strike="noStrike" u="none">
              <a:solidFill>
                <a:srgbClr val="0066cc"/>
              </a:solidFill>
              <a:effectLst/>
              <a:uFillTx/>
              <a:latin typeface="Trebuchet MS"/>
            </a:endParaRPr>
          </a:p>
        </p:txBody>
      </p:sp>
      <p:pic>
        <p:nvPicPr>
          <p:cNvPr id="61" name="" descr=""/>
          <p:cNvPicPr/>
          <p:nvPr/>
        </p:nvPicPr>
        <p:blipFill>
          <a:blip r:embed="rId2"/>
          <a:stretch/>
        </p:blipFill>
        <p:spPr>
          <a:xfrm>
            <a:off x="2572560" y="1658160"/>
            <a:ext cx="1880640" cy="2287440"/>
          </a:xfrm>
          <a:prstGeom prst="rect">
            <a:avLst/>
          </a:prstGeom>
          <a:noFill/>
          <a:ln w="0">
            <a:noFill/>
          </a:ln>
        </p:spPr>
      </p:pic>
      <p:sp>
        <p:nvSpPr>
          <p:cNvPr id="62" name=""/>
          <p:cNvSpPr/>
          <p:nvPr/>
        </p:nvSpPr>
        <p:spPr>
          <a:xfrm>
            <a:off x="2245680" y="4049640"/>
            <a:ext cx="2558160" cy="353160"/>
          </a:xfrm>
          <a:prstGeom prst="rect">
            <a:avLst/>
          </a:prstGeom>
          <a:noFill/>
          <a:ln w="0">
            <a:noFill/>
          </a:ln>
        </p:spPr>
        <p:style>
          <a:lnRef idx="0"/>
          <a:fillRef idx="0"/>
          <a:effectRef idx="0"/>
          <a:fontRef idx="minor"/>
        </p:style>
        <p:txBody>
          <a:bodyPr lIns="90000" rIns="90000" tIns="46800" bIns="468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66cc"/>
                </a:solidFill>
                <a:effectLst/>
                <a:uFillTx/>
                <a:latin typeface="Trebuchet MS"/>
              </a:rPr>
              <a:t>MNI_CAEZ_N27</a:t>
            </a:r>
            <a:endParaRPr b="0" lang="en-US" sz="1700" strike="noStrike" u="none">
              <a:solidFill>
                <a:srgbClr val="0066cc"/>
              </a:solidFill>
              <a:effectLst/>
              <a:uFillTx/>
              <a:latin typeface="Trebuchet MS"/>
            </a:endParaRPr>
          </a:p>
        </p:txBody>
      </p:sp>
      <p:pic>
        <p:nvPicPr>
          <p:cNvPr id="63" name="" descr=""/>
          <p:cNvPicPr/>
          <p:nvPr/>
        </p:nvPicPr>
        <p:blipFill>
          <a:blip r:embed="rId3"/>
          <a:stretch/>
        </p:blipFill>
        <p:spPr>
          <a:xfrm>
            <a:off x="6807240" y="1726200"/>
            <a:ext cx="1853280" cy="2229840"/>
          </a:xfrm>
          <a:prstGeom prst="rect">
            <a:avLst/>
          </a:prstGeom>
          <a:noFill/>
          <a:ln w="0">
            <a:noFill/>
          </a:ln>
        </p:spPr>
      </p:pic>
      <p:sp>
        <p:nvSpPr>
          <p:cNvPr id="64" name=""/>
          <p:cNvSpPr/>
          <p:nvPr/>
        </p:nvSpPr>
        <p:spPr>
          <a:xfrm>
            <a:off x="6509160" y="4077000"/>
            <a:ext cx="2558160" cy="353160"/>
          </a:xfrm>
          <a:prstGeom prst="rect">
            <a:avLst/>
          </a:prstGeom>
          <a:noFill/>
          <a:ln w="0">
            <a:noFill/>
          </a:ln>
        </p:spPr>
        <p:style>
          <a:lnRef idx="0"/>
          <a:fillRef idx="0"/>
          <a:effectRef idx="0"/>
          <a:fontRef idx="minor"/>
        </p:style>
        <p:txBody>
          <a:bodyPr lIns="90000" rIns="90000" tIns="46800" bIns="468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700" strike="noStrike" u="none">
                <a:solidFill>
                  <a:srgbClr val="0066cc"/>
                </a:solidFill>
                <a:effectLst/>
                <a:uFillTx/>
                <a:latin typeface="Trebuchet MS"/>
              </a:rPr>
              <a:t>Haskins_Peds</a:t>
            </a:r>
            <a:endParaRPr b="0" lang="en-US" sz="1700" strike="noStrike" u="none">
              <a:solidFill>
                <a:srgbClr val="0066cc"/>
              </a:solidFill>
              <a:effectLst/>
              <a:uFillTx/>
              <a:latin typeface="Trebuchet MS"/>
            </a:endParaRPr>
          </a:p>
        </p:txBody>
      </p:sp>
      <p:pic>
        <p:nvPicPr>
          <p:cNvPr id="65" name="" descr=""/>
          <p:cNvPicPr/>
          <p:nvPr/>
        </p:nvPicPr>
        <p:blipFill>
          <a:blip r:embed="rId4"/>
          <a:stretch/>
        </p:blipFill>
        <p:spPr>
          <a:xfrm>
            <a:off x="4663440" y="1583640"/>
            <a:ext cx="2004120" cy="243540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 name=""/>
          <p:cNvSpPr/>
          <p:nvPr/>
        </p:nvSpPr>
        <p:spPr>
          <a:xfrm>
            <a:off x="1911240" y="320040"/>
            <a:ext cx="5315040" cy="615960"/>
          </a:xfrm>
          <a:prstGeom prst="rect">
            <a:avLst/>
          </a:prstGeom>
          <a:solidFill>
            <a:srgbClr val="a2bdff"/>
          </a:solidFill>
          <a:ln cap="sq" w="9360">
            <a:solidFill>
              <a:srgbClr val="0016e3"/>
            </a:solidFill>
            <a:miter/>
          </a:ln>
        </p:spPr>
        <p:style>
          <a:lnRef idx="0"/>
          <a:fillRef idx="0"/>
          <a:effectRef idx="0"/>
          <a:fontRef idx="minor"/>
        </p:style>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400" strike="noStrike" u="none">
                <a:solidFill>
                  <a:srgbClr val="000000"/>
                </a:solidFill>
                <a:effectLst/>
                <a:uFillTx/>
                <a:latin typeface="Trebuchet MS"/>
              </a:rPr>
              <a:t>Choosing a template</a:t>
            </a:r>
            <a:endParaRPr b="0" lang="en-US" sz="2400" strike="noStrike" u="none">
              <a:solidFill>
                <a:srgbClr val="000000"/>
              </a:solidFill>
              <a:effectLst/>
              <a:uFillTx/>
              <a:latin typeface="Trebuchet MS"/>
            </a:endParaRPr>
          </a:p>
        </p:txBody>
      </p:sp>
      <p:sp>
        <p:nvSpPr>
          <p:cNvPr id="67" name=""/>
          <p:cNvSpPr/>
          <p:nvPr/>
        </p:nvSpPr>
        <p:spPr>
          <a:xfrm>
            <a:off x="685800" y="1663920"/>
            <a:ext cx="7710480" cy="1330920"/>
          </a:xfrm>
          <a:prstGeom prst="rect">
            <a:avLst/>
          </a:prstGeom>
          <a:noFill/>
          <a:ln w="0">
            <a:noFill/>
          </a:ln>
        </p:spPr>
        <p:style>
          <a:lnRef idx="0"/>
          <a:fillRef idx="0"/>
          <a:effectRef idx="0"/>
          <a:fontRef idx="minor"/>
        </p:style>
        <p:txBody>
          <a:bodyPr lIns="90000" rIns="90000" tIns="46800" bIns="46800" anchor="t">
            <a:noAutofit/>
          </a:bodyPr>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is similar to the subject group: neonates, pediatric, young adults, elderly, macaque, rabbit...</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is of the same modality and coverage as your data sets</a:t>
            </a:r>
            <a:endParaRPr b="0" lang="en-US" sz="1800" strike="noStrike" u="none">
              <a:solidFill>
                <a:srgbClr val="000000"/>
              </a:solidFill>
              <a:effectLst/>
              <a:uFillTx/>
              <a:latin typeface="Trebuchet MS"/>
            </a:endParaRPr>
          </a:p>
          <a:p>
            <a:pPr marL="228600" indent="-228600">
              <a:lnSpc>
                <a:spcPct val="100000"/>
              </a:lnSpc>
              <a:spcBef>
                <a:spcPts val="422"/>
              </a:spcBef>
              <a:buClr>
                <a:srgbClr val="000000"/>
              </a:buClr>
              <a:buSzPct val="120000"/>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trike="noStrike" u="none">
                <a:solidFill>
                  <a:srgbClr val="000000"/>
                </a:solidFill>
                <a:effectLst/>
                <a:uFillTx/>
                <a:latin typeface="Trebuchet MS"/>
              </a:rPr>
              <a:t>has a relevant atlas segmentation</a:t>
            </a:r>
            <a:endParaRPr b="0" lang="en-US" sz="1800" strike="noStrike" u="none">
              <a:solidFill>
                <a:srgbClr val="000000"/>
              </a:solidFill>
              <a:effectLst/>
              <a:uFillTx/>
              <a:latin typeface="Trebuchet MS"/>
            </a:endParaRPr>
          </a:p>
        </p:txBody>
      </p:sp>
      <p:sp>
        <p:nvSpPr>
          <p:cNvPr id="68" name=""/>
          <p:cNvSpPr txBox="1"/>
          <p:nvPr/>
        </p:nvSpPr>
        <p:spPr>
          <a:xfrm>
            <a:off x="685800" y="1252800"/>
            <a:ext cx="5253840" cy="404640"/>
          </a:xfrm>
          <a:prstGeom prst="rect">
            <a:avLst/>
          </a:prstGeom>
          <a:noFill/>
          <a:ln w="0">
            <a:noFill/>
          </a:ln>
        </p:spPr>
        <p:txBody>
          <a:bodyPr lIns="90000" rIns="90000" tIns="45000" bIns="45000" anchor="t">
            <a:spAutoFit/>
          </a:bodyPr>
          <a:p>
            <a:r>
              <a:rPr b="1" lang="en-US" sz="1800" strike="noStrike" u="none">
                <a:solidFill>
                  <a:srgbClr val="000000"/>
                </a:solidFill>
                <a:effectLst/>
                <a:uFillTx/>
                <a:latin typeface="Trebuchet MS"/>
              </a:rPr>
              <a:t>Try to pick a template that... </a:t>
            </a:r>
            <a:endParaRPr b="0" lang="en-US" sz="1800" strike="noStrike" u="non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15424</TotalTime>
  <Application>LibreOffice/25.2.3.2$MacOSX_AARCH64 LibreOffice_project/bbb074479178df812d175f709636b368952c2ce3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2017-02-07T21:24:35Z</dcterms:created>
  <dc:creator>Daniel Glen</dc:creator>
  <dc:description/>
  <dc:language>en-US</dc:language>
  <cp:lastModifiedBy/>
  <cp:lastPrinted>2025-04-25T16:46:22Z</cp:lastPrinted>
  <dcterms:modified xsi:type="dcterms:W3CDTF">2025-09-25T01:51:06Z</dcterms:modified>
  <cp:revision>87</cp:revision>
  <dc:subject/>
  <dc:title>Image and Volume Registration with AFNI</dc:title>
</cp:coreProperties>
</file>